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75" r:id="rId10"/>
    <p:sldId id="280" r:id="rId11"/>
    <p:sldId id="281" r:id="rId12"/>
    <p:sldId id="282" r:id="rId13"/>
    <p:sldId id="263" r:id="rId14"/>
    <p:sldId id="264" r:id="rId15"/>
    <p:sldId id="265" r:id="rId16"/>
    <p:sldId id="266" r:id="rId17"/>
    <p:sldId id="276" r:id="rId18"/>
    <p:sldId id="283" r:id="rId19"/>
    <p:sldId id="284" r:id="rId20"/>
    <p:sldId id="285" r:id="rId21"/>
    <p:sldId id="267" r:id="rId22"/>
    <p:sldId id="268" r:id="rId23"/>
    <p:sldId id="269" r:id="rId24"/>
    <p:sldId id="271" r:id="rId25"/>
    <p:sldId id="270" r:id="rId26"/>
    <p:sldId id="272" r:id="rId27"/>
    <p:sldId id="27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01F4-2CF7-408D-9CD3-35FC31C262C4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6C0BA-2951-4CD2-9ECC-08E280ECDD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1793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E914F-2432-4A3F-B5CF-DA27EA4F49DF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4F8B7-2E32-4C51-8B01-1877B589D0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418362/" TargetMode="External"/><Relationship Id="rId2" Type="http://schemas.openxmlformats.org/officeDocument/2006/relationships/hyperlink" Target="https://roskazna.gov.ru/priem-obrashhenij/otpravit-obrashchenie/?can=1&amp;wform_s=%D0%9E%D1%82%D0%BF%D1%80%D0%B0%D0%B2%D0%B8%D1%82%D1%8C+%D1%8D%D0%BB%D0%B5%D0%BA%D1%82%D1%80%D0%BE%D0%BD%D0%BD%D0%BE%D0%B5+%D0%BE%D0%B1%D1%80%D0%B0%D1%89%D0%B5%D0%BD%D0%B8%D0%B5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Тема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Бюджетная классификация </a:t>
            </a:r>
            <a:r>
              <a:rPr lang="ru-RU" sz="3200" dirty="0">
                <a:ea typeface="Calibri"/>
                <a:cs typeface="Times New Roman"/>
              </a:rPr>
              <a:t/>
            </a:r>
            <a:br>
              <a:rPr lang="ru-RU" sz="32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382000" cy="1752600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Боряева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Т.Ф. – ст. преподаватель кафедры «Финансы и информатизация бизнеса»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609600"/>
            <a:ext cx="838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Согласно приказу Минфина № 82н от 24.05.2022, код состоит из 20 знаков — цифр, разделённых дефисами на четыре группы, — и имеет следующий вид: ХХХ — Х ХХ ХХХХХ ХХ — ХХХХ — ХХХ. 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Каждая группа несёт определённую информацию: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1–3-й знаки обозначают администратора дохода бюджета РФ — того, кто получит поступившие от плательщика деньги. 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Например, налоговая обозначается числом 182, 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Социальный Фонд страхования — 797, 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таможенная служба — 153.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Следующие 10 знаков означают вид доходов бюджетов. Этот блок помогает определить поступления по следующим параметрам: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•4-й знак, то есть первый в этом блоке, показывает группу поступлений (например, доходы — «1», безвозмездные доходы — «2»);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•5-й и 6-й знаки уточняют определённый налог, сбор, взнос, штраф и т. д.;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•7-й и 8-й определяют цель платежа;</a:t>
            </a:r>
          </a:p>
          <a:p>
            <a:pPr indent="4492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•9–11-й обозначают статью дохода;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228599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12-й и 13-й характеризуют бюджетный уровень — от федерального и муниципального до конкретных бюджетов, например  Социальный фонд страхования.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 14-го по 17-й — программная группа. Она дифференцирует назначение операции — налоги, пени и другие платежи.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18–20-й — экономическая классификация. Цифры определяют, к какому экономическому виду относится поступление. Например, 120 — это доходы от сделок с имуществом, 130 — доходы от предоставления платных услуг.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Рассмотрим на примере, как правильно расшифровываются цифры по приказу Минфина № 82н от 24.05.2022. 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Возьмём КБК по УСН «доходы» 182 1 05 01 011 01 1000 110, где: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•182 — администратор доходов ФНС;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•1 — группа налоговых и неналоговых доходов;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•05 — подгруппа налогов на совокупный доход;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•01 — говорит о том, что средства пойдут в федеральный бюджет;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•1000 — основание (налоги и сборы);</a:t>
            </a:r>
          </a:p>
          <a:p>
            <a:pPr indent="80962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•110 — по классификации относится к налоговому доходу.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04800"/>
            <a:ext cx="8458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91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КБК по УСН «доходы минус расходы» — </a:t>
            </a:r>
          </a:p>
          <a:p>
            <a:pPr indent="7191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182 1 05 01 021 01 1000 110. </a:t>
            </a:r>
          </a:p>
          <a:p>
            <a:pPr indent="7191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КБК 182 1 03 01 000 01 1000 110 означает НДС на товары, работы, услуги, реализуемые в России.</a:t>
            </a:r>
          </a:p>
          <a:p>
            <a:pPr indent="719138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 2023 года введён единый налоговый платёж (ЕНП), который предусматривает уплату всех налогов, страховых взносов и сборов с одного счёта. Для ЕНП разработан специальный КБК — 182 0 10 612 01 01 0000 510. Но 2023 год — переходный, поэтому, если нет желания переходить на новую систему, ИП и компании пока могут перечислять обязательные платежи по прежней схеме — отдельной платёжкой с указанием определённого КБК на каждый налог и взнос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9145016" cy="6840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Администраторами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поступлений в бюджет являются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налоговые органы;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иные органы государственной власти;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органы управления государственных внебюджетных фондов;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органы местного самоуправления;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юридические лица, уполномоченные указанными органами государственной власти;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созданные этими органами государственные (муниципальные) учреждения.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Администраторы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поступлений в бюджет осуществляют :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контроль за правильностью исчисления, полнотой и своевременностью платежей в бюджет;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начисление, учет, взыскание и принятие решений о возврате (зачете) излишне уплаченных (взысканных) платежей в бюджет, пеней и штрафов по ним;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мониторинг, контроль, анализ и прогнозирование поступлений средств из соответствующего доходного источника;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представление проектировки поступлений на очередной финансовый год в соответствующие финансовые органы.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87412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Едиными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бюджетов бюджетной системы РФ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группами и подгруппами доходов бюджетов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(п.4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ст.20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БК РФ)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налоги и неналоговые доходы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налоги на прибыль, доходы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налоги и взносы на социальные нужды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налоги на товары, работы и услуги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налоги на товары, ввозимые на территорию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 на имущество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налоги, сборы и регулярные платежи за пользование природными ресурсами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государственная пошлина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задолженность и перерасчеты по отмененным налогам, сборам и иным обязательным платежам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доходы от внешнеэкономической деятельности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047388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доходы от использования имущества, находящегося в государственной и муниципальной собственности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платежи при использовании природными ресурсами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доходы от оказания платных услуг и компенсации затрат государства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доходы от продажи материальных и нематериальных активов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административные платежи и сборы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штрафы, санкции, возмещение ущерба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доходы бюджетов от возврата остатков субсидий, субвенций и иных межбюджетных трансфертов, имеющих целевое назначение, прошлых лет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возврат остатков субсидий, субвенций и иных межбюджетных трансфертов, имеющих целевое назначение, прошлых лет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прочие неналоговые доходы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98131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безвозмездные поступления: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 нерезидентов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 других бюджетов бюджетной системы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 государственных (муниципальных) организаций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 негосударственных организаций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от наднациональных организаций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прочие безвозмездные поступления.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674727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6632"/>
            <a:ext cx="8712968" cy="674136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1032" y="116632"/>
            <a:ext cx="8712968" cy="67413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8742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609600"/>
            <a:ext cx="8763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Где взять КБК</a:t>
            </a: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КБК меняются почти каждый год. Поэтому важно следить за их обновлениями. При этом коды бюджетной классификации не зависят от региона, это единый реквизит для всей страны.</a:t>
            </a: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Узнать актуальные КБК можно разными способами:</a:t>
            </a: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•На сайте налоговой. Для этого зайдите в раздел «Налогообложение в РФ» → «Коды классификации доходов бюджетов Российской Федерации». Выберите налоговый статус — ИП, юридические или физические лица — и нужный налог.</a:t>
            </a: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•В Федеральном казначействе. Сделать это можно по телефону, 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на сайте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или при личном визите в государственный орган.</a:t>
            </a:r>
          </a:p>
          <a:p>
            <a:pPr indent="719138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•В 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Приказе Министерства финансов № 75н от 17.05.2022.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Приказ Минфина России от 17.05.2022 N 75н (ред. от 25.12.2023) "Об утверждении кодов (перечней кодов) бюджетной классификации Российской Федерации на 2023 год (на 2023 год и на плановый период 2024 и 2025 годов)" (Зарегистрировано в Минюсте России 08.07.2022 N 69202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Правда, найти нужный код в документе достаточно сложно.</a:t>
            </a:r>
          </a:p>
          <a:p>
            <a:pPr indent="7191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 многих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онлайн-сервисах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оформлении платежей код проставляется автоматически.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74345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30238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Почему коды бюджетной классификации меняются</a:t>
            </a:r>
          </a:p>
          <a:p>
            <a:pPr indent="630238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Минфин почти ежегодно вносит изменения. Ответственность за неверно указанный КБК полностью ложится на ИП и компании, ошибка приводит к непредвиденным расходам.</a:t>
            </a:r>
          </a:p>
          <a:p>
            <a:pPr indent="630238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Существуют разные версии, почему коды так часто меняются, но все они неофициальные и никак не комментируются госорганами:</a:t>
            </a:r>
          </a:p>
          <a:p>
            <a:pPr indent="630238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•КБК привязаны к государственному сектору, а значит, смена кодов — это следствие изменений внутри соответствующих структур, поступления новых указаний от руководства.</a:t>
            </a:r>
          </a:p>
          <a:p>
            <a:pPr indent="630238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•К смене КБК приводит несогласованность действий Минфина и Минюста, которые присваивают и утверждают коды.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Вопросы лекции: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Понятие, назначение и принципы бюджетной классификации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Классификация доходов бюджетов  РФ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3. Классификация расходов бюджетов  РФ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4. Классификация источников финансирования дефицитов бюджетов РФ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609600"/>
            <a:ext cx="81534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9138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Чем чреваты ошибки в КБК</a:t>
            </a:r>
          </a:p>
          <a:p>
            <a:pPr indent="719138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в платёжном поручении указан неверный код, налоговая не увидит поступление и посчитает, что платёж не внесён. </a:t>
            </a:r>
          </a:p>
          <a:p>
            <a:pPr indent="719138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 этом случае ФНС насчитает плательщику недоимку, выставит штраф за не вовремя уплаченный налог и пени за просрочку платежа. Чтобы не допускать этого, нужно следить за изменениями в законодательстве и внимательно заполнять документы.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Классификация расходов бюджетов  РФ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расходов бюджетов  представляет собой их систематизированную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группировку по однородным признакам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Код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классификации расходов  бюджетов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состоит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21 БК РФ)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 кода главного распорядителя бюджетных средств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кода раздела, подраздела, целевой статьи и вида расходов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кода классификации операций сектора государственного управления, относящихся к расходам бюджетов.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главных распорядителей средств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федерального бюджета (бюджетов субъектов РФ, местного бюджета)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устанавливается законом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(решением) о соответствующем бюджете в составе ведомственной структуры расходов.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988389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5"/>
            <a:ext cx="8229600" cy="6426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Ст.6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БК РФ</a:t>
            </a:r>
            <a:r>
              <a:rPr lang="ru-RU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Главный распорядитель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бюджетных средств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орган государственной власти…,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имеющий право распределять бюджетные ассигнования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лимиты бюджетных обязательств между подведомственными распорядителями и (или) получателями бюджетных средств.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Получатель </a:t>
            </a: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бюджетных средств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орган государственной власти,…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имеющий право на принятие и (или) исполнение бюджетных обязательств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счет средств соответствующего бюджета.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 коды целевых статей и видов расходов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утверждаются в составе ведомственной структуры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расходов законом (решением) о бюджете.</a:t>
            </a:r>
          </a:p>
        </p:txBody>
      </p:sp>
    </p:spTree>
    <p:extLst>
      <p:ext uri="{BB962C8B-B14F-4D97-AF65-F5344CB8AC3E}">
        <p14:creationId xmlns:p14="http://schemas.microsoft.com/office/powerpoint/2010/main" xmlns="" val="1561083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6868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Едиными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бюджетов бюджетной системы РФ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разделами и подразделами классификации расходов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бюджетов являются (ст.21, п.3 БК РФ):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общегосударственные вопросы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национальная оборона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национальная безопасность и правоохранительная деятельность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национальная экономика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ЖКХ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охрана окружающей среды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образование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культура, кинематография, средства массовой информации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здравоохранение, физическая культура и спорт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социальная политика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межбюджетные трансферты.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44732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Классификация источников финансирования дефицитов бюджетов РФ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Код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классификации  финансирования дефицитов бюджетов состоит из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(ст. 23 БК РФ):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кода главного администратора источников финансирования дефицитов бюджетов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кода группы, подгруппы, статьи и вида источника финансирования дефицитов бюджетов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кода классификации операций сектора государственного управления, относящихся к источникам финансирования дефицитов бюджетов.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главных администраторов источников финансирования дефицитов бюджетов утверждается законом (решением) о соответствующем бюджете.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071502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964488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Едиными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бюджетов бюджетной системы РФ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группами и подгруппами источников финансирования дефицитов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бюджетов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являются (ст.23, п.3 БК РФ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источники внутреннего финансирования дефицитов бюджетов: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государственные (муниципальные) ценные бумаги, номинальная стоимость которых указана в валюте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кредиты кредитных организаций в валюте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бюджетные кредиты от других бюджетов бюджетной системы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кредиты международных финансовых организаций в валюте РФ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изменение остатков средств на счетах по учету средств бюджетов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иные источники внутреннего финансирования дефицитов бюджетов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113915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источники внешнего финансирования дефицитов бюджетов: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ГЦБ, номинальная стоимость которых указана в иностранной валюте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кредиты иностранных государств, международных финансовых организаций, иностранных юридических лиц в иностранной валюте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кредиты кредитных организаций в иностранной валюте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иные источники внешнего финансирования дефицитов бюджетов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2119069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student-pravo.ru/_mod_files/ce_images/budzetnoe-pravo/istocniki-finansirovania-deficita-budzet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36904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742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1 </a:t>
            </a:r>
            <a:r>
              <a:rPr lang="ru-RU" sz="2800" b="1" i="1" dirty="0">
                <a:latin typeface="Times New Roman" pitchFamily="18" charset="0"/>
                <a:ea typeface="Calibri"/>
                <a:cs typeface="Times New Roman" pitchFamily="18" charset="0"/>
              </a:rPr>
              <a:t>. Понятие, назначение и принципы бюджетной </a:t>
            </a:r>
            <a:r>
              <a:rPr lang="ru-RU" sz="28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классификации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Бюджетная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классификация РФ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 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группировкой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доходов,  расходов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источников финансирования дефицитов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бюджетов бюджетной системы РФ, используемой для составления и  исполнения бюджетов, составления бюджетной отчетности, обеспечивающей  сопоставимость  показателей бюджетов бюджетной системы РФ (ст. 18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РФ).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Классификация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является: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единой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бюджетов всех уровней и утверждается федеральным законом.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2.основным методологическим документом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 основе которого составляются и исполняются бюджеты и  обязательна для всех субъектов бюджетных отношений.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 обязательной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всех субъектов бюджетных отношений.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88017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0648"/>
            <a:ext cx="7920880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Объектам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классификации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присваиваются </a:t>
            </a:r>
            <a:r>
              <a:rPr lang="ru-RU" sz="24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группировочные</a:t>
            </a: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коды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которые: </a:t>
            </a:r>
          </a:p>
          <a:p>
            <a:pPr marL="0" indent="0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обеспечивают единство формы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бюджетной документации,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обеспечивают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необходимой информации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для составления консолидированного бюджета.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 упрощают объединение смет и бюджетов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общие сводные документы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дают возможность представить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социально-экономическом, ведомственном и территориальном разрезе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формирование доходов и направление средств, их состав и структуру.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0273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дает использование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Бюджетной классификации?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.Умелое использование данных, сгруппированных по элементам бюджетной классификации,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позволяет увидеть реальную картину движения бюджетных  ресурсов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тем самым повлиять на ход экономических и социальных процессов.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Группировка расходов и доходов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облегчает проверку включаемых в бюджет данных,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сопоставление смет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однородных ведомств,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определение динамики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поступлений и удельного веса различных доходов и расходов или степени удовлетворения потребностей.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Она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позволяет создать условия для объединения смет и бюджетов в общие своды,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облегчает их экономический анализ, упрощает контроль  за исполнением бюджета, за полной и своевременной аккумуляцией средств, за исполнением их по целевому назначению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98856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Бюджетная </a:t>
            </a:r>
            <a:r>
              <a:rPr lang="ru-RU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классификация РФ предназначена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для: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составления, утверждения и исполнения бюджетов всех уровней;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контроля за выделением и использованием бюджетных средств;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обеспечения сопоставимости показателей бюджетов;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составления консолидированных бюджетов всех уровней;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унификации отражения доходных и расходных статей бюджетов всех уровней бюджетной системы РФ;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обеспечения единства бюджетной политики;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своевременности составления бюджетов всех уровней; 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создания основы единого методологического подхода к составлению и исполнению всех видов бюджетов.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65652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Бюджетная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классификация РФ включает в себя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ст.18-23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БК РФ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классификацию доходов бюджетов;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классификацию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расходов бюджетов;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классификацию источников финансирования дефицитов бюджетов;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классификацию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операций публично-правовых образований (классификация операций сектора государственного управления — КОСГУ).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2"/>
                </a:solidFill>
              </a:rPr>
              <a:t>	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420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. Классификация доходов бюджетов  РФ 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Классификация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доходов бюджетов РФ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представляет собой группировку доходов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бюджетов всех уровней бюджетной системы РФ.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Группы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доходов состоят из статей доходов, объединяющих конкретные виды доходов по источникам и способам их получения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доходов бюджетов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(ст.20 БК):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Код классификации доходов бюджетов РФ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состоит из: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кода главного администратора доходов  бюджета;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кода вида доходов, который включает группу, подгруппу, статью, подстатью и элемент дохода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кода подвида доходов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кода классификации операций сектора государственного управления, относящихся к доходам бюджетов.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08301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887" y="116632"/>
            <a:ext cx="8658225" cy="65527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5955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403</Words>
  <Application>Microsoft Office PowerPoint</Application>
  <PresentationFormat>Экран (4:3)</PresentationFormat>
  <Paragraphs>188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Тема 2. Бюджетная классификация  </vt:lpstr>
      <vt:lpstr>Вопросы лекции:</vt:lpstr>
      <vt:lpstr>1 . Понятие, назначение и принципы бюджетной классификации </vt:lpstr>
      <vt:lpstr>.</vt:lpstr>
      <vt:lpstr>Что дает использование Бюджетной классификации?</vt:lpstr>
      <vt:lpstr>.</vt:lpstr>
      <vt:lpstr>.</vt:lpstr>
      <vt:lpstr>2. Классификация доходов бюджетов  РФ  </vt:lpstr>
      <vt:lpstr>Слайд 9</vt:lpstr>
      <vt:lpstr>Слайд 10</vt:lpstr>
      <vt:lpstr>Слайд 11</vt:lpstr>
      <vt:lpstr>Слайд 12</vt:lpstr>
      <vt:lpstr>.</vt:lpstr>
      <vt:lpstr>.</vt:lpstr>
      <vt:lpstr>.</vt:lpstr>
      <vt:lpstr>.</vt:lpstr>
      <vt:lpstr>Слайд 17</vt:lpstr>
      <vt:lpstr>Слайд 18</vt:lpstr>
      <vt:lpstr>Слайд 19</vt:lpstr>
      <vt:lpstr>Слайд 20</vt:lpstr>
      <vt:lpstr>3. Классификация расходов бюджетов  РФ</vt:lpstr>
      <vt:lpstr>.</vt:lpstr>
      <vt:lpstr>.</vt:lpstr>
      <vt:lpstr>4. Классификация источников финансирования дефицитов бюджетов РФ </vt:lpstr>
      <vt:lpstr>.</vt:lpstr>
      <vt:lpstr>.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Муниципальные финансы и бюджет</dc:title>
  <dc:creator>Admin</dc:creator>
  <cp:lastModifiedBy>RePack by SPecialiST</cp:lastModifiedBy>
  <cp:revision>63</cp:revision>
  <dcterms:created xsi:type="dcterms:W3CDTF">2012-01-22T13:49:06Z</dcterms:created>
  <dcterms:modified xsi:type="dcterms:W3CDTF">2025-10-06T09:51:33Z</dcterms:modified>
</cp:coreProperties>
</file>