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0AA9E-74A0-4CDB-9EA9-4362565D7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042" y="332365"/>
            <a:ext cx="8791575" cy="165576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Личное страхование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C15BBC-DCAA-45BA-8050-3E6BBBA09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26" y="1403926"/>
            <a:ext cx="9438040" cy="440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0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C46F0E-31E2-478F-B31B-2A90693D5283}"/>
              </a:ext>
            </a:extLst>
          </p:cNvPr>
          <p:cNvPicPr/>
          <p:nvPr/>
        </p:nvPicPr>
        <p:blipFill rotWithShape="1">
          <a:blip r:embed="rId2"/>
          <a:srcRect l="45003" t="36108" r="25173" b="21893"/>
          <a:stretch/>
        </p:blipFill>
        <p:spPr bwMode="auto">
          <a:xfrm>
            <a:off x="3289069" y="982662"/>
            <a:ext cx="5613861" cy="4892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000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213D8E-64D1-4F6B-A73D-B6EDB264AE4E}"/>
              </a:ext>
            </a:extLst>
          </p:cNvPr>
          <p:cNvPicPr/>
          <p:nvPr/>
        </p:nvPicPr>
        <p:blipFill rotWithShape="1">
          <a:blip r:embed="rId2"/>
          <a:srcRect l="45025" t="19290" r="25600" b="17142"/>
          <a:stretch/>
        </p:blipFill>
        <p:spPr bwMode="auto">
          <a:xfrm>
            <a:off x="151732" y="337256"/>
            <a:ext cx="5944268" cy="637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F08D77-E545-4B3B-9517-212FD4A1D3F7}"/>
              </a:ext>
            </a:extLst>
          </p:cNvPr>
          <p:cNvPicPr/>
          <p:nvPr/>
        </p:nvPicPr>
        <p:blipFill rotWithShape="1">
          <a:blip r:embed="rId3"/>
          <a:srcRect l="45121" t="30596" r="25888" b="47143"/>
          <a:stretch/>
        </p:blipFill>
        <p:spPr bwMode="auto">
          <a:xfrm>
            <a:off x="6184975" y="337256"/>
            <a:ext cx="5765287" cy="2989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0FF79-DA58-4489-A5C5-B59708BEDCF1}"/>
              </a:ext>
            </a:extLst>
          </p:cNvPr>
          <p:cNvPicPr/>
          <p:nvPr/>
        </p:nvPicPr>
        <p:blipFill rotWithShape="1">
          <a:blip r:embed="rId3"/>
          <a:srcRect l="43077" t="53039" r="25495" b="8210"/>
          <a:stretch/>
        </p:blipFill>
        <p:spPr bwMode="auto">
          <a:xfrm>
            <a:off x="6184975" y="3484180"/>
            <a:ext cx="5765287" cy="322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138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C4B4E2-4B39-4777-A79B-A73295BF4E71}"/>
              </a:ext>
            </a:extLst>
          </p:cNvPr>
          <p:cNvPicPr/>
          <p:nvPr/>
        </p:nvPicPr>
        <p:blipFill rotWithShape="1">
          <a:blip r:embed="rId2"/>
          <a:srcRect l="43186" t="58153" r="24426" b="21512"/>
          <a:stretch/>
        </p:blipFill>
        <p:spPr bwMode="auto">
          <a:xfrm>
            <a:off x="605537" y="328228"/>
            <a:ext cx="8633055" cy="3345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C18ED7-351E-4EC9-B421-FE5173CFBA88}"/>
              </a:ext>
            </a:extLst>
          </p:cNvPr>
          <p:cNvPicPr/>
          <p:nvPr/>
        </p:nvPicPr>
        <p:blipFill rotWithShape="1">
          <a:blip r:embed="rId3"/>
          <a:srcRect l="43613" t="74186" r="25066" b="17393"/>
          <a:stretch/>
        </p:blipFill>
        <p:spPr bwMode="auto">
          <a:xfrm>
            <a:off x="2959855" y="4126952"/>
            <a:ext cx="8690862" cy="2029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541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EE15CD-159E-4F1B-A1B2-30F662F01FCD}"/>
              </a:ext>
            </a:extLst>
          </p:cNvPr>
          <p:cNvPicPr/>
          <p:nvPr/>
        </p:nvPicPr>
        <p:blipFill rotWithShape="1">
          <a:blip r:embed="rId2"/>
          <a:srcRect l="42437" t="28886" r="23570" b="51539"/>
          <a:stretch/>
        </p:blipFill>
        <p:spPr bwMode="auto">
          <a:xfrm>
            <a:off x="358424" y="223125"/>
            <a:ext cx="8249548" cy="2922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1434EB-D98B-435A-B56E-0A9FB8F3E9D9}"/>
              </a:ext>
            </a:extLst>
          </p:cNvPr>
          <p:cNvPicPr/>
          <p:nvPr/>
        </p:nvPicPr>
        <p:blipFill rotWithShape="1">
          <a:blip r:embed="rId3"/>
          <a:srcRect l="43079" t="26605" r="23784" b="43388"/>
          <a:stretch/>
        </p:blipFill>
        <p:spPr bwMode="auto">
          <a:xfrm>
            <a:off x="3055321" y="3314240"/>
            <a:ext cx="8106665" cy="3464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4294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128A5B-BB15-4D5C-9912-9855C1265E65}"/>
              </a:ext>
            </a:extLst>
          </p:cNvPr>
          <p:cNvPicPr/>
          <p:nvPr/>
        </p:nvPicPr>
        <p:blipFill rotWithShape="1">
          <a:blip r:embed="rId2"/>
          <a:srcRect l="43399" t="43971" r="23784" b="48051"/>
          <a:stretch/>
        </p:blipFill>
        <p:spPr bwMode="auto">
          <a:xfrm>
            <a:off x="748949" y="2136228"/>
            <a:ext cx="7906406" cy="1292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996B32-0CC3-40D0-BB30-6B55F5FDD4D1}"/>
              </a:ext>
            </a:extLst>
          </p:cNvPr>
          <p:cNvPicPr/>
          <p:nvPr/>
        </p:nvPicPr>
        <p:blipFill rotWithShape="1">
          <a:blip r:embed="rId2"/>
          <a:srcRect l="43399" t="15774" r="23784" b="75321"/>
          <a:stretch/>
        </p:blipFill>
        <p:spPr bwMode="auto">
          <a:xfrm>
            <a:off x="748949" y="843456"/>
            <a:ext cx="7906406" cy="1292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5B389A-C5F8-4294-996E-2CE57F7CFF57}"/>
              </a:ext>
            </a:extLst>
          </p:cNvPr>
          <p:cNvPicPr/>
          <p:nvPr/>
        </p:nvPicPr>
        <p:blipFill rotWithShape="1">
          <a:blip r:embed="rId3"/>
          <a:srcRect l="43827" t="27177" r="23143" b="60557"/>
          <a:stretch/>
        </p:blipFill>
        <p:spPr bwMode="auto">
          <a:xfrm>
            <a:off x="3373822" y="3965028"/>
            <a:ext cx="7906406" cy="1986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578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9E4B5F-AAFC-4116-9EB0-B7A52CB49F8C}"/>
              </a:ext>
            </a:extLst>
          </p:cNvPr>
          <p:cNvPicPr/>
          <p:nvPr/>
        </p:nvPicPr>
        <p:blipFill rotWithShape="1">
          <a:blip r:embed="rId2"/>
          <a:srcRect l="43827" t="73719" r="23143" b="15620"/>
          <a:stretch/>
        </p:blipFill>
        <p:spPr bwMode="auto">
          <a:xfrm>
            <a:off x="188496" y="134006"/>
            <a:ext cx="6898104" cy="1360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602AF1-F88F-45D0-9318-431B5E0B1BC3}"/>
              </a:ext>
            </a:extLst>
          </p:cNvPr>
          <p:cNvPicPr/>
          <p:nvPr/>
        </p:nvPicPr>
        <p:blipFill rotWithShape="1">
          <a:blip r:embed="rId3"/>
          <a:srcRect l="44468" t="30787" r="24746" b="63186"/>
          <a:stretch/>
        </p:blipFill>
        <p:spPr bwMode="auto">
          <a:xfrm>
            <a:off x="188496" y="1494768"/>
            <a:ext cx="6898104" cy="764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2D8FAA-0399-477A-81E0-60055A91D68B}"/>
              </a:ext>
            </a:extLst>
          </p:cNvPr>
          <p:cNvPicPr/>
          <p:nvPr/>
        </p:nvPicPr>
        <p:blipFill rotWithShape="1">
          <a:blip r:embed="rId3"/>
          <a:srcRect l="44468" t="55191" r="24746" b="6689"/>
          <a:stretch/>
        </p:blipFill>
        <p:spPr bwMode="auto">
          <a:xfrm>
            <a:off x="5092263" y="2751084"/>
            <a:ext cx="6645164" cy="3972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3506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8D115-9019-4A12-827F-CB758148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138" y="855001"/>
            <a:ext cx="9905998" cy="1478570"/>
          </a:xfrm>
        </p:spPr>
        <p:txBody>
          <a:bodyPr/>
          <a:lstStyle/>
          <a:p>
            <a:r>
              <a:rPr lang="ru-RU" b="1" dirty="0"/>
              <a:t>СТРАХОВАНИЕ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9576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C39D5E-85F3-4F6C-872A-1ADD8273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47" y="567602"/>
            <a:ext cx="8388062" cy="62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8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111A59-A211-44D1-AA49-6759B2377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789" y="1597628"/>
            <a:ext cx="7739171" cy="374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8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EA40E-6493-49DD-989C-F2D4FD077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6" y="205364"/>
            <a:ext cx="5559339" cy="37401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D5BD1A-46F8-4829-BFEF-2908166BB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003" y="205364"/>
            <a:ext cx="5984731" cy="58288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235BE0-BF94-4EE8-B590-126FF9586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70" y="4034126"/>
            <a:ext cx="5679569" cy="15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7CCFEF-870B-4DDF-AB9B-5B036CA46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0" y="213085"/>
            <a:ext cx="5845310" cy="64318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AADCC2-4E9C-418B-95DE-29092ED16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177" y="285028"/>
            <a:ext cx="6233823" cy="2981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FA56BC-8810-4915-8473-9B24ECE78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6" t="5900" r="3937"/>
          <a:stretch/>
        </p:blipFill>
        <p:spPr>
          <a:xfrm>
            <a:off x="6027719" y="3186545"/>
            <a:ext cx="6081153" cy="33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43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3767DF-9F29-43B7-860F-655CD1F0D1B6}"/>
              </a:ext>
            </a:extLst>
          </p:cNvPr>
          <p:cNvPicPr/>
          <p:nvPr/>
        </p:nvPicPr>
        <p:blipFill rotWithShape="1">
          <a:blip r:embed="rId2"/>
          <a:srcRect b="69300"/>
          <a:stretch/>
        </p:blipFill>
        <p:spPr bwMode="auto">
          <a:xfrm>
            <a:off x="1396942" y="401148"/>
            <a:ext cx="8550622" cy="3027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CCC023-7492-4F08-8202-D953045761AE}"/>
              </a:ext>
            </a:extLst>
          </p:cNvPr>
          <p:cNvPicPr/>
          <p:nvPr/>
        </p:nvPicPr>
        <p:blipFill rotWithShape="1">
          <a:blip r:embed="rId2"/>
          <a:srcRect t="66725" b="15485"/>
          <a:stretch/>
        </p:blipFill>
        <p:spPr bwMode="auto">
          <a:xfrm>
            <a:off x="1396941" y="3907126"/>
            <a:ext cx="8550621" cy="2031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455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E71980-78CB-47EF-9717-8B28EF98D29A}"/>
              </a:ext>
            </a:extLst>
          </p:cNvPr>
          <p:cNvPicPr/>
          <p:nvPr/>
        </p:nvPicPr>
        <p:blipFill rotWithShape="1">
          <a:blip r:embed="rId2"/>
          <a:srcRect b="81085"/>
          <a:stretch/>
        </p:blipFill>
        <p:spPr bwMode="auto">
          <a:xfrm>
            <a:off x="1979612" y="498330"/>
            <a:ext cx="8614497" cy="1995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283F0A-D957-42E2-A421-41EFCC6DD724}"/>
              </a:ext>
            </a:extLst>
          </p:cNvPr>
          <p:cNvPicPr/>
          <p:nvPr/>
        </p:nvPicPr>
        <p:blipFill rotWithShape="1">
          <a:blip r:embed="rId2"/>
          <a:srcRect t="75084"/>
          <a:stretch/>
        </p:blipFill>
        <p:spPr bwMode="auto">
          <a:xfrm>
            <a:off x="1979612" y="3188798"/>
            <a:ext cx="8725333" cy="2232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2524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91510-7CB1-4D4C-A4FB-877F771C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Сострахование</a:t>
            </a:r>
            <a:r>
              <a:rPr lang="ru-RU" b="1" dirty="0"/>
              <a:t> и перестрахование</a:t>
            </a:r>
          </a:p>
        </p:txBody>
      </p:sp>
    </p:spTree>
    <p:extLst>
      <p:ext uri="{BB962C8B-B14F-4D97-AF65-F5344CB8AC3E}">
        <p14:creationId xmlns:p14="http://schemas.microsoft.com/office/powerpoint/2010/main" val="1637860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E1C36C-BC72-49EF-AC83-D36D7040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22" y="201901"/>
            <a:ext cx="6147234" cy="34531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AE4077-9B85-4378-B96D-8E47062FE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037" y="3771751"/>
            <a:ext cx="7113298" cy="29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15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D657C2-6AF2-4889-A521-EE7793FED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91" y="186519"/>
            <a:ext cx="6154462" cy="64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56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D77B92-56C3-441F-8F88-B81043B2B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882" y="158750"/>
            <a:ext cx="6540356" cy="51055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24381F-3645-4F2E-A81C-64C8D8C06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62"/>
          <a:stretch/>
        </p:blipFill>
        <p:spPr>
          <a:xfrm>
            <a:off x="2612882" y="5264277"/>
            <a:ext cx="6540356" cy="5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4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73C0BF-DFBF-46D7-A078-25520836A332}"/>
              </a:ext>
            </a:extLst>
          </p:cNvPr>
          <p:cNvPicPr/>
          <p:nvPr/>
        </p:nvPicPr>
        <p:blipFill rotWithShape="1">
          <a:blip r:embed="rId2"/>
          <a:srcRect b="45616"/>
          <a:stretch/>
        </p:blipFill>
        <p:spPr bwMode="auto">
          <a:xfrm>
            <a:off x="1283735" y="425243"/>
            <a:ext cx="7328866" cy="2291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23140C-9AAF-40F4-B995-B261C5B7FFBB}"/>
              </a:ext>
            </a:extLst>
          </p:cNvPr>
          <p:cNvPicPr/>
          <p:nvPr/>
        </p:nvPicPr>
        <p:blipFill rotWithShape="1">
          <a:blip r:embed="rId3"/>
          <a:srcRect b="51527"/>
          <a:stretch/>
        </p:blipFill>
        <p:spPr bwMode="auto">
          <a:xfrm>
            <a:off x="3299791" y="3592402"/>
            <a:ext cx="7328866" cy="1920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447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116EDD-245E-466B-A3C3-42488D47055A}"/>
              </a:ext>
            </a:extLst>
          </p:cNvPr>
          <p:cNvPicPr/>
          <p:nvPr/>
        </p:nvPicPr>
        <p:blipFill rotWithShape="1">
          <a:blip r:embed="rId2"/>
          <a:srcRect b="84518"/>
          <a:stretch/>
        </p:blipFill>
        <p:spPr bwMode="auto">
          <a:xfrm>
            <a:off x="1130989" y="966496"/>
            <a:ext cx="6966088" cy="739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74EBA8-7A6E-424E-B7CD-BD53A2A66802}"/>
              </a:ext>
            </a:extLst>
          </p:cNvPr>
          <p:cNvPicPr/>
          <p:nvPr/>
        </p:nvPicPr>
        <p:blipFill rotWithShape="1">
          <a:blip r:embed="rId2"/>
          <a:srcRect t="69247"/>
          <a:stretch/>
        </p:blipFill>
        <p:spPr bwMode="auto">
          <a:xfrm>
            <a:off x="1130989" y="1706216"/>
            <a:ext cx="6966087" cy="1722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A6C99E-FC6C-4F06-A7CD-A40EEB486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627" y="3737113"/>
            <a:ext cx="7098870" cy="25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28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A9B8FF-DF1D-4658-9F06-AF0A1CBACACD}"/>
              </a:ext>
            </a:extLst>
          </p:cNvPr>
          <p:cNvPicPr/>
          <p:nvPr/>
        </p:nvPicPr>
        <p:blipFill rotWithShape="1">
          <a:blip r:embed="rId2"/>
          <a:srcRect b="65756"/>
          <a:stretch/>
        </p:blipFill>
        <p:spPr>
          <a:xfrm>
            <a:off x="1667703" y="1756741"/>
            <a:ext cx="7237758" cy="19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3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A43533-E914-4A12-9829-420FD42A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64" y="64655"/>
            <a:ext cx="5473736" cy="67933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0C27C5-072C-4C21-9FFC-F2FE9733E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6062"/>
            <a:ext cx="5866516" cy="417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7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F9579F-5669-4216-B414-6A127A28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91" y="460951"/>
            <a:ext cx="8570392" cy="26092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EE91B5-23E8-489B-8418-86920537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991" y="3812020"/>
            <a:ext cx="8570392" cy="15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8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3A7137-F7C0-4615-BCF3-7337229CE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60" y="475817"/>
            <a:ext cx="8793633" cy="17132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7BBE38-4323-4663-8604-009695C014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0760" y="2342111"/>
            <a:ext cx="8793633" cy="19527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481E9D-FC3F-433F-91D7-6176E1CC76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01148" y="4876799"/>
            <a:ext cx="8673245" cy="16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6274-5884-4233-AB6A-DD98F9B8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365" y="1509270"/>
            <a:ext cx="9905998" cy="1478570"/>
          </a:xfrm>
        </p:spPr>
        <p:txBody>
          <a:bodyPr/>
          <a:lstStyle/>
          <a:p>
            <a:r>
              <a:rPr lang="ru-RU" dirty="0"/>
              <a:t>Имущественное страхование</a:t>
            </a:r>
          </a:p>
        </p:txBody>
      </p:sp>
    </p:spTree>
    <p:extLst>
      <p:ext uri="{BB962C8B-B14F-4D97-AF65-F5344CB8AC3E}">
        <p14:creationId xmlns:p14="http://schemas.microsoft.com/office/powerpoint/2010/main" val="369441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7003DB-EDF1-450F-B804-6B382B704D9D}"/>
              </a:ext>
            </a:extLst>
          </p:cNvPr>
          <p:cNvPicPr/>
          <p:nvPr/>
        </p:nvPicPr>
        <p:blipFill rotWithShape="1">
          <a:blip r:embed="rId2"/>
          <a:srcRect l="44896" t="23945" r="24532" b="42417"/>
          <a:stretch/>
        </p:blipFill>
        <p:spPr bwMode="auto">
          <a:xfrm>
            <a:off x="2743200" y="715617"/>
            <a:ext cx="6989197" cy="5096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69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E13211-C23E-4BB5-B237-C66E6E2FD437}"/>
              </a:ext>
            </a:extLst>
          </p:cNvPr>
          <p:cNvPicPr/>
          <p:nvPr/>
        </p:nvPicPr>
        <p:blipFill rotWithShape="1">
          <a:blip r:embed="rId2"/>
          <a:srcRect l="43078" t="17484" r="24640" b="4409"/>
          <a:stretch/>
        </p:blipFill>
        <p:spPr bwMode="auto">
          <a:xfrm rot="5400000">
            <a:off x="3862628" y="-591131"/>
            <a:ext cx="4986239" cy="7121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679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575846-A6DB-46AE-B02C-7DC879E2CDF9}"/>
              </a:ext>
            </a:extLst>
          </p:cNvPr>
          <p:cNvPicPr/>
          <p:nvPr/>
        </p:nvPicPr>
        <p:blipFill rotWithShape="1">
          <a:blip r:embed="rId2"/>
          <a:srcRect l="46285" t="32497" r="28061" b="41467"/>
          <a:stretch/>
        </p:blipFill>
        <p:spPr bwMode="auto">
          <a:xfrm>
            <a:off x="70944" y="1608083"/>
            <a:ext cx="4485290" cy="2609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EF1EA8-EAC1-4B10-AE8B-E7C5E1017D98}"/>
              </a:ext>
            </a:extLst>
          </p:cNvPr>
          <p:cNvSpPr txBox="1"/>
          <p:nvPr/>
        </p:nvSpPr>
        <p:spPr>
          <a:xfrm>
            <a:off x="4690787" y="487412"/>
            <a:ext cx="661308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effectLst/>
                <a:latin typeface="YS Text"/>
              </a:rPr>
              <a:t>Страховая премия</a:t>
            </a:r>
            <a:r>
              <a:rPr lang="ru-RU" b="0" dirty="0">
                <a:effectLst/>
                <a:latin typeface="YS Text"/>
              </a:rPr>
              <a:t> (брутто-премия) — плата за страхование, которую страхователь обязан внести страховщику в соответствии с договором страхования или законом. </a:t>
            </a:r>
          </a:p>
          <a:p>
            <a:pPr algn="just"/>
            <a:r>
              <a:rPr lang="ru-RU" b="0" dirty="0">
                <a:effectLst/>
                <a:latin typeface="YS Text"/>
              </a:rPr>
              <a:t>Структура страховой премии включает следующие элементы:</a:t>
            </a:r>
          </a:p>
          <a:p>
            <a:pPr algn="just">
              <a:buFont typeface="+mj-lt"/>
              <a:buAutoNum type="arabicPeriod"/>
            </a:pPr>
            <a:r>
              <a:rPr lang="ru-RU" b="1" i="0" dirty="0">
                <a:effectLst/>
                <a:latin typeface="YS Text"/>
              </a:rPr>
              <a:t>Нетто-премия</a:t>
            </a:r>
            <a:r>
              <a:rPr lang="ru-RU" b="0" i="0" dirty="0">
                <a:effectLst/>
                <a:latin typeface="YS Text"/>
              </a:rPr>
              <a:t>. Часть денег, которая направляется на выполнение обязательств страховщика (возмещение ущерба). Нетто-премия включает суммы, идущие на: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YS Text"/>
              </a:rPr>
              <a:t>покрытие рисков по страховке;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YS Text"/>
              </a:rPr>
              <a:t>компенсацию возможной разницы между фактическими и расчётными выплатами (гарантийная или рисковая надбавка);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YS Text"/>
              </a:rPr>
              <a:t>накопление для риска дожития (по долгосрочному страхованию жизни).</a:t>
            </a:r>
          </a:p>
          <a:p>
            <a:pPr algn="just"/>
            <a:r>
              <a:rPr lang="ru-RU" b="0" dirty="0">
                <a:effectLst/>
                <a:latin typeface="YS Text"/>
              </a:rPr>
              <a:t> </a:t>
            </a:r>
            <a:r>
              <a:rPr lang="ru-RU" b="1" i="0" dirty="0">
                <a:effectLst/>
                <a:latin typeface="YS Text"/>
              </a:rPr>
              <a:t>Нагрузка</a:t>
            </a:r>
            <a:r>
              <a:rPr lang="ru-RU" b="0" i="0" dirty="0">
                <a:effectLst/>
                <a:latin typeface="YS Text"/>
              </a:rPr>
              <a:t>. Расходы страховщика по ведению дел и доля, относящаяся на прибыль от страховых операций. </a:t>
            </a:r>
            <a:r>
              <a:rPr lang="ru-RU" b="0" dirty="0">
                <a:effectLst/>
                <a:latin typeface="YS Text"/>
              </a:rPr>
              <a:t>Основную долю в брутто-премии занимает нетто-премия (около 80–90%), остальная часть приходится на нагрузку (около 10–20% в зависимости от вида страховой деятельности). На страховую премию обычно влияет страховая сумма, срок действия полиса, тарифы и коэффициенты.</a:t>
            </a:r>
          </a:p>
        </p:txBody>
      </p:sp>
    </p:spTree>
    <p:extLst>
      <p:ext uri="{BB962C8B-B14F-4D97-AF65-F5344CB8AC3E}">
        <p14:creationId xmlns:p14="http://schemas.microsoft.com/office/powerpoint/2010/main" val="1869928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120</TotalTime>
  <Words>150</Words>
  <Application>Microsoft Office PowerPoint</Application>
  <PresentationFormat>Широкоэкранный</PresentationFormat>
  <Paragraphs>11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Tw Cen MT</vt:lpstr>
      <vt:lpstr>YS Text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Имущественное страхование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СТРАХОВАНИЕ ОТВЕТСТВЕННОСТИ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Сострахование и перестрахование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PGAU</dc:creator>
  <cp:lastModifiedBy>PGAU</cp:lastModifiedBy>
  <cp:revision>21</cp:revision>
  <dcterms:created xsi:type="dcterms:W3CDTF">2025-10-14T13:03:51Z</dcterms:created>
  <dcterms:modified xsi:type="dcterms:W3CDTF">2025-10-21T11:28:22Z</dcterms:modified>
</cp:coreProperties>
</file>