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311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DCB-0A1E-421A-A505-EADE82408507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ECB6-DB97-4C3A-8ECD-8671CA85C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191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DCB-0A1E-421A-A505-EADE82408507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ECB6-DB97-4C3A-8ECD-8671CA85C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995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DCB-0A1E-421A-A505-EADE82408507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ECB6-DB97-4C3A-8ECD-8671CA85C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54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DCB-0A1E-421A-A505-EADE82408507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ECB6-DB97-4C3A-8ECD-8671CA85C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26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DCB-0A1E-421A-A505-EADE82408507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ECB6-DB97-4C3A-8ECD-8671CA85C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032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DCB-0A1E-421A-A505-EADE82408507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ECB6-DB97-4C3A-8ECD-8671CA85C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12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DCB-0A1E-421A-A505-EADE82408507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ECB6-DB97-4C3A-8ECD-8671CA85C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079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DCB-0A1E-421A-A505-EADE82408507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ECB6-DB97-4C3A-8ECD-8671CA85C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632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DCB-0A1E-421A-A505-EADE82408507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ECB6-DB97-4C3A-8ECD-8671CA85C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560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DCB-0A1E-421A-A505-EADE82408507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ECB6-DB97-4C3A-8ECD-8671CA85C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997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DCB-0A1E-421A-A505-EADE82408507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ECB6-DB97-4C3A-8ECD-8671CA85C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460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4BDCB-0A1E-421A-A505-EADE82408507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FECB6-DB97-4C3A-8ECD-8671CA85C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44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1257" y="271504"/>
            <a:ext cx="11590317" cy="3055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3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Табунное </a:t>
            </a:r>
            <a:r>
              <a:rPr lang="ru-RU" sz="36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коневодство</a:t>
            </a:r>
            <a:endParaRPr lang="ru-RU" sz="36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Формы табунного коневодства</a:t>
            </a:r>
            <a:endParaRPr lang="ru-RU" sz="3600" b="1" dirty="0" smtClean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Биологические особенности табунных лошадей</a:t>
            </a:r>
            <a:endParaRPr lang="ru-RU" sz="3600" b="1" dirty="0" smtClean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Содержание табунных лошадей в разные сезоны</a:t>
            </a:r>
            <a:endParaRPr lang="ru-RU" sz="3600" b="1" dirty="0" smtClean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Постройки и сооружения табунных 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хозяйств</a:t>
            </a: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243" y="3327149"/>
            <a:ext cx="8714343" cy="344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668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12969" y="489259"/>
            <a:ext cx="9233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Приемы выращивания табунных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лошадей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6884" y="1194046"/>
            <a:ext cx="920337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технологию табунного коневодства входят </a:t>
            </a:r>
            <a:endParaRPr lang="ru-RU" sz="3200" b="1" u="sng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учет поголовья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3200" b="1" dirty="0" err="1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таврение</a:t>
            </a:r>
            <a:endParaRPr lang="ru-RU" sz="3200" b="1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косяков и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табунов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ловля лошадей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перегоны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табунов на другие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пастбища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водопоя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кастрация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бонитировка животных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огораживание пастбищ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нагул</a:t>
            </a:r>
            <a:endParaRPr lang="ru-R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359" y="2095993"/>
            <a:ext cx="3960421" cy="39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914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9392" y="106210"/>
            <a:ext cx="111271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3200" b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Первичный учет </a:t>
            </a:r>
          </a:p>
          <a:p>
            <a:pPr indent="450215" algn="ctr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является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основой зоотехнических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мероприятий </a:t>
            </a:r>
          </a:p>
        </p:txBody>
      </p:sp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814" y="1300046"/>
            <a:ext cx="8157713" cy="543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987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5636" y="236425"/>
            <a:ext cx="113528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Старший табунщик должен иметь подробный инвентарный список лошадей табуна с указанием номера (тавро), клички, масти, примет и происхождения каждой особи. </a:t>
            </a:r>
            <a:endParaRPr lang="ru-R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698" y="1773855"/>
            <a:ext cx="8740239" cy="49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172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6265" y="386523"/>
            <a:ext cx="114003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u="sng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Таврение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является необходимым мероприятием в коневодстве. </a:t>
            </a:r>
            <a:endParaRPr lang="ru-R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9461" y="1733636"/>
            <a:ext cx="8348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Два </a:t>
            </a:r>
            <a:r>
              <a:rPr lang="ru-RU" sz="3200" b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способа </a:t>
            </a:r>
            <a:r>
              <a:rPr lang="ru-RU" sz="3200" b="1" u="sng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таврения</a:t>
            </a:r>
            <a:r>
              <a:rPr lang="ru-RU" sz="3200" b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лошадей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837" y="3041625"/>
            <a:ext cx="2175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горячий</a:t>
            </a: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65726" y="3005228"/>
            <a:ext cx="2456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холодный</a:t>
            </a: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516827" y="2304936"/>
            <a:ext cx="2638943" cy="891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155770" y="2318411"/>
            <a:ext cx="2456313" cy="740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00" y="3548036"/>
            <a:ext cx="3174321" cy="303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06" y="3548036"/>
            <a:ext cx="4708566" cy="313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614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6255" y="0"/>
            <a:ext cx="115190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Горячий способ </a:t>
            </a:r>
            <a:r>
              <a:rPr lang="ru-RU" sz="3200" b="1" u="sng" dirty="0" err="1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таврения</a:t>
            </a:r>
            <a:endParaRPr lang="ru-RU" sz="3200" b="1" u="sng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накладывание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поверхность кожи лошади на 2-4 с металлических тавр, раскаленных до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600-650 </a:t>
            </a:r>
            <a:r>
              <a:rPr lang="ru-RU" sz="20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возникает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сильный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ожог</a:t>
            </a: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месте </a:t>
            </a:r>
            <a:r>
              <a:rPr lang="ru-RU" sz="3200" b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таврения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вырастают волосы черного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цвета</a:t>
            </a:r>
            <a:endParaRPr lang="ru-R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56" y="2554545"/>
            <a:ext cx="5628904" cy="422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823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9382" y="149293"/>
            <a:ext cx="117051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i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Холодное </a:t>
            </a:r>
            <a:r>
              <a:rPr lang="ru-RU" sz="3200" b="1" i="1" u="sng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таврение</a:t>
            </a:r>
            <a:r>
              <a:rPr lang="ru-RU" sz="3200" b="1" i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200" b="1" i="1" u="sng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накладывание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кожу лошади металлических цифр, охлажденных в жидком азоте до температуры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-196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или в твердой углекислоте (сухой лед) в смеси со спиртом (до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-79)</a:t>
            </a:r>
            <a:endParaRPr lang="ru-RU" sz="3200" b="1" dirty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095" y="2330149"/>
            <a:ext cx="4572001" cy="438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49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5017" y="279508"/>
            <a:ext cx="110203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Лошадь таврят с левой стороны, </a:t>
            </a:r>
            <a:endParaRPr lang="ru-RU" sz="3200" b="1" dirty="0" smtClean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предварительно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зафиксировав ее в раскольной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клетке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457" y="1356726"/>
            <a:ext cx="9466674" cy="532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680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5637" y="244019"/>
            <a:ext cx="116734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Две последние цифры рождения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эмблему хозяйства ставят на бедре (выше коленной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чашки)</a:t>
            </a:r>
          </a:p>
        </p:txBody>
      </p:sp>
      <p:sp>
        <p:nvSpPr>
          <p:cNvPr id="5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695" y="1321237"/>
            <a:ext cx="7953075" cy="53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585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7975" y="142546"/>
            <a:ext cx="116734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Инвентарный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номер – на лопатке, несколько ниже и сзади </a:t>
            </a:r>
            <a:r>
              <a:rPr lang="ru-RU" sz="3200" b="1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плечелопаточного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сочленения </a:t>
            </a:r>
            <a:endParaRPr lang="ru-RU" sz="3200" b="1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24" y="1321237"/>
            <a:ext cx="10343409" cy="541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4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8156" y="499360"/>
            <a:ext cx="116734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Эмблему хозяйства размещают вверху, </a:t>
            </a:r>
          </a:p>
          <a:p>
            <a:pPr algn="ctr"/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цифры года рождения – внизу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022435"/>
            <a:ext cx="5670013" cy="425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472" y="2332337"/>
            <a:ext cx="5917609" cy="394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486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3131" y="366916"/>
            <a:ext cx="112815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800" b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Особенность табунного коневодства заключается 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круглогодовом содержании лошадей на естественных </a:t>
            </a: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пастбищах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является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дешевым способом производства и выращивания лошадей для убоя на </a:t>
            </a: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мясо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4" y="2613685"/>
            <a:ext cx="10914226" cy="40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451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9947" y="204251"/>
            <a:ext cx="113125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3200" b="1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таврения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используют приборы марки ПТЖ-3 и ПТЖ-4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1" y="1157170"/>
            <a:ext cx="6896505" cy="517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30531" y="1285319"/>
            <a:ext cx="4751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Матрицу с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набором цифр опускают в термос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жидким азотом на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2-3 мин.</a:t>
            </a:r>
          </a:p>
          <a:p>
            <a:pPr indent="450215" algn="just">
              <a:spcAft>
                <a:spcPts val="0"/>
              </a:spcAft>
            </a:pPr>
            <a:endParaRPr lang="ru-RU" sz="3200" b="1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Охлажденное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тавро выдерживают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20-40 с. </a:t>
            </a:r>
          </a:p>
        </p:txBody>
      </p:sp>
    </p:spTree>
    <p:extLst>
      <p:ext uri="{BB962C8B-B14F-4D97-AF65-F5344CB8AC3E}">
        <p14:creationId xmlns:p14="http://schemas.microsoft.com/office/powerpoint/2010/main" val="797495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8134" y="319828"/>
            <a:ext cx="590203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800" b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табунов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800" b="1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Табуны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формируют по полу и </a:t>
            </a: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возрасту.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Размеры табунов: </a:t>
            </a:r>
          </a:p>
          <a:p>
            <a:pPr indent="450215" algn="just">
              <a:spcAft>
                <a:spcPts val="0"/>
              </a:spcAft>
            </a:pPr>
            <a:r>
              <a:rPr lang="ru-RU" sz="2400" b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племенных хозяйствах</a:t>
            </a:r>
            <a:r>
              <a:rPr lang="ru-RU" sz="24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маточных 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100-150 голов, </a:t>
            </a:r>
            <a:endParaRPr lang="ru-RU" sz="2400" b="1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молодняка 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4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120-150</a:t>
            </a:r>
          </a:p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жеребцов-производителей 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20-50 голов. </a:t>
            </a:r>
            <a:endParaRPr lang="ru-RU" sz="2400" b="1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b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хозяйствах </a:t>
            </a:r>
            <a:r>
              <a:rPr lang="ru-RU" sz="2400" b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мясного </a:t>
            </a:r>
            <a:r>
              <a:rPr lang="ru-RU" sz="2400" b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направления</a:t>
            </a:r>
            <a:r>
              <a:rPr lang="ru-RU" sz="24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имеющих равнинный рельеф пастбищ создают табуны из 200-400 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кобыл с </a:t>
            </a:r>
            <a:r>
              <a:rPr lang="ru-RU" sz="24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приплодом; </a:t>
            </a:r>
          </a:p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горной местности обычная численность табунов 100-150 маток с молодняком.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049" y="1350324"/>
            <a:ext cx="5494276" cy="361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882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2296" y="735188"/>
            <a:ext cx="6096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косяков </a:t>
            </a:r>
            <a:endParaRPr lang="ru-RU" sz="3200" b="1" u="sng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Осуществляют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период случной кампании. </a:t>
            </a:r>
            <a:endParaRPr lang="ru-RU" sz="2800" b="1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Комплектуют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учетом породности, типа, </a:t>
            </a:r>
            <a:r>
              <a:rPr lang="ru-RU" sz="2800" b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бонитировочного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класса кобыл и </a:t>
            </a: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жеребцов. 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одного жеребца-производителя 3-4 лет в косяке должно приходиться 10-15 кобыл, полновозрастных – 25-30, старше 16 лет – 15-20 кобыл. 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299" y="1487775"/>
            <a:ext cx="5708027" cy="402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198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6052" y="422977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800" b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Перегоны табунов. </a:t>
            </a:r>
            <a:endParaRPr lang="ru-RU" sz="2800" b="1" u="sng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При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организации перегонов выбирают наиболее удобный маршрут движения, предусматривая места </a:t>
            </a: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отдыха, пастьбы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водопоя.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Табуны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перегоняют только шагом со средней скоростью движения </a:t>
            </a: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4-6 км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час. </a:t>
            </a: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Через 10-15 км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желательно предоставлять лошадям отдых для пастьбы. 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226" y="1131363"/>
            <a:ext cx="5213268" cy="39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110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5474" y="268183"/>
            <a:ext cx="68678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3200" b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Ловля лошадей  производится </a:t>
            </a:r>
            <a:endParaRPr lang="ru-RU" sz="3200" b="1" u="sng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арканом </a:t>
            </a:r>
          </a:p>
          <a:p>
            <a:pPr indent="450215" algn="ctr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укрюком </a:t>
            </a:r>
          </a:p>
          <a:p>
            <a:pPr indent="450215" algn="ctr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пропусканием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через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раскол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679" y="2330286"/>
            <a:ext cx="7802089" cy="438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145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2300" y="2042828"/>
            <a:ext cx="62758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Ловля лошадей </a:t>
            </a:r>
            <a:r>
              <a:rPr lang="ru-RU" sz="3200" b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арканом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табунщик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верхом на лошади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скаку набрасывает ей на шею петлю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аркана </a:t>
            </a: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60" y="1141041"/>
            <a:ext cx="4803062" cy="480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362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6254" y="517566"/>
            <a:ext cx="643642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Ловли </a:t>
            </a:r>
            <a:r>
              <a:rPr lang="ru-RU" sz="3200" b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укрюком </a:t>
            </a:r>
            <a:endParaRPr lang="ru-RU" sz="3200" b="1" u="sng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длинная (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6-8 м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жердь с веревочным кольцом-петлей на конце </a:t>
            </a:r>
            <a:endParaRPr lang="ru-RU" sz="3200" b="1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Табунщик накидывает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петлю укрюка на шею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лошади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Накинутая петля вращательным движением укрюка затягивается, подавляя сопротивление пойманной лошади. </a:t>
            </a:r>
            <a:endParaRPr lang="ru-R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559" y="1539241"/>
            <a:ext cx="5380717" cy="297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696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71741" y="109248"/>
            <a:ext cx="50632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Откорм и нагул </a:t>
            </a:r>
            <a:r>
              <a:rPr lang="ru-RU" sz="3200" b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лошадей</a:t>
            </a:r>
            <a:r>
              <a:rPr lang="ru-RU" sz="3200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021" y="694023"/>
            <a:ext cx="7829911" cy="587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907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2514" y="338884"/>
            <a:ext cx="104265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Откорм </a:t>
            </a:r>
            <a:r>
              <a:rPr lang="ru-RU" sz="3200" b="1" i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лошадей производится </a:t>
            </a:r>
            <a:r>
              <a:rPr lang="ru-RU" sz="3200" b="1" i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целью </a:t>
            </a:r>
            <a:endParaRPr lang="ru-RU" sz="3200" b="1" i="1" dirty="0" smtClean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улучшения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упитанности и убойных кондиций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5013" y="1855060"/>
            <a:ext cx="113290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 задача откорма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получение высоких среднесуточных приростов живой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массы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6265" y="3525475"/>
            <a:ext cx="11257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Рациональная организация откорма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позволяет получать 800-1000 г среднесуточного прироста живой массы при расходе 6,5-10 кормовых единиц на 1 кг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прироста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803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1880" y="275641"/>
            <a:ext cx="539139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корма, используемые при откорме лошадей: </a:t>
            </a: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Концентраты</a:t>
            </a: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Сено</a:t>
            </a: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Сенаж</a:t>
            </a: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Силос</a:t>
            </a: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Жом</a:t>
            </a: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Картофель</a:t>
            </a: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Барда</a:t>
            </a:r>
            <a:endParaRPr lang="ru-R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600" y="1472301"/>
            <a:ext cx="8371597" cy="470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97579" y="6227449"/>
            <a:ext cx="7659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Откорм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лошадей длится 35-60 </a:t>
            </a: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дней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285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2509" y="355041"/>
            <a:ext cx="596141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800" b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Крупными регионами </a:t>
            </a:r>
            <a:r>
              <a:rPr lang="ru-RU" sz="2800" b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табунного коневодства </a:t>
            </a:r>
            <a:r>
              <a:rPr lang="ru-RU" sz="2800" b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являются </a:t>
            </a:r>
          </a:p>
          <a:p>
            <a:pPr indent="450215" algn="just">
              <a:spcAft>
                <a:spcPts val="0"/>
              </a:spcAft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Казахстан</a:t>
            </a:r>
          </a:p>
          <a:p>
            <a:pPr indent="450215" algn="just">
              <a:spcAft>
                <a:spcPts val="0"/>
              </a:spcAft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Киргизстан</a:t>
            </a:r>
          </a:p>
          <a:p>
            <a:pPr indent="450215" algn="just">
              <a:spcAft>
                <a:spcPts val="0"/>
              </a:spcAft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Таджикистан </a:t>
            </a:r>
          </a:p>
          <a:p>
            <a:pPr indent="450215" algn="just">
              <a:spcAft>
                <a:spcPts val="0"/>
              </a:spcAft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Узбекистан</a:t>
            </a:r>
            <a:endParaRPr lang="ru-RU" sz="28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Якутия</a:t>
            </a:r>
          </a:p>
          <a:p>
            <a:pPr indent="450215" algn="just">
              <a:spcAft>
                <a:spcPts val="0"/>
              </a:spcAft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Башкирия</a:t>
            </a:r>
          </a:p>
          <a:p>
            <a:pPr indent="450215" algn="just">
              <a:spcAft>
                <a:spcPts val="0"/>
              </a:spcAft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Бурятия</a:t>
            </a:r>
          </a:p>
          <a:p>
            <a:pPr indent="450215" algn="just">
              <a:spcAft>
                <a:spcPts val="0"/>
              </a:spcAft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Тува</a:t>
            </a:r>
          </a:p>
          <a:p>
            <a:pPr indent="450215" algn="just">
              <a:spcAft>
                <a:spcPts val="0"/>
              </a:spcAft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Горно-Алтайская область</a:t>
            </a:r>
            <a:endParaRPr lang="ru-RU" sz="2800" b="1" dirty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Хакасская область </a:t>
            </a:r>
          </a:p>
          <a:p>
            <a:pPr indent="450215" algn="just">
              <a:spcAft>
                <a:spcPts val="0"/>
              </a:spcAft>
            </a:pP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Оренбургская область</a:t>
            </a:r>
          </a:p>
          <a:p>
            <a:pPr indent="450215" algn="just"/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Новосибирская область</a:t>
            </a:r>
          </a:p>
          <a:p>
            <a:pPr indent="450215" algn="just"/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Читинская область</a:t>
            </a:r>
          </a:p>
        </p:txBody>
      </p:sp>
      <p:sp>
        <p:nvSpPr>
          <p:cNvPr id="5" name="AutoShape 2" descr="Picture background"/>
          <p:cNvSpPr>
            <a:spLocks noChangeAspect="1" noChangeArrowheads="1"/>
          </p:cNvSpPr>
          <p:nvPr/>
        </p:nvSpPr>
        <p:spPr bwMode="auto">
          <a:xfrm>
            <a:off x="4882146" y="3726893"/>
            <a:ext cx="280898" cy="2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442" y="1304368"/>
            <a:ext cx="6583551" cy="494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537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35873" y="287379"/>
            <a:ext cx="1423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Нагул</a:t>
            </a:r>
            <a:r>
              <a:rPr lang="ru-RU" sz="3200" u="sng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u="sng" dirty="0" smtClean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7924" y="922026"/>
            <a:ext cx="8308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основном </a:t>
            </a: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практикуется в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табунном </a:t>
            </a: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коневодстве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134" y="1495118"/>
            <a:ext cx="3891004" cy="291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7924" y="188267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зоне сухих степей, полупустынь и пустынь нагул лошадей проводят </a:t>
            </a:r>
            <a:r>
              <a:rPr lang="ru-RU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осенью и весной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в горных районах – </a:t>
            </a:r>
            <a:r>
              <a:rPr lang="ru-RU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летом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2925" y="4319449"/>
            <a:ext cx="75913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Весной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сдают на мясо взрослых лошадей (средний возраст выбраковки 13-14 лет), </a:t>
            </a:r>
            <a:r>
              <a:rPr lang="ru-RU" sz="2800" b="1" u="sng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осенью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молодняк 1-2 лет и частично взрослых лошадей, выбракованных перед зимовкой.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007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7507" y="414141"/>
            <a:ext cx="6483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</a:t>
            </a:r>
          </a:p>
          <a:p>
            <a:endParaRPr lang="ru-RU" sz="2800" b="1" u="sng" dirty="0" smtClean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В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Якутии в основном заканчивают нагул осенью и убивают на мясо 5-6 месячный молодняк, дальнейшее содержание </a:t>
            </a: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экономически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невыгодно.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503" y="4243732"/>
            <a:ext cx="65789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Большие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перспективы имеет </a:t>
            </a:r>
            <a:r>
              <a:rPr lang="ru-RU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 содержания лошадей на огороженных пастбищах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800" b="1" dirty="0" smtClean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атраты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труда на 1 ц конины </a:t>
            </a: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ниже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4 </a:t>
            </a:r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568" y="144548"/>
            <a:ext cx="4868884" cy="324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41" y="3871250"/>
            <a:ext cx="4952011" cy="278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77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3131" y="121262"/>
            <a:ext cx="11732822" cy="2866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i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800" b="1" i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сновные элементы </a:t>
            </a:r>
            <a:r>
              <a:rPr lang="ru-RU" sz="2800" b="1" i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культурно-табунного содержания лошадей </a:t>
            </a:r>
            <a:endParaRPr lang="ru-RU" sz="2800" b="1" i="1" u="sng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отъем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жеребят от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матерей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обтяжка и выдержка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молодняка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уход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копытами, гривой и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хвостом</a:t>
            </a:r>
            <a:endParaRPr lang="ru-R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406" y="3094309"/>
            <a:ext cx="5308271" cy="363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658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4252" y="1206477"/>
            <a:ext cx="103434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Tx/>
              <a:buChar char="-"/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проводят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осенью в 7-9-месячном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возрасте</a:t>
            </a:r>
          </a:p>
          <a:p>
            <a:pPr marL="914400" lvl="1" indent="-457200" algn="just">
              <a:buFontTx/>
              <a:buChar char="-"/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коневодческих фермах мясного направления отъем жеребят не производят, а молодняк реализуют на мясо из общих табунов в возрасте 1-2 года </a:t>
            </a:r>
          </a:p>
          <a:p>
            <a:pPr marL="457200" indent="-457200" algn="just">
              <a:spcAft>
                <a:spcPts val="0"/>
              </a:spcAft>
              <a:buFontTx/>
              <a:buChar char="-"/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товарных фермах Якутии жеребят отнимают от матерей в возрасте 6-8 месяцев и сдают на мясо</a:t>
            </a:r>
            <a:endParaRPr lang="ru-R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17453" y="111063"/>
            <a:ext cx="3117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Отъем жеребят</a:t>
            </a:r>
            <a:r>
              <a:rPr lang="ru-RU" sz="3200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3200" u="sng" dirty="0"/>
          </a:p>
        </p:txBody>
      </p:sp>
    </p:spTree>
    <p:extLst>
      <p:ext uri="{BB962C8B-B14F-4D97-AF65-F5344CB8AC3E}">
        <p14:creationId xmlns:p14="http://schemas.microsoft.com/office/powerpoint/2010/main" val="28589792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88032" y="374511"/>
            <a:ext cx="41365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Обтяжка </a:t>
            </a:r>
            <a:r>
              <a:rPr lang="ru-RU" sz="3200" b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молодняка</a:t>
            </a:r>
            <a:endParaRPr lang="ru-RU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9388" y="1322558"/>
            <a:ext cx="111746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Приучение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молодняка к недоуздку, ловле арканом или укрюком называется </a:t>
            </a:r>
            <a:r>
              <a:rPr lang="ru-RU" sz="3200" b="1" i="1" u="sng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обтяжкой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6884" y="3010969"/>
            <a:ext cx="114596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племенных хозяйствах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обтяжке приступают осенью, после отъема жеребят от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матерей</a:t>
            </a:r>
            <a:endParaRPr lang="ru-RU" sz="3200" b="1" dirty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3200" b="1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3200" b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3200" b="1" u="sng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неплеменных</a:t>
            </a:r>
            <a:r>
              <a:rPr lang="ru-RU" sz="3200" b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молодняк обтягивают перед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реализацией </a:t>
            </a:r>
            <a:endParaRPr lang="ru-RU" sz="3200" b="1" dirty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798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53" y="172631"/>
            <a:ext cx="117684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Обтяжку молодняка проводят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специально оборудованных сараях или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базах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224" y="1249849"/>
            <a:ext cx="7866619" cy="522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0245" y="1249849"/>
            <a:ext cx="381197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первого дня обтяжки жеребят приучают к чистке соломенным жгутом, хождению в поводу (на водопой), </a:t>
            </a:r>
            <a:endParaRPr lang="ru-RU" sz="2800" b="1" dirty="0" smtClean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осмотру и расчистке копыт.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53" y="5358665"/>
            <a:ext cx="38820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7-й день </a:t>
            </a:r>
            <a:endParaRPr lang="ru-RU" sz="2800" b="1" dirty="0" smtClean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обтяжку </a:t>
            </a:r>
            <a:r>
              <a:rPr lang="ru-RU" sz="28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заканчивают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605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8759" y="1019566"/>
            <a:ext cx="104146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1252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заключается в окончательном приучении </a:t>
            </a:r>
            <a:r>
              <a:rPr lang="ru-RU" sz="2800" b="1" i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обслуживающему персоналу, </a:t>
            </a:r>
            <a:r>
              <a:rPr lang="ru-RU" sz="2800" b="1" i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заездке и </a:t>
            </a:r>
            <a:r>
              <a:rPr lang="ru-RU" sz="2800" b="1" i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работе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12648" y="266432"/>
            <a:ext cx="46078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«Выдержка» молодняка</a:t>
            </a:r>
            <a:endParaRPr lang="ru-RU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638" y="1973673"/>
            <a:ext cx="6375756" cy="478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6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4400" y="255756"/>
            <a:ext cx="102246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Табунный молодняк приучают к заездке в основном под седлом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13" y="1499229"/>
            <a:ext cx="6879977" cy="521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812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26663" y="418007"/>
            <a:ext cx="8829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Уход за копытами, гривой и хвостом </a:t>
            </a:r>
            <a:r>
              <a:rPr lang="ru-RU" sz="3200" b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лошади</a:t>
            </a:r>
            <a:r>
              <a:rPr lang="ru-RU" sz="32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6265" y="1183474"/>
            <a:ext cx="112578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племенном коневодстве расчистку копыт заменяют их обрубкой, которую проводят в обязательном порядке 2 раза в год: весной и осенью.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6" y="3056661"/>
            <a:ext cx="5391721" cy="359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83" y="2937800"/>
            <a:ext cx="5596235" cy="383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8797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3760" y="240016"/>
            <a:ext cx="1129343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*Гривы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хвосты приводят в порядок, расчесывая их острым ножом и удаляя свалявшийся волос. </a:t>
            </a:r>
            <a:endParaRPr lang="ru-RU" sz="3200" b="1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*Длинную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гриву укорачивают, а хвосты обрезают выше путового сустава.</a:t>
            </a: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0" y="2373621"/>
            <a:ext cx="5802045" cy="438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10" y="2579118"/>
            <a:ext cx="5474441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72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07522" y="200523"/>
            <a:ext cx="10402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*Табунное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лошадей основано на развитии и подержании инстинкта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стадности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140" y="3137594"/>
            <a:ext cx="56407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круглогодовая пастбищная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72736" y="1678931"/>
            <a:ext cx="5579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Формы </a:t>
            </a:r>
            <a:r>
              <a:rPr lang="ru-RU" sz="3200" b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содержания лошадей</a:t>
            </a:r>
            <a:endParaRPr lang="ru-RU" sz="3200" u="sng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32334" y="4503925"/>
            <a:ext cx="4799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конюшенно-пастбищная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751882" y="3091428"/>
            <a:ext cx="3960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культурно-табунная</a:t>
            </a:r>
            <a:endParaRPr lang="ru-RU" sz="3200" dirty="0"/>
          </a:p>
        </p:txBody>
      </p:sp>
      <p:cxnSp>
        <p:nvCxnSpPr>
          <p:cNvPr id="11" name="Прямая со стрелкой 10"/>
          <p:cNvCxnSpPr>
            <a:stCxn id="6" idx="2"/>
            <a:endCxn id="5" idx="0"/>
          </p:cNvCxnSpPr>
          <p:nvPr/>
        </p:nvCxnSpPr>
        <p:spPr>
          <a:xfrm flipH="1">
            <a:off x="3378530" y="2263706"/>
            <a:ext cx="2384201" cy="873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6" idx="2"/>
          </p:cNvCxnSpPr>
          <p:nvPr/>
        </p:nvCxnSpPr>
        <p:spPr>
          <a:xfrm>
            <a:off x="5762731" y="2263706"/>
            <a:ext cx="2789994" cy="827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783939" y="2263706"/>
            <a:ext cx="769171" cy="2072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152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2509" y="179241"/>
            <a:ext cx="108065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Источником воды для табунных лошадей могут быть естественные водоемы – реки, озера, ручьи, а также разных систем колодцы и скважины. 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77" y="2070759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83" y="2213644"/>
            <a:ext cx="5665517" cy="377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449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8135" y="189199"/>
            <a:ext cx="1144544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i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Круглогодовое пастбищное содержание</a:t>
            </a:r>
            <a:r>
              <a:rPr lang="ru-RU" sz="3200" b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200" b="1" u="sng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24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распространено 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районах 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мясного и молочного </a:t>
            </a:r>
            <a:r>
              <a:rPr lang="ru-RU" sz="24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коневодства 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24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примитивная форма 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содержания </a:t>
            </a:r>
            <a:r>
              <a:rPr lang="ru-RU" sz="24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лошадей (табуны 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разделяют по полу и </a:t>
            </a:r>
            <a:r>
              <a:rPr lang="ru-RU" sz="24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возрасту) 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24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уход 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лошадьми ограничивается сменой пастбищ, зооветеринарной обработкой и </a:t>
            </a:r>
            <a:r>
              <a:rPr lang="ru-RU" sz="24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охраной 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24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укрывают 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лошадей от непогоды в естественных </a:t>
            </a:r>
            <a:r>
              <a:rPr lang="ru-RU" sz="2400" b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затишах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образуемых оврагами, лесами, кустарником, зарослями камыша, горами, </a:t>
            </a:r>
            <a:r>
              <a:rPr lang="ru-RU" sz="24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сопками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24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можно </a:t>
            </a:r>
            <a:r>
              <a:rPr lang="ru-RU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разводить только лошадей местных пород (башкирская, казахская, бурятская, якутская и др</a:t>
            </a:r>
            <a:r>
              <a:rPr lang="ru-RU" sz="24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252" y="3669828"/>
            <a:ext cx="5036324" cy="30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141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006" y="319276"/>
            <a:ext cx="117921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i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Конюшенно-пастбищное содержание </a:t>
            </a:r>
            <a:endParaRPr lang="ru-RU" sz="3200" b="1" i="1" u="sng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применяется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выращивания </a:t>
            </a:r>
            <a:r>
              <a:rPr lang="ru-RU" sz="3200" b="1" dirty="0" err="1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неплеменных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племенных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лошадей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благоприятные периоды года лошадей пасут, а зимой содержат в сараях и подкармливают сеном и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концентратами</a:t>
            </a:r>
            <a:endParaRPr lang="ru-R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923" y="2909456"/>
            <a:ext cx="5032374" cy="377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87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7512" y="98477"/>
            <a:ext cx="1155469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i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Культурно-табунная </a:t>
            </a:r>
            <a:r>
              <a:rPr lang="ru-RU" sz="3200" b="1" i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форма </a:t>
            </a:r>
            <a:r>
              <a:rPr lang="ru-RU" sz="3200" b="1" i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содержания </a:t>
            </a:r>
            <a:endParaRPr lang="ru-RU" sz="3200" b="1" u="sng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является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прогрессивной 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разработана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конных заводах Ростовской области в период с 1928 по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1935 г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применялась при создании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отечественных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пород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лошадей буденновская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кустанайская и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новокиргизская донской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кабардинской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пород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отличается более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серьезной заботой о кормлении лошадей и защитой их от неблагоприятных природных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явлений </a:t>
            </a:r>
            <a:endParaRPr lang="ru-R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275" y="4225352"/>
            <a:ext cx="4055067" cy="251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976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25547" y="325197"/>
            <a:ext cx="988341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Биологические особенности табунных лошадей</a:t>
            </a:r>
            <a:endParaRPr lang="ru-RU" sz="3200" b="1" dirty="0">
              <a:solidFill>
                <a:srgbClr val="1F4D78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659" y="1312604"/>
            <a:ext cx="1160853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u="sng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Биологические особенности: </a:t>
            </a: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крепкая конституция </a:t>
            </a: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отличное здоровье</a:t>
            </a: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высокая плодовитость</a:t>
            </a: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сезонность размножения</a:t>
            </a: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большая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выносливость </a:t>
            </a: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хорошая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приспособленность к суровым условиям зоны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обитания</a:t>
            </a:r>
            <a:endParaRPr lang="ru-R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247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1258" y="985652"/>
            <a:ext cx="738645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Особенности табунных лошадей</a:t>
            </a: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имеют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толстую и плотную кожу, защищающую их в летную жару от перегрева, а зимой от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переохлаждения </a:t>
            </a: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к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зиме у них сильно отрастает волосяной покров, длина которого достигает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9-12 см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более. </a:t>
            </a:r>
            <a:endParaRPr lang="ru-RU" sz="3200" b="1" dirty="0" smtClean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способны 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зимней пастьбе – </a:t>
            </a:r>
            <a:r>
              <a:rPr lang="ru-RU" sz="3200" b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тебеневке</a:t>
            </a:r>
            <a:r>
              <a:rPr lang="ru-RU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они могут добывать траву из-под глубокого снега </a:t>
            </a:r>
            <a:r>
              <a:rPr lang="ru-RU" sz="32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 70 см. </a:t>
            </a:r>
            <a:endParaRPr lang="ru-R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09" y="2059732"/>
            <a:ext cx="4300746" cy="286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3943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1186</Words>
  <Application>Microsoft Office PowerPoint</Application>
  <PresentationFormat>Широкоэкранный</PresentationFormat>
  <Paragraphs>161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42</cp:revision>
  <dcterms:created xsi:type="dcterms:W3CDTF">2024-07-22T06:41:54Z</dcterms:created>
  <dcterms:modified xsi:type="dcterms:W3CDTF">2024-09-17T10:17:39Z</dcterms:modified>
</cp:coreProperties>
</file>