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2" r:id="rId2"/>
    <p:sldId id="313" r:id="rId3"/>
    <p:sldId id="314" r:id="rId4"/>
    <p:sldId id="315" r:id="rId5"/>
    <p:sldId id="316" r:id="rId6"/>
    <p:sldId id="317" r:id="rId7"/>
    <p:sldId id="318" r:id="rId8"/>
    <p:sldId id="319" r:id="rId9"/>
    <p:sldId id="32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DAA-BCAA-4698-9533-05029D25B86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A556-0A36-4B69-B927-B64294112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562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DAA-BCAA-4698-9533-05029D25B86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A556-0A36-4B69-B927-B64294112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785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DAA-BCAA-4698-9533-05029D25B86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A556-0A36-4B69-B927-B64294112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83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DAA-BCAA-4698-9533-05029D25B86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A556-0A36-4B69-B927-B64294112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209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DAA-BCAA-4698-9533-05029D25B86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A556-0A36-4B69-B927-B64294112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4821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DAA-BCAA-4698-9533-05029D25B86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A556-0A36-4B69-B927-B64294112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007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DAA-BCAA-4698-9533-05029D25B86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A556-0A36-4B69-B927-B64294112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82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DAA-BCAA-4698-9533-05029D25B86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A556-0A36-4B69-B927-B64294112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71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DAA-BCAA-4698-9533-05029D25B86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A556-0A36-4B69-B927-B64294112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391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DAA-BCAA-4698-9533-05029D25B86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A556-0A36-4B69-B927-B64294112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849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2DAA-BCAA-4698-9533-05029D25B86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0A556-0A36-4B69-B927-B64294112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206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32DAA-BCAA-4698-9533-05029D25B869}" type="datetimeFigureOut">
              <a:rPr lang="ru-RU" smtClean="0"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0A556-0A36-4B69-B927-B642941124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939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71356" y="325007"/>
            <a:ext cx="1010302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3200" b="1" spc="-5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Проблемы и перспективы развития коневодства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2513" y="1305342"/>
            <a:ext cx="1124593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 всех направлений отрасли коневодства в РФ</a:t>
            </a:r>
            <a:r>
              <a:rPr lang="ru-RU" sz="2000" b="1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последние годы: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Численность 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лошадей </a:t>
            </a:r>
            <a:r>
              <a:rPr lang="ru-RU" sz="2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сократилась 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50 %. </a:t>
            </a:r>
            <a:endParaRPr lang="ru-RU" sz="2000" b="1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В личных подсобных и фермерских хозяйствах 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ru-RU" sz="2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аблюдается 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увеличение численности </a:t>
            </a:r>
            <a:r>
              <a:rPr lang="ru-RU" sz="2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лошадей.</a:t>
            </a:r>
          </a:p>
          <a:p>
            <a:pPr indent="450215" algn="just">
              <a:lnSpc>
                <a:spcPct val="150000"/>
              </a:lnSpc>
            </a:pPr>
            <a:r>
              <a:rPr lang="ru-RU" sz="2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 В 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крупных </a:t>
            </a:r>
            <a:r>
              <a:rPr lang="ru-RU" sz="2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сельскохозяйственных 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предприятиях </a:t>
            </a:r>
            <a:r>
              <a:rPr lang="ru-RU" sz="2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произошло 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резкое сокращение поголовья лошадей </a:t>
            </a:r>
            <a:r>
              <a:rPr lang="ru-RU" sz="2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почти 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4 раза. </a:t>
            </a:r>
            <a:endParaRPr lang="ru-RU" sz="20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551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6645" y="584261"/>
            <a:ext cx="119880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Первое </a:t>
            </a:r>
            <a:r>
              <a:rPr lang="ru-RU" sz="2800" b="1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величине направление </a:t>
            </a:r>
            <a:r>
              <a:rPr lang="ru-RU" sz="2800" b="1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рабоче-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пользовательное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коневодство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5631" y="1532308"/>
            <a:ext cx="118708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Второе </a:t>
            </a:r>
            <a:r>
              <a:rPr lang="ru-RU" sz="2800" b="1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величине направление </a:t>
            </a:r>
            <a:r>
              <a:rPr lang="ru-RU" sz="2800" b="1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продуктивное коневодство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5631" y="2636713"/>
            <a:ext cx="9556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Третье </a:t>
            </a:r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величине направление </a:t>
            </a:r>
            <a:r>
              <a:rPr lang="ru-RU" sz="2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племенное коневодство</a:t>
            </a:r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388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76892" y="1882814"/>
            <a:ext cx="1040278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1. Утрата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основного источника производственного ресурса отрасли, обеспеченная катастрофическим сокращением численности, качественного состава и ухудшением генофонда оставшегося </a:t>
            </a:r>
            <a:r>
              <a:rPr lang="ru-RU" sz="2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конепоголовья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95953" y="572385"/>
            <a:ext cx="97646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Проблемы 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неэффективного развития 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коневодства: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049403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2820" y="1930315"/>
            <a:ext cx="1049936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2. отсутствие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системы управленческого учета во всех коневодческих хозяйствах, формирующей информационную базу данных, дающую систематическую динамику существующего состояния основных ресурсов племенного спортивного и продуктивного коневодства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95953" y="572385"/>
            <a:ext cx="97646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Проблемы 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неэффективного развития </a:t>
            </a:r>
            <a:r>
              <a:rPr lang="ru-RU" sz="32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коневодства: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992554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45299" y="643638"/>
            <a:ext cx="51448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u="sng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Решение конкретных проблем:</a:t>
            </a:r>
            <a:endParaRPr lang="ru-RU" sz="2800" b="1" i="1" u="sng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98763" y="1384050"/>
            <a:ext cx="11435937" cy="22491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i="1" u="sng" dirty="0">
                <a:latin typeface="Times New Roman" panose="02020603050405020304" pitchFamily="18" charset="0"/>
                <a:ea typeface="Calibri" panose="020F0502020204030204" pitchFamily="34" charset="0"/>
              </a:rPr>
              <a:t>В специализированном мясном табунном коневодстве 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увеличение производства конского мяса и повышение эффективности могут быть обеспечены как за </a:t>
            </a:r>
            <a:r>
              <a:rPr lang="ru-RU" sz="24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счет: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увеличения 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численности лошадей, </a:t>
            </a:r>
            <a:endParaRPr lang="ru-RU" sz="2400" b="1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рационализации организационно-технологических приемов ведения отрасли. 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761162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1054" y="1335100"/>
            <a:ext cx="1073925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Основным направлением повышения эффективности в </a:t>
            </a:r>
            <a:r>
              <a:rPr lang="ru-RU" sz="2800" b="1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специализированном молочном коневодстве </a:t>
            </a:r>
            <a:r>
              <a:rPr lang="ru-RU" sz="2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является </a:t>
            </a:r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увеличение выхода товарного молока от каждой кобылы. </a:t>
            </a:r>
            <a:endParaRPr lang="ru-RU" sz="2800" b="1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этого необходимо </a:t>
            </a:r>
            <a:r>
              <a:rPr lang="ru-RU" sz="2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выдержать все </a:t>
            </a:r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технологические требования кормления и содержания лошадей, особенно полноценные и экономически оправданные рационы с сочными кормами, корнеплодами, сенажом и др. </a:t>
            </a:r>
            <a:endParaRPr lang="ru-RU" sz="28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5299" y="643638"/>
            <a:ext cx="51448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u="sng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Решение конкретных проблем:</a:t>
            </a:r>
            <a:endParaRPr lang="ru-RU" sz="2800" b="1" i="1" u="sng" dirty="0"/>
          </a:p>
        </p:txBody>
      </p:sp>
    </p:spTree>
    <p:extLst>
      <p:ext uri="{BB962C8B-B14F-4D97-AF65-F5344CB8AC3E}">
        <p14:creationId xmlns:p14="http://schemas.microsoft.com/office/powerpoint/2010/main" val="1158601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45299" y="643638"/>
            <a:ext cx="51448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u="sng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Решение конкретных проблем:</a:t>
            </a:r>
            <a:endParaRPr lang="ru-RU" sz="2800" b="1" i="1" u="sng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84042" y="1821988"/>
            <a:ext cx="1059063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Важнейшим 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резервом эффективного </a:t>
            </a:r>
            <a:r>
              <a:rPr lang="ru-RU" sz="2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ведения </a:t>
            </a:r>
            <a:r>
              <a:rPr lang="ru-RU" sz="2400" b="1" i="1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племенного коневодства </a:t>
            </a:r>
            <a:r>
              <a:rPr lang="ru-RU" sz="2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является 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полное обеспечение потребности племенных лошадей в </a:t>
            </a:r>
            <a:r>
              <a:rPr lang="ru-RU" sz="2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зеленых 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кормах </a:t>
            </a:r>
            <a:r>
              <a:rPr lang="ru-RU" sz="2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счет создания долголетних культурных </a:t>
            </a:r>
            <a:r>
              <a:rPr lang="ru-RU" sz="2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пастбищ (левад). </a:t>
            </a:r>
            <a:endParaRPr lang="ru-RU" sz="24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26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45299" y="643638"/>
            <a:ext cx="51448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u="sng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Решение конкретных проблем:</a:t>
            </a:r>
            <a:endParaRPr lang="ru-RU" sz="2800" b="1" i="1" u="sng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9386" y="1815706"/>
            <a:ext cx="1092529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конных заводах </a:t>
            </a:r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можно шире внедрять групповое содержание конского поголовья, </a:t>
            </a:r>
            <a:r>
              <a:rPr lang="ru-RU" sz="2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которое </a:t>
            </a:r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полноценном кормлении обеспечивает выращивание высококачественных лошадей с повышением производительности труда коневодов в 1,5-2 раза. </a:t>
            </a:r>
            <a:endParaRPr lang="ru-RU" sz="28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458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2932" y="1578199"/>
            <a:ext cx="1119447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Важными резервами в повышении эффективности </a:t>
            </a:r>
            <a:r>
              <a:rPr lang="ru-RU" sz="2800" b="1" i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спортивного коневодства</a:t>
            </a:r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его популяризации являются расширение сети региональных и общероссийских выставок-выводок </a:t>
            </a:r>
            <a:r>
              <a:rPr lang="ru-RU" sz="28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лошадей, </a:t>
            </a:r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проведение различных шоу, массовых конноспортивных и других мероприятий с проведением их эффективной рекламы. </a:t>
            </a:r>
            <a:endParaRPr lang="ru-RU" sz="28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45299" y="643638"/>
            <a:ext cx="51448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u="sng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Решение конкретных проблем:</a:t>
            </a:r>
            <a:endParaRPr lang="ru-RU" sz="2800" b="1" i="1" u="sng" dirty="0"/>
          </a:p>
        </p:txBody>
      </p:sp>
    </p:spTree>
    <p:extLst>
      <p:ext uri="{BB962C8B-B14F-4D97-AF65-F5344CB8AC3E}">
        <p14:creationId xmlns:p14="http://schemas.microsoft.com/office/powerpoint/2010/main" val="6136358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318</Words>
  <Application>Microsoft Office PowerPoint</Application>
  <PresentationFormat>Широкоэкранный</PresentationFormat>
  <Paragraphs>25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39</cp:revision>
  <dcterms:created xsi:type="dcterms:W3CDTF">2024-04-23T09:02:44Z</dcterms:created>
  <dcterms:modified xsi:type="dcterms:W3CDTF">2024-09-09T08:14:43Z</dcterms:modified>
</cp:coreProperties>
</file>