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4630400" cy="8229600"/>
  <p:notesSz cx="8229600" cy="14630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96" d="100"/>
          <a:sy n="96" d="100"/>
        </p:scale>
        <p:origin x="3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340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C0C0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3F3F7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620" y="0"/>
            <a:ext cx="54864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7959556" y="2712335"/>
            <a:ext cx="5052536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01014"/>
                </a:solidFill>
                <a:latin typeface="Arial" panose="020B0604020202020204" pitchFamily="34" charset="0"/>
                <a:ea typeface="Playfair Display" pitchFamily="34" charset="-122"/>
                <a:cs typeface="Arial" panose="020B0604020202020204" pitchFamily="34" charset="0"/>
              </a:rPr>
              <a:t>ИНДИВИДУАЛЬНЫЙ ПРОЕКТ</a:t>
            </a:r>
            <a:endParaRPr lang="en-US" sz="218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3"/>
          <p:cNvSpPr/>
          <p:nvPr/>
        </p:nvSpPr>
        <p:spPr>
          <a:xfrm>
            <a:off x="6319599" y="3013591"/>
            <a:ext cx="7477601" cy="208311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ctr">
              <a:lnSpc>
                <a:spcPts val="5468"/>
              </a:lnSpc>
              <a:buNone/>
            </a:pPr>
            <a:r>
              <a:rPr lang="en-US" sz="4374" b="1" dirty="0">
                <a:solidFill>
                  <a:srgbClr val="101014"/>
                </a:solidFill>
                <a:latin typeface="Arial Black" panose="020B0A04020102020204" pitchFamily="34" charset="0"/>
                <a:ea typeface="Playfair Display" pitchFamily="34" charset="-122"/>
                <a:cs typeface="Times New Roman" panose="02020603050405020304" pitchFamily="18" charset="0"/>
              </a:rPr>
              <a:t>Человек, индивид, личность: взаимосвязь понятий</a:t>
            </a:r>
            <a:endParaRPr lang="en-US" sz="4374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 4"/>
          <p:cNvSpPr/>
          <p:nvPr/>
        </p:nvSpPr>
        <p:spPr>
          <a:xfrm>
            <a:off x="6319599" y="5429964"/>
            <a:ext cx="7477601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endParaRPr lang="en-US" sz="175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C0C0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3F3F7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1620" y="0"/>
            <a:ext cx="54864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833199" y="2357080"/>
            <a:ext cx="555498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b="1" dirty="0">
                <a:solidFill>
                  <a:srgbClr val="101014"/>
                </a:solidFill>
                <a:latin typeface="Times New Roman" panose="02020603050405020304" pitchFamily="18" charset="0"/>
                <a:ea typeface="Playfair Display" pitchFamily="34" charset="-122"/>
                <a:cs typeface="Times New Roman" panose="02020603050405020304" pitchFamily="18" charset="0"/>
              </a:rPr>
              <a:t>Заключение</a:t>
            </a:r>
            <a:endParaRPr lang="en-US" sz="4374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3"/>
          <p:cNvSpPr/>
          <p:nvPr/>
        </p:nvSpPr>
        <p:spPr>
          <a:xfrm>
            <a:off x="833199" y="3384709"/>
            <a:ext cx="7477601" cy="248781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3939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Понимание взаимосвязи понятий "человек", "индивид" и "личность" имеет фундаментальное значение для различных сфер науки и практики. Эти понятия раскрывают различные аспекты человеческой природы и помогают глубже понять процессы развития и социализации. Важно продолжать исследования в этой области для улучшения качества жизни, развития личности и построения гармоничного общества.</a:t>
            </a:r>
            <a:endParaRPr lang="en-US" sz="175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C0C0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3F3F7"/>
          </a:solidFill>
          <a:ln/>
        </p:spPr>
      </p:sp>
      <p:sp>
        <p:nvSpPr>
          <p:cNvPr id="4" name="Text 2"/>
          <p:cNvSpPr/>
          <p:nvPr/>
        </p:nvSpPr>
        <p:spPr>
          <a:xfrm>
            <a:off x="2961862" y="2544417"/>
            <a:ext cx="9280292" cy="34290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ctr">
              <a:lnSpc>
                <a:spcPts val="5468"/>
              </a:lnSpc>
              <a:buNone/>
            </a:pPr>
            <a:r>
              <a:rPr lang="en-US" sz="8000" b="1" dirty="0">
                <a:solidFill>
                  <a:srgbClr val="101014"/>
                </a:solidFill>
                <a:latin typeface="Arial Black" panose="020B0A04020102020204" pitchFamily="34" charset="0"/>
                <a:ea typeface="Playfair Display" pitchFamily="34" charset="-122"/>
                <a:cs typeface="Times New Roman" panose="02020603050405020304" pitchFamily="18" charset="0"/>
              </a:rPr>
              <a:t>СПАСИБО ЗА</a:t>
            </a:r>
            <a:endParaRPr lang="ru-RU" sz="8000" b="1" dirty="0">
              <a:solidFill>
                <a:srgbClr val="101014"/>
              </a:solidFill>
              <a:latin typeface="Arial Black" panose="020B0A04020102020204" pitchFamily="34" charset="0"/>
              <a:ea typeface="Playfair Display" pitchFamily="34" charset="-122"/>
              <a:cs typeface="Times New Roman" panose="02020603050405020304" pitchFamily="18" charset="0"/>
            </a:endParaRPr>
          </a:p>
          <a:p>
            <a:pPr marL="0" indent="0" algn="ctr">
              <a:lnSpc>
                <a:spcPts val="5468"/>
              </a:lnSpc>
              <a:buNone/>
            </a:pPr>
            <a:endParaRPr lang="ru-RU" sz="8000" b="1" dirty="0">
              <a:solidFill>
                <a:srgbClr val="101014"/>
              </a:solidFill>
              <a:latin typeface="Arial Black" panose="020B0A04020102020204" pitchFamily="34" charset="0"/>
              <a:ea typeface="Playfair Display" pitchFamily="34" charset="-122"/>
              <a:cs typeface="Times New Roman" panose="02020603050405020304" pitchFamily="18" charset="0"/>
            </a:endParaRPr>
          </a:p>
          <a:p>
            <a:pPr marL="0" indent="0" algn="ctr">
              <a:lnSpc>
                <a:spcPts val="5468"/>
              </a:lnSpc>
              <a:buNone/>
            </a:pPr>
            <a:r>
              <a:rPr lang="en-US" sz="8000" b="1" dirty="0">
                <a:solidFill>
                  <a:srgbClr val="101014"/>
                </a:solidFill>
                <a:latin typeface="Arial Black" panose="020B0A04020102020204" pitchFamily="34" charset="0"/>
                <a:ea typeface="Playfair Display" pitchFamily="34" charset="-122"/>
                <a:cs typeface="Times New Roman" panose="02020603050405020304" pitchFamily="18" charset="0"/>
              </a:rPr>
              <a:t> ВНИМАНИЕ!</a:t>
            </a:r>
            <a:endParaRPr lang="en-US" sz="8000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 3"/>
          <p:cNvSpPr/>
          <p:nvPr/>
        </p:nvSpPr>
        <p:spPr>
          <a:xfrm>
            <a:off x="2037993" y="4898112"/>
            <a:ext cx="10554414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endParaRPr lang="en-US" sz="1750" dirty="0"/>
          </a:p>
        </p:txBody>
      </p:sp>
      <p:sp>
        <p:nvSpPr>
          <p:cNvPr id="6" name="Text 4"/>
          <p:cNvSpPr/>
          <p:nvPr/>
        </p:nvSpPr>
        <p:spPr>
          <a:xfrm>
            <a:off x="2037993" y="5503426"/>
            <a:ext cx="10554414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endParaRPr lang="en-US" sz="175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C0C0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3F3F7"/>
          </a:solidFill>
          <a:ln/>
        </p:spPr>
      </p:sp>
      <p:sp>
        <p:nvSpPr>
          <p:cNvPr id="4" name="Text 2"/>
          <p:cNvSpPr/>
          <p:nvPr/>
        </p:nvSpPr>
        <p:spPr>
          <a:xfrm>
            <a:off x="2037993" y="1861304"/>
            <a:ext cx="10408206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b="1" dirty="0">
                <a:solidFill>
                  <a:srgbClr val="101014"/>
                </a:solidFill>
                <a:latin typeface="Times New Roman" panose="02020603050405020304" pitchFamily="18" charset="0"/>
                <a:ea typeface="Playfair Display" pitchFamily="34" charset="-122"/>
                <a:cs typeface="Times New Roman" panose="02020603050405020304" pitchFamily="18" charset="0"/>
              </a:rPr>
              <a:t>Человек как биосоциальное существо</a:t>
            </a:r>
            <a:endParaRPr lang="en-US" sz="4374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3"/>
          <p:cNvSpPr/>
          <p:nvPr/>
        </p:nvSpPr>
        <p:spPr>
          <a:xfrm>
            <a:off x="2037993" y="3111103"/>
            <a:ext cx="4406146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01014"/>
                </a:solidFill>
                <a:latin typeface="Times New Roman" panose="02020603050405020304" pitchFamily="18" charset="0"/>
                <a:ea typeface="Playfair Display" pitchFamily="34" charset="-122"/>
                <a:cs typeface="Times New Roman" panose="02020603050405020304" pitchFamily="18" charset="0"/>
              </a:rPr>
              <a:t>Биологические характеристики</a:t>
            </a:r>
            <a:endParaRPr lang="en-US" sz="218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4"/>
          <p:cNvSpPr/>
          <p:nvPr/>
        </p:nvSpPr>
        <p:spPr>
          <a:xfrm>
            <a:off x="2037993" y="3680460"/>
            <a:ext cx="5006221" cy="17770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3939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Человек относится к виду Homo sapiens и обладает уникальными физическими и физиологическими особенностями, такими как высокоразвитый мозг, способность к прямохождению и тонкая моторика рук.</a:t>
            </a:r>
            <a:endParaRPr lang="en-US" sz="1750" dirty="0"/>
          </a:p>
        </p:txBody>
      </p:sp>
      <p:sp>
        <p:nvSpPr>
          <p:cNvPr id="7" name="Text 5"/>
          <p:cNvSpPr/>
          <p:nvPr/>
        </p:nvSpPr>
        <p:spPr>
          <a:xfrm>
            <a:off x="7593806" y="3111103"/>
            <a:ext cx="405134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01014"/>
                </a:solidFill>
                <a:latin typeface="Times New Roman" panose="02020603050405020304" pitchFamily="18" charset="0"/>
                <a:ea typeface="Playfair Display" pitchFamily="34" charset="-122"/>
                <a:cs typeface="Times New Roman" panose="02020603050405020304" pitchFamily="18" charset="0"/>
              </a:rPr>
              <a:t>Социальные характеристики</a:t>
            </a:r>
            <a:endParaRPr lang="en-US" sz="218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6"/>
          <p:cNvSpPr/>
          <p:nvPr/>
        </p:nvSpPr>
        <p:spPr>
          <a:xfrm>
            <a:off x="7593806" y="3680460"/>
            <a:ext cx="5006221" cy="248781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3939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Человек способен жить в сложных социальных структурах, создавать культуру и передавать знания через поколения. Он обладает осознанным восприятием себя как части общества и способностью к социализации и взаимодействию с другими людьми.</a:t>
            </a:r>
            <a:endParaRPr lang="en-US" sz="175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C0C0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3F3F7"/>
          </a:solidFill>
          <a:ln/>
        </p:spPr>
      </p:sp>
      <p:sp>
        <p:nvSpPr>
          <p:cNvPr id="4" name="Text 2"/>
          <p:cNvSpPr/>
          <p:nvPr/>
        </p:nvSpPr>
        <p:spPr>
          <a:xfrm>
            <a:off x="2037993" y="649724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b="1" dirty="0">
                <a:solidFill>
                  <a:srgbClr val="101014"/>
                </a:solidFill>
                <a:latin typeface="Times New Roman" panose="02020603050405020304" pitchFamily="18" charset="0"/>
                <a:ea typeface="Playfair Display" pitchFamily="34" charset="-122"/>
                <a:cs typeface="Times New Roman" panose="02020603050405020304" pitchFamily="18" charset="0"/>
              </a:rPr>
              <a:t>Философские и научные подходы к изучению человека</a:t>
            </a:r>
            <a:endParaRPr lang="en-US" sz="4374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hape 3"/>
          <p:cNvSpPr/>
          <p:nvPr/>
        </p:nvSpPr>
        <p:spPr>
          <a:xfrm>
            <a:off x="7293054" y="2482810"/>
            <a:ext cx="44410" cy="5096947"/>
          </a:xfrm>
          <a:prstGeom prst="rect">
            <a:avLst/>
          </a:prstGeom>
          <a:solidFill>
            <a:srgbClr val="C9C9CE"/>
          </a:solidFill>
          <a:ln/>
        </p:spPr>
      </p:sp>
      <p:sp>
        <p:nvSpPr>
          <p:cNvPr id="6" name="Shape 4"/>
          <p:cNvSpPr/>
          <p:nvPr/>
        </p:nvSpPr>
        <p:spPr>
          <a:xfrm>
            <a:off x="6287631" y="2960430"/>
            <a:ext cx="777597" cy="44410"/>
          </a:xfrm>
          <a:prstGeom prst="rect">
            <a:avLst/>
          </a:prstGeom>
          <a:solidFill>
            <a:srgbClr val="C9C9CE"/>
          </a:solidFill>
          <a:ln/>
        </p:spPr>
      </p:sp>
      <p:sp>
        <p:nvSpPr>
          <p:cNvPr id="7" name="Shape 5"/>
          <p:cNvSpPr/>
          <p:nvPr/>
        </p:nvSpPr>
        <p:spPr>
          <a:xfrm>
            <a:off x="7065228" y="2732723"/>
            <a:ext cx="499943" cy="499943"/>
          </a:xfrm>
          <a:prstGeom prst="roundRect">
            <a:avLst>
              <a:gd name="adj" fmla="val 26667"/>
            </a:avLst>
          </a:prstGeom>
          <a:solidFill>
            <a:srgbClr val="DEDEE9"/>
          </a:solidFill>
          <a:ln/>
        </p:spPr>
      </p:sp>
      <p:sp>
        <p:nvSpPr>
          <p:cNvPr id="8" name="Text 6"/>
          <p:cNvSpPr/>
          <p:nvPr/>
        </p:nvSpPr>
        <p:spPr>
          <a:xfrm>
            <a:off x="7251323" y="2774394"/>
            <a:ext cx="127754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b="1" dirty="0">
                <a:solidFill>
                  <a:srgbClr val="101014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1</a:t>
            </a:r>
            <a:endParaRPr lang="en-US" sz="2624" dirty="0"/>
          </a:p>
        </p:txBody>
      </p:sp>
      <p:sp>
        <p:nvSpPr>
          <p:cNvPr id="9" name="Text 7"/>
          <p:cNvSpPr/>
          <p:nvPr/>
        </p:nvSpPr>
        <p:spPr>
          <a:xfrm>
            <a:off x="3061097" y="2704981"/>
            <a:ext cx="3032046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r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01014"/>
                </a:solidFill>
                <a:latin typeface="Times New Roman" panose="02020603050405020304" pitchFamily="18" charset="0"/>
                <a:ea typeface="Playfair Display" pitchFamily="34" charset="-122"/>
                <a:cs typeface="Times New Roman" panose="02020603050405020304" pitchFamily="18" charset="0"/>
              </a:rPr>
              <a:t>Античная философия</a:t>
            </a:r>
            <a:endParaRPr lang="en-US" sz="218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8"/>
          <p:cNvSpPr/>
          <p:nvPr/>
        </p:nvSpPr>
        <p:spPr>
          <a:xfrm>
            <a:off x="2037993" y="3185398"/>
            <a:ext cx="4055150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r">
              <a:lnSpc>
                <a:spcPts val="2799"/>
              </a:lnSpc>
              <a:buNone/>
            </a:pPr>
            <a:r>
              <a:rPr lang="en-US" sz="1750" dirty="0">
                <a:solidFill>
                  <a:srgbClr val="3939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Философы древней Греции, такие как Сократ, Платон и Аристотель, исследовали природу человека, его душу и добродетели.</a:t>
            </a:r>
            <a:endParaRPr lang="en-US" sz="1750" dirty="0"/>
          </a:p>
        </p:txBody>
      </p:sp>
      <p:sp>
        <p:nvSpPr>
          <p:cNvPr id="11" name="Shape 9"/>
          <p:cNvSpPr/>
          <p:nvPr/>
        </p:nvSpPr>
        <p:spPr>
          <a:xfrm>
            <a:off x="7565172" y="4071283"/>
            <a:ext cx="777597" cy="44410"/>
          </a:xfrm>
          <a:prstGeom prst="rect">
            <a:avLst/>
          </a:prstGeom>
          <a:solidFill>
            <a:srgbClr val="C9C9CE"/>
          </a:solidFill>
          <a:ln/>
        </p:spPr>
      </p:sp>
      <p:sp>
        <p:nvSpPr>
          <p:cNvPr id="12" name="Shape 10"/>
          <p:cNvSpPr/>
          <p:nvPr/>
        </p:nvSpPr>
        <p:spPr>
          <a:xfrm>
            <a:off x="7065228" y="3843576"/>
            <a:ext cx="499943" cy="499943"/>
          </a:xfrm>
          <a:prstGeom prst="roundRect">
            <a:avLst>
              <a:gd name="adj" fmla="val 26667"/>
            </a:avLst>
          </a:prstGeom>
          <a:solidFill>
            <a:srgbClr val="DEDEE9"/>
          </a:solidFill>
          <a:ln/>
        </p:spPr>
      </p:sp>
      <p:sp>
        <p:nvSpPr>
          <p:cNvPr id="13" name="Text 11"/>
          <p:cNvSpPr/>
          <p:nvPr/>
        </p:nvSpPr>
        <p:spPr>
          <a:xfrm>
            <a:off x="7227987" y="3885247"/>
            <a:ext cx="174308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b="1" dirty="0">
                <a:solidFill>
                  <a:srgbClr val="101014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2</a:t>
            </a:r>
            <a:endParaRPr lang="en-US" sz="2624" dirty="0"/>
          </a:p>
        </p:txBody>
      </p:sp>
      <p:sp>
        <p:nvSpPr>
          <p:cNvPr id="14" name="Text 12"/>
          <p:cNvSpPr/>
          <p:nvPr/>
        </p:nvSpPr>
        <p:spPr>
          <a:xfrm>
            <a:off x="8537258" y="3815834"/>
            <a:ext cx="3724275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01014"/>
                </a:solidFill>
                <a:latin typeface="Times New Roman" panose="02020603050405020304" pitchFamily="18" charset="0"/>
                <a:ea typeface="Playfair Display" pitchFamily="34" charset="-122"/>
                <a:cs typeface="Times New Roman" panose="02020603050405020304" pitchFamily="18" charset="0"/>
              </a:rPr>
              <a:t>Средневековая философия</a:t>
            </a:r>
            <a:endParaRPr lang="en-US" sz="218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 13"/>
          <p:cNvSpPr/>
          <p:nvPr/>
        </p:nvSpPr>
        <p:spPr>
          <a:xfrm>
            <a:off x="8537258" y="4296251"/>
            <a:ext cx="4055150" cy="17770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en-US" sz="1750" dirty="0">
                <a:solidFill>
                  <a:srgbClr val="3939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Философы Средневековья, такие как Августин и Фома Аквинский, интегрировали христианские идеи с философией, рассматривая человека как творение Бога.</a:t>
            </a:r>
            <a:endParaRPr lang="en-US" sz="1750" dirty="0"/>
          </a:p>
        </p:txBody>
      </p:sp>
      <p:sp>
        <p:nvSpPr>
          <p:cNvPr id="16" name="Shape 14"/>
          <p:cNvSpPr/>
          <p:nvPr/>
        </p:nvSpPr>
        <p:spPr>
          <a:xfrm>
            <a:off x="6287631" y="5533251"/>
            <a:ext cx="777597" cy="44410"/>
          </a:xfrm>
          <a:prstGeom prst="rect">
            <a:avLst/>
          </a:prstGeom>
          <a:solidFill>
            <a:srgbClr val="C9C9CE"/>
          </a:solidFill>
          <a:ln/>
        </p:spPr>
      </p:sp>
      <p:sp>
        <p:nvSpPr>
          <p:cNvPr id="17" name="Shape 15"/>
          <p:cNvSpPr/>
          <p:nvPr/>
        </p:nvSpPr>
        <p:spPr>
          <a:xfrm>
            <a:off x="7065228" y="5305544"/>
            <a:ext cx="499943" cy="499943"/>
          </a:xfrm>
          <a:prstGeom prst="roundRect">
            <a:avLst>
              <a:gd name="adj" fmla="val 26667"/>
            </a:avLst>
          </a:prstGeom>
          <a:solidFill>
            <a:srgbClr val="DEDEE9"/>
          </a:solidFill>
          <a:ln/>
        </p:spPr>
      </p:sp>
      <p:sp>
        <p:nvSpPr>
          <p:cNvPr id="18" name="Text 16"/>
          <p:cNvSpPr/>
          <p:nvPr/>
        </p:nvSpPr>
        <p:spPr>
          <a:xfrm>
            <a:off x="7233821" y="5347216"/>
            <a:ext cx="162639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b="1" dirty="0">
                <a:solidFill>
                  <a:srgbClr val="101014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3</a:t>
            </a:r>
            <a:endParaRPr lang="en-US" sz="2624" dirty="0"/>
          </a:p>
        </p:txBody>
      </p:sp>
      <p:sp>
        <p:nvSpPr>
          <p:cNvPr id="19" name="Text 17"/>
          <p:cNvSpPr/>
          <p:nvPr/>
        </p:nvSpPr>
        <p:spPr>
          <a:xfrm>
            <a:off x="2180630" y="5277803"/>
            <a:ext cx="3912513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r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01014"/>
                </a:solidFill>
                <a:latin typeface="Times New Roman" panose="02020603050405020304" pitchFamily="18" charset="0"/>
                <a:ea typeface="Playfair Display" pitchFamily="34" charset="-122"/>
                <a:cs typeface="Times New Roman" panose="02020603050405020304" pitchFamily="18" charset="0"/>
              </a:rPr>
              <a:t>Философия Нового времени</a:t>
            </a:r>
            <a:endParaRPr lang="en-US" sz="218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 18"/>
          <p:cNvSpPr/>
          <p:nvPr/>
        </p:nvSpPr>
        <p:spPr>
          <a:xfrm>
            <a:off x="2037993" y="5758220"/>
            <a:ext cx="4055150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r">
              <a:lnSpc>
                <a:spcPts val="2799"/>
              </a:lnSpc>
              <a:buNone/>
            </a:pPr>
            <a:r>
              <a:rPr lang="en-US" sz="1750" dirty="0">
                <a:solidFill>
                  <a:srgbClr val="3939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Философы Нового времени, такие как Декарт, Кант и Гегель, развивали идеи о рациональности, автономии и историческом развитии человека.</a:t>
            </a:r>
            <a:endParaRPr lang="en-US" sz="175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C0C0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3F3F7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620" y="0"/>
            <a:ext cx="36576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4490799" y="1725216"/>
            <a:ext cx="9306401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b="1" dirty="0">
                <a:solidFill>
                  <a:srgbClr val="101014"/>
                </a:solidFill>
                <a:latin typeface="Times New Roman" panose="02020603050405020304" pitchFamily="18" charset="0"/>
                <a:ea typeface="Playfair Display" pitchFamily="34" charset="-122"/>
                <a:cs typeface="Times New Roman" panose="02020603050405020304" pitchFamily="18" charset="0"/>
              </a:rPr>
              <a:t>Индивид как представитель рода Homo Sapiens</a:t>
            </a:r>
            <a:endParaRPr lang="en-US" sz="4374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hape 3"/>
          <p:cNvSpPr/>
          <p:nvPr/>
        </p:nvSpPr>
        <p:spPr>
          <a:xfrm>
            <a:off x="4490799" y="3447217"/>
            <a:ext cx="4542115" cy="3057168"/>
          </a:xfrm>
          <a:prstGeom prst="roundRect">
            <a:avLst>
              <a:gd name="adj" fmla="val 4361"/>
            </a:avLst>
          </a:prstGeom>
          <a:solidFill>
            <a:srgbClr val="DEDEE9"/>
          </a:solidFill>
          <a:ln/>
        </p:spPr>
      </p:sp>
      <p:sp>
        <p:nvSpPr>
          <p:cNvPr id="7" name="Text 4"/>
          <p:cNvSpPr/>
          <p:nvPr/>
        </p:nvSpPr>
        <p:spPr>
          <a:xfrm>
            <a:off x="4712970" y="3669387"/>
            <a:ext cx="3176945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01014"/>
                </a:solidFill>
                <a:latin typeface="Times New Roman" panose="02020603050405020304" pitchFamily="18" charset="0"/>
                <a:ea typeface="Playfair Display" pitchFamily="34" charset="-122"/>
                <a:cs typeface="Times New Roman" panose="02020603050405020304" pitchFamily="18" charset="0"/>
              </a:rPr>
              <a:t>Определение индивида</a:t>
            </a:r>
            <a:endParaRPr lang="en-US" sz="218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5"/>
          <p:cNvSpPr/>
          <p:nvPr/>
        </p:nvSpPr>
        <p:spPr>
          <a:xfrm>
            <a:off x="4712970" y="4149804"/>
            <a:ext cx="4097774" cy="213240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3939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Индивид - это конкретный представитель человеческого рода, обладающий уникальными биологическими и психологическими характеристиками.</a:t>
            </a:r>
            <a:endParaRPr lang="en-US" sz="1750" dirty="0"/>
          </a:p>
        </p:txBody>
      </p:sp>
      <p:sp>
        <p:nvSpPr>
          <p:cNvPr id="9" name="Shape 6"/>
          <p:cNvSpPr/>
          <p:nvPr/>
        </p:nvSpPr>
        <p:spPr>
          <a:xfrm>
            <a:off x="9255085" y="3447217"/>
            <a:ext cx="4542115" cy="3057168"/>
          </a:xfrm>
          <a:prstGeom prst="roundRect">
            <a:avLst>
              <a:gd name="adj" fmla="val 4361"/>
            </a:avLst>
          </a:prstGeom>
          <a:solidFill>
            <a:srgbClr val="DEDEE9"/>
          </a:solidFill>
          <a:ln/>
        </p:spPr>
      </p:sp>
      <p:sp>
        <p:nvSpPr>
          <p:cNvPr id="10" name="Text 7"/>
          <p:cNvSpPr/>
          <p:nvPr/>
        </p:nvSpPr>
        <p:spPr>
          <a:xfrm>
            <a:off x="9477256" y="3669387"/>
            <a:ext cx="277749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01014"/>
                </a:solidFill>
                <a:latin typeface="Times New Roman" panose="02020603050405020304" pitchFamily="18" charset="0"/>
                <a:ea typeface="Playfair Display" pitchFamily="34" charset="-122"/>
                <a:cs typeface="Times New Roman" panose="02020603050405020304" pitchFamily="18" charset="0"/>
              </a:rPr>
              <a:t>Развитие индивида</a:t>
            </a:r>
            <a:endParaRPr lang="en-US" sz="218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8"/>
          <p:cNvSpPr/>
          <p:nvPr/>
        </p:nvSpPr>
        <p:spPr>
          <a:xfrm>
            <a:off x="9477256" y="4149804"/>
            <a:ext cx="4097774" cy="213240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3939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Развитие индивида происходит под влиянием как врожденных, так и приобретенных факторов, включая генетические особенности, воспитание, образование и культурную среду.</a:t>
            </a:r>
            <a:endParaRPr lang="en-US" sz="175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C0C0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3F3F7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0420" y="0"/>
            <a:ext cx="36576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833199" y="1822371"/>
            <a:ext cx="9306401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b="1" dirty="0">
                <a:solidFill>
                  <a:srgbClr val="101014"/>
                </a:solidFill>
                <a:latin typeface="Times New Roman" panose="02020603050405020304" pitchFamily="18" charset="0"/>
                <a:ea typeface="Playfair Display" pitchFamily="34" charset="-122"/>
                <a:cs typeface="Times New Roman" panose="02020603050405020304" pitchFamily="18" charset="0"/>
              </a:rPr>
              <a:t>Личность как социальное и культурное явление</a:t>
            </a:r>
            <a:endParaRPr lang="en-US" sz="4374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hape 3"/>
          <p:cNvSpPr/>
          <p:nvPr/>
        </p:nvSpPr>
        <p:spPr>
          <a:xfrm>
            <a:off x="833199" y="3794284"/>
            <a:ext cx="499943" cy="499943"/>
          </a:xfrm>
          <a:prstGeom prst="roundRect">
            <a:avLst>
              <a:gd name="adj" fmla="val 26667"/>
            </a:avLst>
          </a:prstGeom>
          <a:solidFill>
            <a:srgbClr val="DEDEE9"/>
          </a:solidFill>
          <a:ln/>
        </p:spPr>
      </p:sp>
      <p:sp>
        <p:nvSpPr>
          <p:cNvPr id="7" name="Text 4"/>
          <p:cNvSpPr/>
          <p:nvPr/>
        </p:nvSpPr>
        <p:spPr>
          <a:xfrm>
            <a:off x="1019294" y="3835956"/>
            <a:ext cx="127754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b="1" dirty="0">
                <a:solidFill>
                  <a:srgbClr val="101014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1</a:t>
            </a:r>
            <a:endParaRPr lang="en-US" sz="2624" dirty="0"/>
          </a:p>
        </p:txBody>
      </p:sp>
      <p:sp>
        <p:nvSpPr>
          <p:cNvPr id="8" name="Text 5"/>
          <p:cNvSpPr/>
          <p:nvPr/>
        </p:nvSpPr>
        <p:spPr>
          <a:xfrm>
            <a:off x="1555313" y="3794284"/>
            <a:ext cx="318004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01014"/>
                </a:solidFill>
                <a:latin typeface="Times New Roman" panose="02020603050405020304" pitchFamily="18" charset="0"/>
                <a:ea typeface="Playfair Display" pitchFamily="34" charset="-122"/>
                <a:cs typeface="Times New Roman" panose="02020603050405020304" pitchFamily="18" charset="0"/>
              </a:rPr>
              <a:t>Определение личности</a:t>
            </a:r>
            <a:endParaRPr lang="en-US" sz="218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6"/>
          <p:cNvSpPr/>
          <p:nvPr/>
        </p:nvSpPr>
        <p:spPr>
          <a:xfrm>
            <a:off x="1555313" y="4274701"/>
            <a:ext cx="3820001" cy="213240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3939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Личность - это индивид, осознавший себя в обществе и обладающий социально значимыми качествами, такими как самосознание, саморегуляция и система ценностей.</a:t>
            </a:r>
            <a:endParaRPr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5597485" y="3794284"/>
            <a:ext cx="499943" cy="499943"/>
          </a:xfrm>
          <a:prstGeom prst="roundRect">
            <a:avLst>
              <a:gd name="adj" fmla="val 26667"/>
            </a:avLst>
          </a:prstGeom>
          <a:solidFill>
            <a:srgbClr val="DEDEE9"/>
          </a:solidFill>
          <a:ln/>
        </p:spPr>
      </p:sp>
      <p:sp>
        <p:nvSpPr>
          <p:cNvPr id="11" name="Text 8"/>
          <p:cNvSpPr/>
          <p:nvPr/>
        </p:nvSpPr>
        <p:spPr>
          <a:xfrm>
            <a:off x="5760244" y="3835956"/>
            <a:ext cx="174308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b="1" dirty="0">
                <a:solidFill>
                  <a:srgbClr val="101014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2</a:t>
            </a:r>
            <a:endParaRPr lang="en-US" sz="2624" dirty="0"/>
          </a:p>
        </p:txBody>
      </p:sp>
      <p:sp>
        <p:nvSpPr>
          <p:cNvPr id="12" name="Text 9"/>
          <p:cNvSpPr/>
          <p:nvPr/>
        </p:nvSpPr>
        <p:spPr>
          <a:xfrm>
            <a:off x="6319599" y="3794284"/>
            <a:ext cx="3489365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01014"/>
                </a:solidFill>
                <a:latin typeface="Times New Roman" panose="02020603050405020304" pitchFamily="18" charset="0"/>
                <a:ea typeface="Playfair Display" pitchFamily="34" charset="-122"/>
                <a:cs typeface="Times New Roman" panose="02020603050405020304" pitchFamily="18" charset="0"/>
              </a:rPr>
              <a:t>Формирование личности</a:t>
            </a:r>
            <a:endParaRPr lang="en-US" sz="218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 10"/>
          <p:cNvSpPr/>
          <p:nvPr/>
        </p:nvSpPr>
        <p:spPr>
          <a:xfrm>
            <a:off x="6319599" y="4274701"/>
            <a:ext cx="3820001" cy="213240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3939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Формирование личности начинается с раннего детства и продолжается на протяжении всей жизни, под влиянием семьи, образования, социального окружения и личного опыта.</a:t>
            </a:r>
            <a:endParaRPr lang="en-US" sz="175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C0C0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3F3F7"/>
          </a:solidFill>
          <a:ln/>
        </p:spPr>
      </p:sp>
      <p:sp>
        <p:nvSpPr>
          <p:cNvPr id="4" name="Text 2"/>
          <p:cNvSpPr/>
          <p:nvPr/>
        </p:nvSpPr>
        <p:spPr>
          <a:xfrm>
            <a:off x="2037993" y="629722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b="1" dirty="0">
                <a:solidFill>
                  <a:srgbClr val="101014"/>
                </a:solidFill>
                <a:latin typeface="Times New Roman" panose="02020603050405020304" pitchFamily="18" charset="0"/>
                <a:ea typeface="Playfair Display" pitchFamily="34" charset="-122"/>
                <a:cs typeface="Times New Roman" panose="02020603050405020304" pitchFamily="18" charset="0"/>
              </a:rPr>
              <a:t>Психологическая помощь и личностное развитие</a:t>
            </a:r>
            <a:endParaRPr lang="en-US" sz="4374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3"/>
          <p:cNvSpPr/>
          <p:nvPr/>
        </p:nvSpPr>
        <p:spPr>
          <a:xfrm>
            <a:off x="2037993" y="2573893"/>
            <a:ext cx="3156347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01014"/>
                </a:solidFill>
                <a:latin typeface="Times New Roman" panose="02020603050405020304" pitchFamily="18" charset="0"/>
                <a:ea typeface="Playfair Display" pitchFamily="34" charset="-122"/>
                <a:cs typeface="Times New Roman" panose="02020603050405020304" pitchFamily="18" charset="0"/>
              </a:rPr>
              <a:t>Индивидуальный подход</a:t>
            </a:r>
            <a:endParaRPr lang="en-US" sz="218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4"/>
          <p:cNvSpPr/>
          <p:nvPr/>
        </p:nvSpPr>
        <p:spPr>
          <a:xfrm>
            <a:off x="2037993" y="3490436"/>
            <a:ext cx="3156347" cy="284321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3939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Понимание специфических биологических, психологических и социальных характеристик индивида позволяет психологам разрабатывать персонализированные терапевтические стратегии.</a:t>
            </a:r>
            <a:endParaRPr lang="en-US" sz="1750" dirty="0"/>
          </a:p>
        </p:txBody>
      </p:sp>
      <p:sp>
        <p:nvSpPr>
          <p:cNvPr id="7" name="Text 5"/>
          <p:cNvSpPr/>
          <p:nvPr/>
        </p:nvSpPr>
        <p:spPr>
          <a:xfrm>
            <a:off x="5743932" y="2573893"/>
            <a:ext cx="3156347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01014"/>
                </a:solidFill>
                <a:latin typeface="Times New Roman" panose="02020603050405020304" pitchFamily="18" charset="0"/>
                <a:ea typeface="Playfair Display" pitchFamily="34" charset="-122"/>
                <a:cs typeface="Times New Roman" panose="02020603050405020304" pitchFamily="18" charset="0"/>
              </a:rPr>
              <a:t>Формирование личности</a:t>
            </a:r>
            <a:endParaRPr lang="en-US" sz="218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6"/>
          <p:cNvSpPr/>
          <p:nvPr/>
        </p:nvSpPr>
        <p:spPr>
          <a:xfrm>
            <a:off x="5743932" y="3490436"/>
            <a:ext cx="3156347" cy="248781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3939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Психологи помогают людям осознавать свои внутренние ресурсы, развивать самосознание и саморегуляцию, а также строить позитивные межличностные отношения.</a:t>
            </a:r>
            <a:endParaRPr lang="en-US" sz="1750" dirty="0"/>
          </a:p>
        </p:txBody>
      </p:sp>
      <p:sp>
        <p:nvSpPr>
          <p:cNvPr id="9" name="Text 7"/>
          <p:cNvSpPr/>
          <p:nvPr/>
        </p:nvSpPr>
        <p:spPr>
          <a:xfrm>
            <a:off x="9449872" y="2573893"/>
            <a:ext cx="3156347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01014"/>
                </a:solidFill>
                <a:latin typeface="Times New Roman" panose="02020603050405020304" pitchFamily="18" charset="0"/>
                <a:ea typeface="Playfair Display" pitchFamily="34" charset="-122"/>
                <a:cs typeface="Times New Roman" panose="02020603050405020304" pitchFamily="18" charset="0"/>
              </a:rPr>
              <a:t>Психологическое благополучие</a:t>
            </a:r>
            <a:endParaRPr lang="en-US" sz="218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8"/>
          <p:cNvSpPr/>
          <p:nvPr/>
        </p:nvSpPr>
        <p:spPr>
          <a:xfrm>
            <a:off x="9449872" y="3490436"/>
            <a:ext cx="3156347" cy="3909417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3939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Понимание взаимосвязи понятий "человек", "индивид" и "личность" помогает психологам выявлять факторы, способствующие психологическому благополучию, и разрабатывать программы, направленные на его поддержание и улучшение.</a:t>
            </a:r>
            <a:endParaRPr lang="en-US" sz="175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C0C0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3F3F7"/>
          </a:solidFill>
          <a:ln/>
        </p:spPr>
      </p:sp>
      <p:sp>
        <p:nvSpPr>
          <p:cNvPr id="4" name="Text 2"/>
          <p:cNvSpPr/>
          <p:nvPr/>
        </p:nvSpPr>
        <p:spPr>
          <a:xfrm>
            <a:off x="2037993" y="1321237"/>
            <a:ext cx="10194369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b="1" dirty="0">
                <a:solidFill>
                  <a:srgbClr val="101014"/>
                </a:solidFill>
                <a:latin typeface="Times New Roman" panose="02020603050405020304" pitchFamily="18" charset="0"/>
                <a:ea typeface="Playfair Display" pitchFamily="34" charset="-122"/>
                <a:cs typeface="Times New Roman" panose="02020603050405020304" pitchFamily="18" charset="0"/>
              </a:rPr>
              <a:t>Социальная политика и образование</a:t>
            </a:r>
            <a:endParaRPr lang="en-US" sz="4374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7993" y="2459950"/>
            <a:ext cx="555427" cy="555427"/>
          </a:xfrm>
          <a:prstGeom prst="rect">
            <a:avLst/>
          </a:prstGeom>
        </p:spPr>
      </p:pic>
      <p:sp>
        <p:nvSpPr>
          <p:cNvPr id="6" name="Text 3"/>
          <p:cNvSpPr/>
          <p:nvPr/>
        </p:nvSpPr>
        <p:spPr>
          <a:xfrm>
            <a:off x="2037993" y="3237548"/>
            <a:ext cx="3295888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01014"/>
                </a:solidFill>
                <a:latin typeface="Times New Roman" panose="02020603050405020304" pitchFamily="18" charset="0"/>
                <a:ea typeface="Playfair Display" pitchFamily="34" charset="-122"/>
                <a:cs typeface="Times New Roman" panose="02020603050405020304" pitchFamily="18" charset="0"/>
              </a:rPr>
              <a:t>Индивидуализация обучения</a:t>
            </a:r>
            <a:endParaRPr lang="en-US" sz="218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4"/>
          <p:cNvSpPr/>
          <p:nvPr/>
        </p:nvSpPr>
        <p:spPr>
          <a:xfrm>
            <a:off x="2037993" y="4065151"/>
            <a:ext cx="3295888" cy="284321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en-US" sz="1750" dirty="0">
                <a:solidFill>
                  <a:srgbClr val="3939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Современная система образования должна учитывать уникальные особенности каждого индивида и адаптировать образовательные программы под конкретные потребности и способности учащихся.</a:t>
            </a:r>
            <a:endParaRPr lang="en-US" sz="1750" dirty="0"/>
          </a:p>
        </p:txBody>
      </p:sp>
      <p:pic>
        <p:nvPicPr>
          <p:cNvPr id="8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7137" y="2459950"/>
            <a:ext cx="555427" cy="555427"/>
          </a:xfrm>
          <a:prstGeom prst="rect">
            <a:avLst/>
          </a:prstGeom>
        </p:spPr>
      </p:pic>
      <p:sp>
        <p:nvSpPr>
          <p:cNvPr id="9" name="Text 5"/>
          <p:cNvSpPr/>
          <p:nvPr/>
        </p:nvSpPr>
        <p:spPr>
          <a:xfrm>
            <a:off x="5667137" y="3237548"/>
            <a:ext cx="3040618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01014"/>
                </a:solidFill>
                <a:latin typeface="Times New Roman" panose="02020603050405020304" pitchFamily="18" charset="0"/>
                <a:ea typeface="Playfair Display" pitchFamily="34" charset="-122"/>
                <a:cs typeface="Times New Roman" panose="02020603050405020304" pitchFamily="18" charset="0"/>
              </a:rPr>
              <a:t>Воспитание личности</a:t>
            </a:r>
            <a:endParaRPr lang="en-US" sz="218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6"/>
          <p:cNvSpPr/>
          <p:nvPr/>
        </p:nvSpPr>
        <p:spPr>
          <a:xfrm>
            <a:off x="5667137" y="3717965"/>
            <a:ext cx="3296007" cy="248781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en-US" sz="1750" dirty="0">
                <a:solidFill>
                  <a:srgbClr val="3939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Образование играет ключевую роль в процессе социализации и формирования личности, помогая учащимся стать полноценными членами общества.</a:t>
            </a:r>
            <a:endParaRPr lang="en-US" sz="1750" dirty="0"/>
          </a:p>
        </p:txBody>
      </p:sp>
      <p:pic>
        <p:nvPicPr>
          <p:cNvPr id="11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6400" y="2459950"/>
            <a:ext cx="555427" cy="555427"/>
          </a:xfrm>
          <a:prstGeom prst="rect">
            <a:avLst/>
          </a:prstGeom>
        </p:spPr>
      </p:pic>
      <p:sp>
        <p:nvSpPr>
          <p:cNvPr id="12" name="Text 7"/>
          <p:cNvSpPr/>
          <p:nvPr/>
        </p:nvSpPr>
        <p:spPr>
          <a:xfrm>
            <a:off x="9296400" y="3237548"/>
            <a:ext cx="3296007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01014"/>
                </a:solidFill>
                <a:latin typeface="Times New Roman" panose="02020603050405020304" pitchFamily="18" charset="0"/>
                <a:ea typeface="Playfair Display" pitchFamily="34" charset="-122"/>
                <a:cs typeface="Times New Roman" panose="02020603050405020304" pitchFamily="18" charset="0"/>
              </a:rPr>
              <a:t>Социальная интеграция</a:t>
            </a:r>
            <a:endParaRPr lang="en-US" sz="218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 8"/>
          <p:cNvSpPr/>
          <p:nvPr/>
        </p:nvSpPr>
        <p:spPr>
          <a:xfrm>
            <a:off x="9296400" y="4065151"/>
            <a:ext cx="3296007" cy="248781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en-US" sz="1750" dirty="0">
                <a:solidFill>
                  <a:srgbClr val="3939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Социальная политика направлена на обеспечение равных возможностей для всех членов общества, независимо от их индивидуальных особенностей.</a:t>
            </a:r>
            <a:endParaRPr lang="en-US" sz="175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C0C0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3F3F7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0420" y="0"/>
            <a:ext cx="36576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833199" y="721281"/>
            <a:ext cx="6721793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b="1" dirty="0">
                <a:solidFill>
                  <a:srgbClr val="101014"/>
                </a:solidFill>
                <a:latin typeface="Times New Roman" panose="02020603050405020304" pitchFamily="18" charset="0"/>
                <a:ea typeface="Playfair Display" pitchFamily="34" charset="-122"/>
                <a:cs typeface="Times New Roman" panose="02020603050405020304" pitchFamily="18" charset="0"/>
              </a:rPr>
              <a:t>Лидерство и управление</a:t>
            </a:r>
            <a:endParaRPr lang="en-US" sz="4374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199" y="1748909"/>
            <a:ext cx="1110972" cy="1777484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2277428" y="1971080"/>
            <a:ext cx="5174099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01014"/>
                </a:solidFill>
                <a:latin typeface="Times New Roman" panose="02020603050405020304" pitchFamily="18" charset="0"/>
                <a:ea typeface="Playfair Display" pitchFamily="34" charset="-122"/>
                <a:cs typeface="Times New Roman" panose="02020603050405020304" pitchFamily="18" charset="0"/>
              </a:rPr>
              <a:t>Личностно-ориентированный подход</a:t>
            </a:r>
            <a:endParaRPr lang="en-US" sz="218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4"/>
          <p:cNvSpPr/>
          <p:nvPr/>
        </p:nvSpPr>
        <p:spPr>
          <a:xfrm>
            <a:off x="2277428" y="2451497"/>
            <a:ext cx="7862173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en-US" sz="1750" dirty="0">
                <a:solidFill>
                  <a:srgbClr val="3939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Лидеры, учитывающие уникальные личностные характеристики своих сотрудников, способны создать более эффективные команды.</a:t>
            </a:r>
            <a:endParaRPr lang="en-US" sz="1750" dirty="0"/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199" y="3526393"/>
            <a:ext cx="1110972" cy="1990963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2277428" y="3748564"/>
            <a:ext cx="3927991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01014"/>
                </a:solidFill>
                <a:latin typeface="Times New Roman" panose="02020603050405020304" pitchFamily="18" charset="0"/>
                <a:ea typeface="Playfair Display" pitchFamily="34" charset="-122"/>
                <a:cs typeface="Times New Roman" panose="02020603050405020304" pitchFamily="18" charset="0"/>
              </a:rPr>
              <a:t>Развитие лидерских качеств</a:t>
            </a:r>
            <a:endParaRPr lang="en-US" sz="218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6"/>
          <p:cNvSpPr/>
          <p:nvPr/>
        </p:nvSpPr>
        <p:spPr>
          <a:xfrm>
            <a:off x="2277428" y="4228981"/>
            <a:ext cx="7862173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en-US" sz="1750" dirty="0">
                <a:solidFill>
                  <a:srgbClr val="3939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Понимание взаимосвязи понятий "человек", "индивид" и "личность" помогает лидерам развивать самосознание, эмоциональную устойчивость и коммуникативные навыки.</a:t>
            </a:r>
            <a:endParaRPr lang="en-US" sz="1750" dirty="0"/>
          </a:p>
        </p:txBody>
      </p:sp>
      <p:pic>
        <p:nvPicPr>
          <p:cNvPr id="12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3199" y="5517356"/>
            <a:ext cx="1110972" cy="1990963"/>
          </a:xfrm>
          <a:prstGeom prst="rect">
            <a:avLst/>
          </a:prstGeom>
        </p:spPr>
      </p:pic>
      <p:sp>
        <p:nvSpPr>
          <p:cNvPr id="13" name="Text 7"/>
          <p:cNvSpPr/>
          <p:nvPr/>
        </p:nvSpPr>
        <p:spPr>
          <a:xfrm>
            <a:off x="2277428" y="5739527"/>
            <a:ext cx="322195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101014"/>
                </a:solidFill>
                <a:latin typeface="Times New Roman" panose="02020603050405020304" pitchFamily="18" charset="0"/>
                <a:ea typeface="Playfair Display" pitchFamily="34" charset="-122"/>
                <a:cs typeface="Times New Roman" panose="02020603050405020304" pitchFamily="18" charset="0"/>
              </a:rPr>
              <a:t>Управление командами</a:t>
            </a:r>
            <a:endParaRPr lang="en-US" sz="218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 8"/>
          <p:cNvSpPr/>
          <p:nvPr/>
        </p:nvSpPr>
        <p:spPr>
          <a:xfrm>
            <a:off x="2277428" y="6219944"/>
            <a:ext cx="7862173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en-US" sz="1750" dirty="0">
                <a:solidFill>
                  <a:srgbClr val="3939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Лидеры, осознающие взаимосвязь между индивидами и личностями в команде, могут создавать условия для конструктивного взаимодействия и достижения синергии.</a:t>
            </a:r>
            <a:endParaRPr lang="en-US" sz="175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C0C0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3F3F7"/>
          </a:solidFill>
          <a:ln/>
        </p:spPr>
      </p:sp>
      <p:sp>
        <p:nvSpPr>
          <p:cNvPr id="4" name="Text 2"/>
          <p:cNvSpPr/>
          <p:nvPr/>
        </p:nvSpPr>
        <p:spPr>
          <a:xfrm>
            <a:off x="2037993" y="2197537"/>
            <a:ext cx="9531668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b="1" dirty="0">
                <a:solidFill>
                  <a:srgbClr val="101014"/>
                </a:solidFill>
                <a:latin typeface="Times New Roman" panose="02020603050405020304" pitchFamily="18" charset="0"/>
                <a:ea typeface="Playfair Display" pitchFamily="34" charset="-122"/>
                <a:cs typeface="Times New Roman" panose="02020603050405020304" pitchFamily="18" charset="0"/>
              </a:rPr>
              <a:t>Практическое применение знаний</a:t>
            </a:r>
            <a:endParaRPr lang="en-US" sz="4374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hape 3"/>
          <p:cNvSpPr/>
          <p:nvPr/>
        </p:nvSpPr>
        <p:spPr>
          <a:xfrm>
            <a:off x="2037993" y="3336250"/>
            <a:ext cx="10553343" cy="637103"/>
          </a:xfrm>
          <a:prstGeom prst="rect">
            <a:avLst/>
          </a:prstGeom>
          <a:solidFill>
            <a:srgbClr val="DEDEE9"/>
          </a:solidFill>
          <a:ln/>
        </p:spPr>
      </p:sp>
      <p:sp>
        <p:nvSpPr>
          <p:cNvPr id="6" name="Text 4"/>
          <p:cNvSpPr/>
          <p:nvPr/>
        </p:nvSpPr>
        <p:spPr>
          <a:xfrm>
            <a:off x="2261473" y="3477101"/>
            <a:ext cx="3069193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3939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Психологическая помощь</a:t>
            </a:r>
            <a:endParaRPr lang="en-US" sz="1750" dirty="0"/>
          </a:p>
        </p:txBody>
      </p:sp>
      <p:sp>
        <p:nvSpPr>
          <p:cNvPr id="7" name="Text 5"/>
          <p:cNvSpPr/>
          <p:nvPr/>
        </p:nvSpPr>
        <p:spPr>
          <a:xfrm>
            <a:off x="5782628" y="3477101"/>
            <a:ext cx="3065383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3939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Социальная политика</a:t>
            </a:r>
            <a:endParaRPr lang="en-US" sz="1750" dirty="0"/>
          </a:p>
        </p:txBody>
      </p:sp>
      <p:sp>
        <p:nvSpPr>
          <p:cNvPr id="8" name="Text 6"/>
          <p:cNvSpPr/>
          <p:nvPr/>
        </p:nvSpPr>
        <p:spPr>
          <a:xfrm>
            <a:off x="9299972" y="3477101"/>
            <a:ext cx="3069193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3939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Лидерство и управление</a:t>
            </a:r>
            <a:endParaRPr lang="en-US" sz="1750" dirty="0"/>
          </a:p>
        </p:txBody>
      </p:sp>
      <p:sp>
        <p:nvSpPr>
          <p:cNvPr id="9" name="Text 7"/>
          <p:cNvSpPr/>
          <p:nvPr/>
        </p:nvSpPr>
        <p:spPr>
          <a:xfrm>
            <a:off x="2261473" y="4114205"/>
            <a:ext cx="3069193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3939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Индивидуальный подход, формирование личности, психологическое благополучие</a:t>
            </a:r>
            <a:endParaRPr lang="en-US" sz="1750" dirty="0"/>
          </a:p>
        </p:txBody>
      </p:sp>
      <p:sp>
        <p:nvSpPr>
          <p:cNvPr id="10" name="Text 8"/>
          <p:cNvSpPr/>
          <p:nvPr/>
        </p:nvSpPr>
        <p:spPr>
          <a:xfrm>
            <a:off x="5782628" y="4114205"/>
            <a:ext cx="3065383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3939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Индивидуализация обучения, воспитание личности, социальная интеграция</a:t>
            </a:r>
            <a:endParaRPr lang="en-US" sz="1750" dirty="0"/>
          </a:p>
        </p:txBody>
      </p:sp>
      <p:sp>
        <p:nvSpPr>
          <p:cNvPr id="11" name="Text 9"/>
          <p:cNvSpPr/>
          <p:nvPr/>
        </p:nvSpPr>
        <p:spPr>
          <a:xfrm>
            <a:off x="9299972" y="4114205"/>
            <a:ext cx="3069193" cy="17770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3939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Личностно-ориентированный подход, развитие лидерских качеств, управление командами</a:t>
            </a:r>
            <a:endParaRPr lang="en-US" sz="17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597</Words>
  <Application>Microsoft Office PowerPoint</Application>
  <PresentationFormat>Произвольный</PresentationFormat>
  <Paragraphs>73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Ломечева Олеся</cp:lastModifiedBy>
  <cp:revision>4</cp:revision>
  <dcterms:created xsi:type="dcterms:W3CDTF">2024-06-02T18:05:36Z</dcterms:created>
  <dcterms:modified xsi:type="dcterms:W3CDTF">2024-06-18T11:02:57Z</dcterms:modified>
</cp:coreProperties>
</file>