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92" r:id="rId10"/>
    <p:sldId id="276" r:id="rId11"/>
    <p:sldId id="277" r:id="rId12"/>
    <p:sldId id="278" r:id="rId13"/>
    <p:sldId id="279" r:id="rId14"/>
    <p:sldId id="290" r:id="rId15"/>
    <p:sldId id="280" r:id="rId16"/>
    <p:sldId id="281" r:id="rId17"/>
    <p:sldId id="282" r:id="rId18"/>
    <p:sldId id="291" r:id="rId19"/>
    <p:sldId id="283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0" clrIdx="0">
    <p:extLst>
      <p:ext uri="{19B8F6BF-5375-455C-9EA6-DF929625EA0E}">
        <p15:presenceInfo xmlns:p15="http://schemas.microsoft.com/office/powerpoint/2012/main" userId="Administra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 snapToGrid="0">
      <p:cViewPr varScale="1">
        <p:scale>
          <a:sx n="120" d="100"/>
          <a:sy n="120" d="100"/>
        </p:scale>
        <p:origin x="114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9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76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7154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202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6941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623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974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812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782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89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323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077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126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239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02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934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A0889-17CB-4387-953D-B4F14A3C1173}" type="datetimeFigureOut">
              <a:rPr lang="ru-RU" smtClean="0"/>
              <a:pPr/>
              <a:t>01.10.2025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1735C1-3CA7-4251-9194-0E1A4481AA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7209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8703" y="1162587"/>
            <a:ext cx="7766936" cy="1646302"/>
          </a:xfrm>
        </p:spPr>
        <p:txBody>
          <a:bodyPr/>
          <a:lstStyle/>
          <a:p>
            <a:pPr algn="just"/>
            <a:br>
              <a:rPr lang="ru-RU" sz="4000" b="1" dirty="0"/>
            </a:br>
            <a:br>
              <a:rPr lang="ru-RU" sz="4000" b="1" dirty="0"/>
            </a:br>
            <a:r>
              <a:rPr lang="ru-RU" sz="3600" b="1" dirty="0"/>
              <a:t>Рыночный механизм и его элементы</a:t>
            </a:r>
            <a:br>
              <a:rPr lang="ru-RU" sz="3600" b="1" dirty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1658" y="2808888"/>
            <a:ext cx="7766936" cy="2559945"/>
          </a:xfrm>
        </p:spPr>
        <p:txBody>
          <a:bodyPr>
            <a:noAutofit/>
          </a:bodyPr>
          <a:lstStyle/>
          <a:p>
            <a:pPr algn="l"/>
            <a:r>
              <a:rPr lang="ru-RU" b="1" dirty="0">
                <a:solidFill>
                  <a:schemeClr val="tx1"/>
                </a:solidFill>
              </a:rPr>
              <a:t>1. Сущность рынка. Основные элементы рынка;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2.Товар как экономическая категория. Стоимость и цена товара;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3. Деньги. Законы денежного обращения.</a:t>
            </a:r>
          </a:p>
          <a:p>
            <a:pPr algn="l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77281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2. Товар как экономическая категория. Стоимость и цена товара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645920"/>
            <a:ext cx="9563946" cy="521207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/>
              <a:t>Товар – это вещь, которая создана трудом, предназначена для обмена и обладает общественной ценностью.</a:t>
            </a:r>
          </a:p>
          <a:p>
            <a:r>
              <a:rPr lang="ru-RU" dirty="0"/>
              <a:t>Товар является основной категорией рынка.</a:t>
            </a:r>
          </a:p>
          <a:p>
            <a:r>
              <a:rPr lang="ru-RU" dirty="0"/>
              <a:t>Существуют различные классификации товаров по следующим признакам:</a:t>
            </a:r>
          </a:p>
          <a:p>
            <a:r>
              <a:rPr lang="ru-RU" dirty="0"/>
              <a:t>1) по характеру спроса на товар:</a:t>
            </a:r>
          </a:p>
          <a:p>
            <a:r>
              <a:rPr lang="ru-RU" dirty="0"/>
              <a:t>а) повседневного спроса;</a:t>
            </a:r>
          </a:p>
          <a:p>
            <a:r>
              <a:rPr lang="ru-RU" dirty="0"/>
              <a:t>б) предварительного спроса;</a:t>
            </a:r>
          </a:p>
          <a:p>
            <a:r>
              <a:rPr lang="ru-RU" dirty="0"/>
              <a:t>в) особого спроса;</a:t>
            </a:r>
          </a:p>
          <a:p>
            <a:r>
              <a:rPr lang="ru-RU" dirty="0"/>
              <a:t>г) пассивного спроса;</a:t>
            </a:r>
          </a:p>
          <a:p>
            <a:r>
              <a:rPr lang="ru-RU" dirty="0"/>
              <a:t>2) по характеру потребления товара:</a:t>
            </a:r>
          </a:p>
          <a:p>
            <a:r>
              <a:rPr lang="ru-RU" dirty="0"/>
              <a:t>а) товары индивидуального потребления;</a:t>
            </a:r>
          </a:p>
          <a:p>
            <a:r>
              <a:rPr lang="ru-RU" dirty="0"/>
              <a:t>б) товары производственного потребления;</a:t>
            </a:r>
          </a:p>
          <a:p>
            <a:r>
              <a:rPr lang="ru-RU" dirty="0"/>
              <a:t>3) по длительности использования:</a:t>
            </a:r>
          </a:p>
          <a:p>
            <a:r>
              <a:rPr lang="ru-RU" dirty="0"/>
              <a:t>а) товары кратковременного пользования;</a:t>
            </a:r>
          </a:p>
          <a:p>
            <a:r>
              <a:rPr lang="ru-RU" dirty="0"/>
              <a:t>б) товары длительного пользования.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953589"/>
            <a:ext cx="8596668" cy="5087773"/>
          </a:xfrm>
        </p:spPr>
        <p:txBody>
          <a:bodyPr>
            <a:normAutofit/>
          </a:bodyPr>
          <a:lstStyle/>
          <a:p>
            <a:r>
              <a:rPr lang="ru-RU" dirty="0"/>
              <a:t>Существуют две теории, анализирующие свойства товара.</a:t>
            </a:r>
          </a:p>
          <a:p>
            <a:r>
              <a:rPr lang="ru-RU" dirty="0"/>
              <a:t>1. Марксистская теория трудовой стоимости. Согласно данной теории у товара имеются четыре свойства:</a:t>
            </a:r>
          </a:p>
          <a:p>
            <a:r>
              <a:rPr lang="ru-RU" dirty="0"/>
              <a:t>1) </a:t>
            </a:r>
            <a:r>
              <a:rPr lang="ru-RU" b="1" dirty="0"/>
              <a:t>потребительная стоимость</a:t>
            </a:r>
            <a:r>
              <a:rPr lang="ru-RU" dirty="0"/>
              <a:t> – это полезность товара, его практическое назначение, способность удовлетворять ту или иную потребность человека (т. е. набор полезных свойств товара);</a:t>
            </a:r>
          </a:p>
          <a:p>
            <a:r>
              <a:rPr lang="ru-RU" dirty="0"/>
              <a:t>2) </a:t>
            </a:r>
            <a:r>
              <a:rPr lang="ru-RU" b="1" dirty="0"/>
              <a:t>стоимость</a:t>
            </a:r>
            <a:r>
              <a:rPr lang="ru-RU" dirty="0"/>
              <a:t> – это то, во что обходятся производство товара и его реализация (т. е. овеществленный в товаре общественный труд);</a:t>
            </a:r>
          </a:p>
          <a:p>
            <a:r>
              <a:rPr lang="ru-RU" dirty="0"/>
              <a:t>3) </a:t>
            </a:r>
            <a:r>
              <a:rPr lang="ru-RU" b="1" dirty="0"/>
              <a:t>меновая стоимость</a:t>
            </a:r>
            <a:r>
              <a:rPr lang="ru-RU" dirty="0"/>
              <a:t> – это количественное соотношение в котором один товар обменивается на другой;</a:t>
            </a:r>
          </a:p>
          <a:p>
            <a:r>
              <a:rPr lang="ru-RU" dirty="0"/>
              <a:t>4) </a:t>
            </a:r>
            <a:r>
              <a:rPr lang="ru-RU" b="1" dirty="0"/>
              <a:t>цена</a:t>
            </a:r>
            <a:r>
              <a:rPr lang="ru-RU" dirty="0"/>
              <a:t> – это денежное выражение меновой (рыночной) стоимости товара.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90396" y="1123407"/>
            <a:ext cx="9942769" cy="4917956"/>
          </a:xfrm>
        </p:spPr>
        <p:txBody>
          <a:bodyPr>
            <a:normAutofit/>
          </a:bodyPr>
          <a:lstStyle/>
          <a:p>
            <a:r>
              <a:rPr lang="ru-RU" dirty="0"/>
              <a:t>2. Маржиналистская теория предельной полезности. Согласно данной теории товар имеет два свойства:</a:t>
            </a:r>
          </a:p>
          <a:p>
            <a:r>
              <a:rPr lang="ru-RU" dirty="0"/>
              <a:t>1) </a:t>
            </a:r>
            <a:r>
              <a:rPr lang="ru-RU" b="1" dirty="0"/>
              <a:t>полезность</a:t>
            </a:r>
            <a:r>
              <a:rPr lang="ru-RU" dirty="0"/>
              <a:t> – выгода, получаемая или ожидаемая от товара;</a:t>
            </a:r>
          </a:p>
          <a:p>
            <a:r>
              <a:rPr lang="ru-RU" dirty="0"/>
              <a:t>2) </a:t>
            </a:r>
            <a:r>
              <a:rPr lang="ru-RU" b="1" dirty="0"/>
              <a:t>ценность</a:t>
            </a:r>
            <a:r>
              <a:rPr lang="ru-RU" dirty="0"/>
              <a:t> – индивидуальная или массовая оценка степени полезности товара для удовлетворения различных типов потребностей человека, фирмы или страны в целом. Ценность товара определяется:</a:t>
            </a:r>
          </a:p>
          <a:p>
            <a:r>
              <a:rPr lang="ru-RU" dirty="0"/>
              <a:t>а) универсальностью, т. е. тем, насколько широк круг потребностей, удовлетворяемых товаром;</a:t>
            </a:r>
          </a:p>
          <a:p>
            <a:r>
              <a:rPr lang="ru-RU" dirty="0"/>
              <a:t>б) значимостью для потребителей этих потребностей;</a:t>
            </a:r>
          </a:p>
          <a:p>
            <a:r>
              <a:rPr lang="ru-RU" dirty="0"/>
              <a:t>в) редкостью товара или сложностью его получения. Чем больше запасы товара, тем ниже полезность и, следовательно, ценность каждой следующей единицы товара.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Степень полезности</a:t>
            </a:r>
            <a:r>
              <a:rPr lang="ru-RU" dirty="0"/>
              <a:t> – это категория субъективная, которая не поддается точному количественному измерению.</a:t>
            </a:r>
          </a:p>
          <a:p>
            <a:r>
              <a:rPr lang="ru-RU" dirty="0"/>
              <a:t>В экономической теории известны два подхода к оценке полезности товара. </a:t>
            </a:r>
            <a:r>
              <a:rPr lang="ru-RU" dirty="0" err="1"/>
              <a:t>Кардиналистский</a:t>
            </a:r>
            <a:r>
              <a:rPr lang="ru-RU" dirty="0"/>
              <a:t> (количественный) подход пытается измерить полезность в условных единицах (подобно весу, длине и т. д.), которые называются «</a:t>
            </a:r>
            <a:r>
              <a:rPr lang="ru-RU" dirty="0" err="1"/>
              <a:t>ютили</a:t>
            </a:r>
            <a:r>
              <a:rPr lang="ru-RU" dirty="0"/>
              <a:t>».</a:t>
            </a:r>
          </a:p>
          <a:p>
            <a:r>
              <a:rPr lang="ru-RU" dirty="0"/>
              <a:t>В теории предельной полезности ХХ в. преобладающим стал </a:t>
            </a:r>
            <a:r>
              <a:rPr lang="ru-RU" dirty="0" err="1"/>
              <a:t>ординалистский</a:t>
            </a:r>
            <a:r>
              <a:rPr lang="ru-RU" dirty="0"/>
              <a:t> подход, основоположником которого является итальянский экономист В. Парето.</a:t>
            </a:r>
          </a:p>
          <a:p>
            <a:r>
              <a:rPr lang="ru-RU" b="1" dirty="0"/>
              <a:t>Главная идея теории</a:t>
            </a:r>
            <a:r>
              <a:rPr lang="ru-RU" dirty="0"/>
              <a:t> – упорядочение различных наборов товаров с точки зрения их предпочтительности.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3. Деньги. Законы денежного обращения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Существуют следующие теории денег:</a:t>
            </a:r>
          </a:p>
          <a:p>
            <a:r>
              <a:rPr lang="ru-RU" dirty="0"/>
              <a:t>1) металлическая теория – возникла в Англии в XVI – XVII вв. Суть – отрицание необходимости бумажных денег;</a:t>
            </a:r>
          </a:p>
          <a:p>
            <a:r>
              <a:rPr lang="ru-RU" dirty="0"/>
              <a:t>2) номиналистическая теория – стоимость денег должна устанавливаться государством (XVII – XVIII вв.). Происходило отрицание товарной природы денег;</a:t>
            </a:r>
          </a:p>
          <a:p>
            <a:r>
              <a:rPr lang="ru-RU" dirty="0"/>
              <a:t>3) количественная теория денег (XVIII – XIX вв.). Представители данной теории видели в деньгах только средство обращения. Дальнейшее развитие получила в трудах Р. Фишера.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b="1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470263"/>
            <a:ext cx="10138712" cy="616566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Хотя все что угодно может быть деньгами, этот предмет с практической точки зрения должен обладать следующими качествами:</a:t>
            </a:r>
          </a:p>
          <a:p>
            <a:r>
              <a:rPr lang="ru-RU" dirty="0"/>
              <a:t>1) </a:t>
            </a:r>
            <a:r>
              <a:rPr lang="ru-RU" b="1" dirty="0"/>
              <a:t>стабильность</a:t>
            </a:r>
            <a:r>
              <a:rPr lang="ru-RU" dirty="0"/>
              <a:t> – стоимость денег должна быть более или менее одинаковой и сегодня, и завтра. В тех обществах, где стоимость денег меняется (увеличивается или уменьшается), люди будут их откладывать в надежде, что их стоимость увеличится, или немедленно расходовать, полагая, что завтра они обесценятся. И то, и другое вредно сказывается на экономике;</a:t>
            </a:r>
          </a:p>
          <a:p>
            <a:r>
              <a:rPr lang="ru-RU" dirty="0"/>
              <a:t>2) </a:t>
            </a:r>
            <a:r>
              <a:rPr lang="ru-RU" b="1" dirty="0"/>
              <a:t>портативность</a:t>
            </a:r>
            <a:r>
              <a:rPr lang="ru-RU" dirty="0"/>
              <a:t> – современные деньги должны быть достаточно малы и легки, чтобы люди могли носить их с собой. Например, деньги в форме шара были бы непрактичны;</a:t>
            </a:r>
          </a:p>
          <a:p>
            <a:r>
              <a:rPr lang="ru-RU" dirty="0"/>
              <a:t>3) </a:t>
            </a:r>
            <a:r>
              <a:rPr lang="ru-RU" b="1" dirty="0"/>
              <a:t>долговечность</a:t>
            </a:r>
            <a:r>
              <a:rPr lang="ru-RU" dirty="0"/>
              <a:t> – выбранный материал должен быть достаточно прочным, иметь значительную «продолжительность жизни». По этой причине многие страны мира используют бумагу высокого качества;</a:t>
            </a:r>
          </a:p>
          <a:p>
            <a:r>
              <a:rPr lang="ru-RU" dirty="0"/>
              <a:t>4) </a:t>
            </a:r>
            <a:r>
              <a:rPr lang="ru-RU" b="1" dirty="0"/>
              <a:t>однородность</a:t>
            </a:r>
            <a:r>
              <a:rPr lang="ru-RU" dirty="0"/>
              <a:t> – деньги одного и того же достоинства должны иметь равную стоимость. Для многих людей ситуация была бы затруднительной, если бы одна четверть рубля стоила бы больше, чем другая монета такого же достоинства;</a:t>
            </a:r>
          </a:p>
          <a:p>
            <a:r>
              <a:rPr lang="ru-RU" dirty="0"/>
              <a:t>5) </a:t>
            </a:r>
            <a:r>
              <a:rPr lang="ru-RU" b="1" dirty="0"/>
              <a:t>делимость</a:t>
            </a:r>
            <a:r>
              <a:rPr lang="ru-RU" dirty="0"/>
              <a:t> – одно из самых важных преимуществ денег перед бартером – это то, что деньги можно разделить на части. Другими словами, размен рубля не представляет особого труда, тогда как размен одного цыпленка намного сложнее;</a:t>
            </a:r>
          </a:p>
          <a:p>
            <a:r>
              <a:rPr lang="ru-RU" dirty="0"/>
              <a:t>6) </a:t>
            </a:r>
            <a:r>
              <a:rPr lang="ru-RU" b="1" dirty="0" err="1"/>
              <a:t>отличимость</a:t>
            </a:r>
            <a:r>
              <a:rPr lang="ru-RU" dirty="0"/>
              <a:t> – деньги должно быть трудно подделать, и они должны быть легко узнаваемы. Качество бумаги и усложненные рисунки делают подделку денег очень затруднительной.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862149"/>
            <a:ext cx="8596668" cy="517921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1.Средство обращения. </a:t>
            </a:r>
            <a:r>
              <a:rPr lang="ru-RU" dirty="0"/>
              <a:t>Экономические системы, основанные на денежном обращении, отличаются от экономических систем, где обмен производится с помощью бартера. В условиях экономики бартера вы должны найти человека, который имеет то, что хотите вы, и хочет то, что у вас есть. В денежной же экономике люди могут продать то, что у них есть, любому и использовать вырученные деньги для покупки необходимого. Деньги поэтому являются средством, которое делает обмен более простым.</a:t>
            </a:r>
          </a:p>
          <a:p>
            <a:r>
              <a:rPr lang="ru-RU" b="1" dirty="0"/>
              <a:t>2.Мера стоимости.</a:t>
            </a:r>
            <a:r>
              <a:rPr lang="ru-RU" dirty="0"/>
              <a:t> Деньги дают нам возможность выразить стоимость чего-либо в терминах, которые понятны каждому. Можно сказать, что дюжина яиц стоит 26 руб. Это намного проще, чем подсчитать, сколько молока, мяса или одежды потребуется за дюжину яиц.</a:t>
            </a:r>
          </a:p>
          <a:p>
            <a:r>
              <a:rPr lang="ru-RU" b="1" dirty="0"/>
              <a:t>3.Средство накопления.</a:t>
            </a:r>
            <a:r>
              <a:rPr lang="ru-RU" dirty="0"/>
              <a:t> Деньги позволяют использовать стоимость того, что продано сегодня, для оплаты какой-либо покупки в будущем. Например, продавец яиц может отложить деньги от дневной продажи для оплаты обучения в колледже в следующем году. Немало трудностей вызовет сбережение яиц для этой цели.</a:t>
            </a:r>
          </a:p>
          <a:p>
            <a:r>
              <a:rPr lang="ru-RU" b="1" dirty="0"/>
              <a:t>4.Средства платежа.</a:t>
            </a:r>
            <a:r>
              <a:rPr lang="ru-RU" dirty="0"/>
              <a:t> С помощью денег осуществляется продажа в кредит, в долг.</a:t>
            </a:r>
          </a:p>
          <a:p>
            <a:r>
              <a:rPr lang="ru-RU" b="1" dirty="0"/>
              <a:t>5.Мировые деньги.</a:t>
            </a:r>
            <a:r>
              <a:rPr lang="ru-RU" dirty="0"/>
              <a:t> Деньги выполняют роль средства осуществления международных деловых операций.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Денежные агрегаты: М1;М2;М3;</a:t>
            </a:r>
            <a:r>
              <a:rPr lang="en-US" dirty="0"/>
              <a:t>L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463040"/>
            <a:ext cx="8596668" cy="4376057"/>
          </a:xfrm>
        </p:spPr>
        <p:txBody>
          <a:bodyPr/>
          <a:lstStyle/>
          <a:p>
            <a:r>
              <a:rPr lang="ru-RU" dirty="0"/>
              <a:t>М1 состоит из следующих компонентов: наличные деньги, счета до востребования, другие чековые вклады и дорожные чеки.</a:t>
            </a:r>
          </a:p>
          <a:p>
            <a:r>
              <a:rPr lang="ru-RU" dirty="0"/>
              <a:t>М2 состоит из М1 плюс денежно-рыночные счета, денежно-рыночные двусторонние фондовые счета и другие </a:t>
            </a:r>
            <a:r>
              <a:rPr lang="ru-RU" dirty="0" err="1"/>
              <a:t>легколиквидные</a:t>
            </a:r>
            <a:r>
              <a:rPr lang="ru-RU" dirty="0"/>
              <a:t> сбережения (т. е. сбережения, легко обращаемые в наличность).</a:t>
            </a:r>
          </a:p>
          <a:p>
            <a:r>
              <a:rPr lang="ru-RU" dirty="0"/>
              <a:t>М3 состоит из М2 плюс депозитные сертификаты крупного достоинства, принадлежащие частным организациям.</a:t>
            </a:r>
          </a:p>
          <a:p>
            <a:r>
              <a:rPr lang="ru-RU" dirty="0"/>
              <a:t>L состоит из М3 плюс большая часть ценных бумаг (сберегательные облигации, казначейские векселя и другие кредитные ценные бумаги, выпускаемые государством).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денег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1.Бумажные деньги- бумажные денежные знаки, которые представляют часть стоимости в национальной экономике. Первоначально существовали казначейские билеты, а сейчас – банковские билеты.</a:t>
            </a:r>
          </a:p>
          <a:p>
            <a:r>
              <a:rPr lang="ru-RU" dirty="0"/>
              <a:t>2.Кредитные деньги – это знаки тех денег, которые взяты или даны в долг, т.е связаны с кредитом. </a:t>
            </a:r>
          </a:p>
          <a:p>
            <a:r>
              <a:rPr lang="ru-RU" dirty="0"/>
              <a:t>3.Наличные деньги – бумажные деньги и монеты. </a:t>
            </a:r>
          </a:p>
          <a:p>
            <a:r>
              <a:rPr lang="ru-RU" dirty="0"/>
              <a:t>4.Счита до востребования- чековые счета населения, хранящиеся в коммерческих банках. </a:t>
            </a:r>
          </a:p>
          <a:p>
            <a:r>
              <a:rPr lang="ru-RU" dirty="0"/>
              <a:t>4.Дорожные чеки – </a:t>
            </a:r>
            <a:r>
              <a:rPr lang="ru-RU" dirty="0" err="1"/>
              <a:t>чеки</a:t>
            </a:r>
            <a:r>
              <a:rPr lang="ru-RU" dirty="0"/>
              <a:t> разного достоинства, продаваемые банками и бюро путешествий.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541417"/>
            <a:ext cx="9903580" cy="4499945"/>
          </a:xfrm>
        </p:spPr>
        <p:txBody>
          <a:bodyPr>
            <a:normAutofit/>
          </a:bodyPr>
          <a:lstStyle/>
          <a:p>
            <a:r>
              <a:rPr lang="ru-RU" dirty="0"/>
              <a:t>Функционирование денег в экономике невозможно без определения их количества.</a:t>
            </a:r>
          </a:p>
          <a:p>
            <a:r>
              <a:rPr lang="ru-RU" dirty="0"/>
              <a:t>Известный американский экономист И. Фишер разработал уравнение обмена: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MV = P </a:t>
            </a:r>
            <a:r>
              <a:rPr lang="en-US"/>
              <a:t>*</a:t>
            </a:r>
            <a:r>
              <a:rPr lang="ru-RU"/>
              <a:t> </a:t>
            </a:r>
            <a:r>
              <a:rPr lang="ru-RU" dirty="0"/>
              <a:t>Q,</a:t>
            </a:r>
          </a:p>
          <a:p>
            <a:r>
              <a:rPr lang="ru-RU" dirty="0"/>
              <a:t>где M – объем денежной массы (количество денег в экономике);</a:t>
            </a:r>
          </a:p>
          <a:p>
            <a:r>
              <a:rPr lang="ru-RU" dirty="0"/>
              <a:t>V – средняя скорость обращения денежной массы;</a:t>
            </a:r>
          </a:p>
          <a:p>
            <a:r>
              <a:rPr lang="ru-RU" dirty="0"/>
              <a:t>P – уровень цен в стране;</a:t>
            </a:r>
          </a:p>
          <a:p>
            <a:r>
              <a:rPr lang="ru-RU" dirty="0"/>
              <a:t>Q – реальный объем национального продукта.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/>
              <a:t>Обмен составляет основу рыночного механизма.</a:t>
            </a:r>
            <a:br>
              <a:rPr lang="ru-RU" sz="3200" dirty="0"/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Обмен может осуществляться в двух формах:</a:t>
            </a:r>
          </a:p>
          <a:p>
            <a:r>
              <a:rPr lang="ru-RU" dirty="0"/>
              <a:t>1) бартер (обмен товара на товар);</a:t>
            </a:r>
          </a:p>
          <a:p>
            <a:r>
              <a:rPr lang="ru-RU" dirty="0"/>
              <a:t>2) товарно-денежный обмен, состоящий из двух фаз:</a:t>
            </a:r>
          </a:p>
          <a:p>
            <a:r>
              <a:rPr lang="ru-RU" dirty="0"/>
              <a:t>а) фаза покупки;</a:t>
            </a:r>
          </a:p>
          <a:p>
            <a:r>
              <a:rPr lang="ru-RU" dirty="0"/>
              <a:t>б) фаза продажи.</a:t>
            </a:r>
          </a:p>
          <a:p>
            <a:r>
              <a:rPr lang="ru-RU" dirty="0"/>
              <a:t>Товарно-денежный обмен является более прогрессивной формой обмена, так как имеет целый ряд преимуществ:</a:t>
            </a:r>
          </a:p>
          <a:p>
            <a:r>
              <a:rPr lang="ru-RU" dirty="0"/>
              <a:t>1) сокращает время обмена;</a:t>
            </a:r>
          </a:p>
          <a:p>
            <a:r>
              <a:rPr lang="ru-RU" dirty="0"/>
              <a:t>2) сокращает издержки при обмене;</a:t>
            </a:r>
          </a:p>
          <a:p>
            <a:r>
              <a:rPr lang="ru-RU" dirty="0"/>
              <a:t>3) измеряет стоимость товара наиболее точно.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Возникновение и развитие рынка можно определить следующими причинами.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b="1" dirty="0"/>
              <a:t>Общественное разделение труда</a:t>
            </a:r>
            <a:r>
              <a:rPr lang="ru-RU" dirty="0"/>
              <a:t> – экономическое сотрудничество людей, при котором они выполняют строго определенные виды работ, т. е. специализируются.</a:t>
            </a:r>
          </a:p>
          <a:p>
            <a:r>
              <a:rPr lang="ru-RU" dirty="0"/>
              <a:t>2. Ограниченность ресурсов, которая преодолевается людьми через обмен на рынке одного продукта на другой.</a:t>
            </a:r>
          </a:p>
          <a:p>
            <a:r>
              <a:rPr lang="ru-RU" dirty="0"/>
              <a:t>3. Экономическая обособленность производителей, которая обусловлена частной собственностью.</a:t>
            </a:r>
          </a:p>
          <a:p>
            <a:r>
              <a:rPr lang="ru-RU" dirty="0"/>
              <a:t>4. Свобода конкуренции, т. е. стремление каждого участника рынка к обеспечению своих экономических интересов.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Функции рынка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3" y="2160589"/>
            <a:ext cx="10099523" cy="450146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1) регулирующая функция – через механизм спроса и предложения, закон стоимости рынок устанавливает (регулирует) необходимые пропорции в экономике;</a:t>
            </a:r>
          </a:p>
          <a:p>
            <a:r>
              <a:rPr lang="ru-RU" dirty="0"/>
              <a:t>2) стимулирующая – через цену рынок стимулирует развитие НТР, снижение затрат производства, повышение качества товаров и услуг и т. д.;</a:t>
            </a:r>
          </a:p>
          <a:p>
            <a:r>
              <a:rPr lang="ru-RU" dirty="0"/>
              <a:t>3) информирующая – через изменяющиеся цены рынок сообщает предпринимателям о текущем состоянии экономики;</a:t>
            </a:r>
          </a:p>
          <a:p>
            <a:r>
              <a:rPr lang="ru-RU" dirty="0"/>
              <a:t>4) </a:t>
            </a:r>
            <a:r>
              <a:rPr lang="ru-RU" dirty="0" err="1"/>
              <a:t>ценообразующая</a:t>
            </a:r>
            <a:r>
              <a:rPr lang="ru-RU" dirty="0"/>
              <a:t> функция рынка возникает при столкновении товарного спроса и предложения, а также благодаря конкуренции среди покупателей и продавцов;</a:t>
            </a:r>
          </a:p>
          <a:p>
            <a:r>
              <a:rPr lang="ru-RU" dirty="0"/>
              <a:t>5) посредническая состоит в том, что рынок напрямую соединяет продавцов и покупателей, предоставляя им возможность общаться друг с другом на экономическом языке свободной купли-продажи товаров, свободных цен, свободной игры спроса и предложения;</a:t>
            </a:r>
          </a:p>
          <a:p>
            <a:r>
              <a:rPr lang="ru-RU" dirty="0"/>
              <a:t>6) социальная – рынок обеспечивает социальную справедливость через выполнение государством своих функций;</a:t>
            </a:r>
          </a:p>
          <a:p>
            <a:r>
              <a:rPr lang="ru-RU" dirty="0"/>
              <a:t>7) санирующая (оздоровительная) – рынок поощряет эффективного предпринимателя и вынуждает уйти нежизнеспособного.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623" y="609600"/>
            <a:ext cx="8596668" cy="1320800"/>
          </a:xfrm>
        </p:spPr>
        <p:txBody>
          <a:bodyPr/>
          <a:lstStyle/>
          <a:p>
            <a:pPr algn="ctr"/>
            <a:r>
              <a:rPr lang="ru-RU" dirty="0"/>
              <a:t>Структура рынка: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685109"/>
            <a:ext cx="8596668" cy="435625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1) по экономическому назначению объектов рыночных отношений:</a:t>
            </a:r>
          </a:p>
          <a:p>
            <a:r>
              <a:rPr lang="ru-RU" dirty="0"/>
              <a:t>а) потребительский рынок;</a:t>
            </a:r>
          </a:p>
          <a:p>
            <a:r>
              <a:rPr lang="ru-RU" dirty="0"/>
              <a:t>б) рынок средств производства;</a:t>
            </a:r>
          </a:p>
          <a:p>
            <a:r>
              <a:rPr lang="ru-RU" dirty="0"/>
              <a:t>в) рынок рабочей силы;</a:t>
            </a:r>
          </a:p>
          <a:p>
            <a:r>
              <a:rPr lang="ru-RU" dirty="0"/>
              <a:t>г) рынок информации;</a:t>
            </a:r>
          </a:p>
          <a:p>
            <a:r>
              <a:rPr lang="ru-RU" dirty="0" err="1"/>
              <a:t>д</a:t>
            </a:r>
            <a:r>
              <a:rPr lang="ru-RU" dirty="0"/>
              <a:t>) финансовый рынок;</a:t>
            </a:r>
          </a:p>
          <a:p>
            <a:r>
              <a:rPr lang="ru-RU" dirty="0"/>
              <a:t>е) валютный рынок;</a:t>
            </a:r>
          </a:p>
          <a:p>
            <a:r>
              <a:rPr lang="ru-RU" dirty="0"/>
              <a:t>2) по пространственному признаку:</a:t>
            </a:r>
          </a:p>
          <a:p>
            <a:r>
              <a:rPr lang="ru-RU" dirty="0"/>
              <a:t>а) мировой рынок (</a:t>
            </a:r>
            <a:r>
              <a:rPr lang="ru-RU" dirty="0" err="1"/>
              <a:t>рынок</a:t>
            </a:r>
            <a:r>
              <a:rPr lang="ru-RU" dirty="0"/>
              <a:t> того или иного товара в мировом масштабе);</a:t>
            </a:r>
          </a:p>
          <a:p>
            <a:r>
              <a:rPr lang="ru-RU" dirty="0"/>
              <a:t>б) региональный рынок (</a:t>
            </a:r>
            <a:r>
              <a:rPr lang="ru-RU" dirty="0" err="1"/>
              <a:t>рынок</a:t>
            </a:r>
            <a:r>
              <a:rPr lang="ru-RU" dirty="0"/>
              <a:t> определенного ряда стран);</a:t>
            </a:r>
          </a:p>
          <a:p>
            <a:r>
              <a:rPr lang="ru-RU" dirty="0"/>
              <a:t>в) национальный рынок (</a:t>
            </a:r>
            <a:r>
              <a:rPr lang="ru-RU" dirty="0" err="1"/>
              <a:t>рынок</a:t>
            </a:r>
            <a:r>
              <a:rPr lang="ru-RU" dirty="0"/>
              <a:t> страны);</a:t>
            </a:r>
          </a:p>
          <a:p>
            <a:r>
              <a:rPr lang="ru-RU" dirty="0"/>
              <a:t>г) местный рынок (</a:t>
            </a:r>
            <a:r>
              <a:rPr lang="ru-RU" dirty="0" err="1"/>
              <a:t>рынок</a:t>
            </a:r>
            <a:r>
              <a:rPr lang="ru-RU" dirty="0"/>
              <a:t> какого-либо города, поселка);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Структура рынка: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698171"/>
            <a:ext cx="8858552" cy="4911635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3) с точки зрения соответствия действующему законодательству:</a:t>
            </a:r>
          </a:p>
          <a:p>
            <a:r>
              <a:rPr lang="ru-RU" dirty="0"/>
              <a:t>а) легальный (официальный рынок);</a:t>
            </a:r>
          </a:p>
          <a:p>
            <a:r>
              <a:rPr lang="ru-RU" dirty="0"/>
              <a:t>б) нелегальный (теневой);</a:t>
            </a:r>
          </a:p>
          <a:p>
            <a:r>
              <a:rPr lang="ru-RU" dirty="0"/>
              <a:t>4) по степени насыщенности:</a:t>
            </a:r>
          </a:p>
          <a:p>
            <a:r>
              <a:rPr lang="ru-RU" dirty="0"/>
              <a:t>а) равновесный рынок;</a:t>
            </a:r>
          </a:p>
          <a:p>
            <a:r>
              <a:rPr lang="ru-RU" dirty="0"/>
              <a:t>б) дефицитный рынок;</a:t>
            </a:r>
          </a:p>
          <a:p>
            <a:r>
              <a:rPr lang="ru-RU" dirty="0"/>
              <a:t>в) избыточный рынок;</a:t>
            </a:r>
          </a:p>
          <a:p>
            <a:r>
              <a:rPr lang="ru-RU" dirty="0"/>
              <a:t>5) по механизму функционирования:</a:t>
            </a:r>
          </a:p>
          <a:p>
            <a:r>
              <a:rPr lang="ru-RU" dirty="0"/>
              <a:t>а) конкурентный;</a:t>
            </a:r>
          </a:p>
          <a:p>
            <a:r>
              <a:rPr lang="ru-RU" dirty="0"/>
              <a:t>б) монопольный.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Инфраструктура рынка</a:t>
            </a:r>
            <a:r>
              <a:rPr lang="ru-RU" sz="2400" dirty="0"/>
              <a:t> – это система организаций и предприятий, которые обеспечивают свободное движение товаров и услуг.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907177"/>
            <a:ext cx="8596668" cy="4741817"/>
          </a:xfrm>
        </p:spPr>
        <p:txBody>
          <a:bodyPr>
            <a:normAutofit/>
          </a:bodyPr>
          <a:lstStyle/>
          <a:p>
            <a:r>
              <a:rPr lang="ru-RU" dirty="0"/>
              <a:t>1) организационную базу (фирмы, посреднические организации и т. д.);</a:t>
            </a:r>
          </a:p>
          <a:p>
            <a:r>
              <a:rPr lang="ru-RU" dirty="0"/>
              <a:t>2) материальную базу (складское и товарное хозяйство, транспорт и т. д.);</a:t>
            </a:r>
          </a:p>
          <a:p>
            <a:r>
              <a:rPr lang="ru-RU" dirty="0"/>
              <a:t>3) кредитно-расчетную базу (банки, страховые фирмы и т. д.);</a:t>
            </a:r>
          </a:p>
          <a:p>
            <a:r>
              <a:rPr lang="ru-RU" dirty="0"/>
              <a:t>4) государственные финансы;</a:t>
            </a:r>
          </a:p>
          <a:p>
            <a:r>
              <a:rPr lang="ru-RU" dirty="0"/>
              <a:t>5) систему законодательства, регулирующую правовые отношения рыночных субъектов (представлена на рынке юридическими, консалтинговыми (консультационными) компаниями и т. д.);</a:t>
            </a:r>
          </a:p>
          <a:p>
            <a:r>
              <a:rPr lang="ru-RU" dirty="0"/>
              <a:t>6) кредитную систему, включающую банки, страховые компании, фонды профсоюзов, имеющих право коммерческой деятельности.</a:t>
            </a:r>
          </a:p>
          <a:p>
            <a:r>
              <a:rPr lang="ru-RU" dirty="0"/>
              <a:t>Конъюнктура рынка – состояние спроса, предложения и цен.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623" y="609600"/>
            <a:ext cx="8596668" cy="1320800"/>
          </a:xfrm>
        </p:spPr>
        <p:txBody>
          <a:bodyPr/>
          <a:lstStyle/>
          <a:p>
            <a:pPr algn="ctr"/>
            <a:r>
              <a:rPr lang="ru-RU" dirty="0"/>
              <a:t>Элементы инфраструктуры: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580607"/>
            <a:ext cx="9080620" cy="4460756"/>
          </a:xfrm>
        </p:spPr>
        <p:txBody>
          <a:bodyPr>
            <a:normAutofit/>
          </a:bodyPr>
          <a:lstStyle/>
          <a:p>
            <a:r>
              <a:rPr lang="ru-RU" dirty="0"/>
              <a:t>1) </a:t>
            </a:r>
            <a:r>
              <a:rPr lang="ru-RU" b="1" dirty="0"/>
              <a:t>ярмарки</a:t>
            </a:r>
            <a:r>
              <a:rPr lang="ru-RU" dirty="0"/>
              <a:t> – рынки широкого значения, где осуществляется распродажа многих (одного) видов товаров;</a:t>
            </a:r>
          </a:p>
          <a:p>
            <a:r>
              <a:rPr lang="ru-RU" dirty="0"/>
              <a:t>2) </a:t>
            </a:r>
            <a:r>
              <a:rPr lang="ru-RU" b="1" dirty="0"/>
              <a:t>аукцион</a:t>
            </a:r>
            <a:r>
              <a:rPr lang="ru-RU" dirty="0"/>
              <a:t> – продажа товаров в установленном месте тому покупателю, который предлагает самую высокую цену;</a:t>
            </a:r>
          </a:p>
          <a:p>
            <a:r>
              <a:rPr lang="ru-RU" dirty="0"/>
              <a:t>3) </a:t>
            </a:r>
            <a:r>
              <a:rPr lang="ru-RU" b="1" dirty="0"/>
              <a:t>биржу</a:t>
            </a:r>
            <a:r>
              <a:rPr lang="ru-RU" dirty="0"/>
              <a:t> – место заключения сделок по контракту.</a:t>
            </a:r>
          </a:p>
          <a:p>
            <a:r>
              <a:rPr lang="ru-RU" dirty="0"/>
              <a:t>Структура бирж:</a:t>
            </a:r>
          </a:p>
          <a:p>
            <a:r>
              <a:rPr lang="ru-RU" dirty="0"/>
              <a:t>1.Товарные- реализуются контракты на поставку товаров, в том числе фьючерсные контракты – на поставку товаров в будущем.</a:t>
            </a:r>
          </a:p>
          <a:p>
            <a:r>
              <a:rPr lang="ru-RU" dirty="0"/>
              <a:t>2.Фондовые – реализуются контракты на куплю-продажу ценных бумаг (акций, облигаций, Государственных ценных бумаг (ГКО, ОФЗ).</a:t>
            </a:r>
          </a:p>
          <a:p>
            <a:r>
              <a:rPr lang="ru-RU" dirty="0"/>
              <a:t>3.Биржа труда – покупается и продается рабочая сила.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Посредники между продавцом и покупателем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Брокеры – выступают по поручению клиентов и имеют вознаграждение предусмотренное уставом фирмы.</a:t>
            </a:r>
          </a:p>
          <a:p>
            <a:r>
              <a:rPr lang="ru-RU" dirty="0"/>
              <a:t>2. Дилеры – выступают от своего лица и за свой счет. </a:t>
            </a:r>
          </a:p>
          <a:p>
            <a:r>
              <a:rPr lang="ru-RU" dirty="0"/>
              <a:t>3. </a:t>
            </a:r>
            <a:r>
              <a:rPr lang="ru-RU" dirty="0" err="1"/>
              <a:t>Хейджеры</a:t>
            </a:r>
            <a:r>
              <a:rPr lang="ru-RU" dirty="0"/>
              <a:t> – осуществляют на рынке процесс страхования от возможных потерь при повышении или понижении цены на товар.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214</TotalTime>
  <Words>2001</Words>
  <Application>Microsoft Office PowerPoint</Application>
  <PresentationFormat>Широкоэкранный</PresentationFormat>
  <Paragraphs>141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Грань</vt:lpstr>
      <vt:lpstr>  Рыночный механизм и его элементы </vt:lpstr>
      <vt:lpstr>Обмен составляет основу рыночного механизма. </vt:lpstr>
      <vt:lpstr>Возникновение и развитие рынка можно определить следующими причинами.  </vt:lpstr>
      <vt:lpstr>Функции рынка </vt:lpstr>
      <vt:lpstr>Структура рынка:</vt:lpstr>
      <vt:lpstr>Структура рынка:</vt:lpstr>
      <vt:lpstr>Инфраструктура рынка – это система организаций и предприятий, которые обеспечивают свободное движение товаров и услуг. </vt:lpstr>
      <vt:lpstr>Элементы инфраструктуры:</vt:lpstr>
      <vt:lpstr>Посредники между продавцом и покупателем </vt:lpstr>
      <vt:lpstr>2. Товар как экономическая категория. Стоимость и цена товара </vt:lpstr>
      <vt:lpstr>Презентация PowerPoint</vt:lpstr>
      <vt:lpstr>Презентация PowerPoint</vt:lpstr>
      <vt:lpstr>Презентация PowerPoint</vt:lpstr>
      <vt:lpstr>3. Деньги. Законы денежного обращения </vt:lpstr>
      <vt:lpstr>   </vt:lpstr>
      <vt:lpstr>Презентация PowerPoint</vt:lpstr>
      <vt:lpstr>Денежные агрегаты: М1;М2;М3;L</vt:lpstr>
      <vt:lpstr>Виды денег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Безработица</dc:title>
  <dc:creator>Administrator</dc:creator>
  <cp:lastModifiedBy>PGAU</cp:lastModifiedBy>
  <cp:revision>67</cp:revision>
  <dcterms:created xsi:type="dcterms:W3CDTF">2017-05-28T17:59:31Z</dcterms:created>
  <dcterms:modified xsi:type="dcterms:W3CDTF">2025-10-01T07:43:10Z</dcterms:modified>
</cp:coreProperties>
</file>