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308" r:id="rId2"/>
    <p:sldId id="309" r:id="rId3"/>
    <p:sldId id="317" r:id="rId4"/>
    <p:sldId id="316" r:id="rId5"/>
    <p:sldId id="315" r:id="rId6"/>
    <p:sldId id="314" r:id="rId7"/>
    <p:sldId id="313" r:id="rId8"/>
    <p:sldId id="312" r:id="rId9"/>
    <p:sldId id="311" r:id="rId10"/>
    <p:sldId id="310" r:id="rId11"/>
    <p:sldId id="323" r:id="rId12"/>
    <p:sldId id="322" r:id="rId13"/>
    <p:sldId id="321" r:id="rId14"/>
    <p:sldId id="320" r:id="rId15"/>
    <p:sldId id="319" r:id="rId16"/>
    <p:sldId id="318" r:id="rId17"/>
    <p:sldId id="329" r:id="rId18"/>
    <p:sldId id="328" r:id="rId19"/>
    <p:sldId id="327" r:id="rId20"/>
    <p:sldId id="326" r:id="rId21"/>
    <p:sldId id="325" r:id="rId22"/>
    <p:sldId id="324" r:id="rId23"/>
    <p:sldId id="335" r:id="rId24"/>
    <p:sldId id="334" r:id="rId25"/>
    <p:sldId id="333" r:id="rId26"/>
    <p:sldId id="332" r:id="rId27"/>
    <p:sldId id="331" r:id="rId28"/>
    <p:sldId id="330" r:id="rId29"/>
    <p:sldId id="339" r:id="rId30"/>
    <p:sldId id="338" r:id="rId31"/>
    <p:sldId id="337" r:id="rId32"/>
    <p:sldId id="336" r:id="rId33"/>
    <p:sldId id="343" r:id="rId34"/>
    <p:sldId id="307" r:id="rId3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1746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dirty="0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dirty="0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 dirty="0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6F36371C-4032-40F1-BAB3-DCA5A116F9B6}" type="datetimeFigureOut">
              <a:rPr lang="ru-RU" smtClean="0"/>
              <a:t>08.10.2025</a:t>
            </a:fld>
            <a:endParaRPr lang="ru-RU" dirty="0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ru-RU" dirty="0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DCD33F69-787E-4226-8BA2-FA888C06903A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36371C-4032-40F1-BAB3-DCA5A116F9B6}" type="datetimeFigureOut">
              <a:rPr lang="ru-RU" smtClean="0"/>
              <a:t>08.10.2025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33F69-787E-4226-8BA2-FA888C06903A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36371C-4032-40F1-BAB3-DCA5A116F9B6}" type="datetimeFigureOut">
              <a:rPr lang="ru-RU" smtClean="0"/>
              <a:t>08.10.2025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33F69-787E-4226-8BA2-FA888C06903A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36371C-4032-40F1-BAB3-DCA5A116F9B6}" type="datetimeFigureOut">
              <a:rPr lang="ru-RU" smtClean="0"/>
              <a:t>08.10.2025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33F69-787E-4226-8BA2-FA888C06903A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36371C-4032-40F1-BAB3-DCA5A116F9B6}" type="datetimeFigureOut">
              <a:rPr lang="ru-RU" smtClean="0"/>
              <a:t>08.10.2025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33F69-787E-4226-8BA2-FA888C06903A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 dirty="0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36371C-4032-40F1-BAB3-DCA5A116F9B6}" type="datetimeFigureOut">
              <a:rPr lang="ru-RU" smtClean="0"/>
              <a:t>08.10.2025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33F69-787E-4226-8BA2-FA888C06903A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36371C-4032-40F1-BAB3-DCA5A116F9B6}" type="datetimeFigureOut">
              <a:rPr lang="ru-RU" smtClean="0"/>
              <a:t>08.10.2025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33F69-787E-4226-8BA2-FA888C06903A}" type="slidenum">
              <a:rPr lang="ru-RU" smtClean="0"/>
              <a:t>‹#›</a:t>
            </a:fld>
            <a:endParaRPr lang="ru-RU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36371C-4032-40F1-BAB3-DCA5A116F9B6}" type="datetimeFigureOut">
              <a:rPr lang="ru-RU" smtClean="0"/>
              <a:t>08.10.2025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33F69-787E-4226-8BA2-FA888C06903A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36371C-4032-40F1-BAB3-DCA5A116F9B6}" type="datetimeFigureOut">
              <a:rPr lang="ru-RU" smtClean="0"/>
              <a:t>08.10.2025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33F69-787E-4226-8BA2-FA888C06903A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6F36371C-4032-40F1-BAB3-DCA5A116F9B6}" type="datetimeFigureOut">
              <a:rPr lang="ru-RU" smtClean="0"/>
              <a:t>08.10.2025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33F69-787E-4226-8BA2-FA888C06903A}" type="slidenum">
              <a:rPr lang="ru-RU" smtClean="0"/>
              <a:t>‹#›</a:t>
            </a:fld>
            <a:endParaRPr lang="ru-RU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dirty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6F36371C-4032-40F1-BAB3-DCA5A116F9B6}" type="datetimeFigureOut">
              <a:rPr lang="ru-RU" smtClean="0"/>
              <a:t>08.10.2025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DCD33F69-787E-4226-8BA2-FA888C06903A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 dirty="0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 dirty="0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 dirty="0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/>
              <a:t>Образец текста</a:t>
            </a:r>
          </a:p>
          <a:p>
            <a:pPr lvl="1" eaLnBrk="1" latinLnBrk="0" hangingPunct="1"/>
            <a:r>
              <a:rPr kumimoji="0" lang="ru-RU"/>
              <a:t>Второй уровень</a:t>
            </a:r>
          </a:p>
          <a:p>
            <a:pPr lvl="2" eaLnBrk="1" latinLnBrk="0" hangingPunct="1"/>
            <a:r>
              <a:rPr kumimoji="0" lang="ru-RU"/>
              <a:t>Третий уровень</a:t>
            </a:r>
          </a:p>
          <a:p>
            <a:pPr lvl="3" eaLnBrk="1" latinLnBrk="0" hangingPunct="1"/>
            <a:r>
              <a:rPr kumimoji="0" lang="ru-RU"/>
              <a:t>Четвертый уровень</a:t>
            </a:r>
          </a:p>
          <a:p>
            <a:pPr lvl="4" eaLnBrk="1" latinLnBrk="0" hangingPunct="1"/>
            <a:r>
              <a:rPr kumimoji="0" lang="ru-RU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6F36371C-4032-40F1-BAB3-DCA5A116F9B6}" type="datetimeFigureOut">
              <a:rPr lang="ru-RU" smtClean="0"/>
              <a:t>08.10.2025</a:t>
            </a:fld>
            <a:endParaRPr lang="ru-RU" dirty="0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ru-RU" dirty="0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DCD33F69-787E-4226-8BA2-FA888C06903A}" type="slidenum">
              <a:rPr lang="ru-RU" smtClean="0"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395536" y="332656"/>
            <a:ext cx="8291264" cy="5674635"/>
          </a:xfrm>
        </p:spPr>
        <p:txBody>
          <a:bodyPr>
            <a:normAutofit/>
          </a:bodyPr>
          <a:lstStyle/>
          <a:p>
            <a:pPr indent="0" algn="ctr">
              <a:lnSpc>
                <a:spcPct val="150000"/>
              </a:lnSpc>
              <a:buNone/>
            </a:pPr>
            <a:r>
              <a:rPr lang="ru-RU" sz="2800" b="1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Тема 6</a:t>
            </a:r>
            <a:r>
              <a:rPr lang="en-US" sz="2800" b="1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.</a:t>
            </a:r>
            <a:r>
              <a:rPr lang="ru-RU" sz="2800" b="1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 УПРАВЛЕНИЕ ПРОЕКТНЫМИ РИСКАМИ</a:t>
            </a:r>
            <a:endParaRPr lang="ru-RU" sz="1600" dirty="0"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50000"/>
              </a:lnSpc>
            </a:pPr>
            <a:r>
              <a:rPr lang="ru-RU" sz="2800" b="1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 </a:t>
            </a:r>
            <a:endParaRPr lang="ru-RU" sz="1600" dirty="0"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buFont typeface="+mj-lt"/>
              <a:buAutoNum type="arabicPeriod"/>
            </a:pPr>
            <a:r>
              <a:rPr lang="ru-RU" sz="2800" b="1" dirty="0">
                <a:solidFill>
                  <a:srgbClr val="000000"/>
                </a:solidFill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Понятие риска и неопределенности</a:t>
            </a:r>
            <a:endParaRPr lang="ru-RU" sz="1600" dirty="0">
              <a:solidFill>
                <a:srgbClr val="000000"/>
              </a:solidFill>
              <a:latin typeface="Microsoft Sans Serif" panose="020B060402020202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buFont typeface="+mj-lt"/>
              <a:buAutoNum type="arabicPeriod"/>
            </a:pPr>
            <a:r>
              <a:rPr lang="ru-RU" sz="2800" b="1" dirty="0">
                <a:solidFill>
                  <a:srgbClr val="000000"/>
                </a:solidFill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Классификация проектных рисков</a:t>
            </a:r>
            <a:endParaRPr lang="ru-RU" sz="1600" dirty="0">
              <a:solidFill>
                <a:srgbClr val="000000"/>
              </a:solidFill>
              <a:latin typeface="Microsoft Sans Serif" panose="020B060402020202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buFont typeface="+mj-lt"/>
              <a:buAutoNum type="arabicPeriod"/>
            </a:pPr>
            <a:r>
              <a:rPr lang="ru-RU" sz="2800" b="1" dirty="0">
                <a:solidFill>
                  <a:srgbClr val="000000"/>
                </a:solidFill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Система управления проектными рисками</a:t>
            </a:r>
            <a:endParaRPr lang="ru-RU" sz="1600" dirty="0">
              <a:solidFill>
                <a:srgbClr val="000000"/>
              </a:solidFill>
              <a:latin typeface="Microsoft Sans Serif" panose="020B060402020202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buFont typeface="+mj-lt"/>
              <a:buAutoNum type="arabicPeriod"/>
            </a:pPr>
            <a:r>
              <a:rPr lang="ru-RU" sz="2800" b="1" dirty="0">
                <a:solidFill>
                  <a:srgbClr val="000000"/>
                </a:solidFill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Методы управления рисками</a:t>
            </a:r>
            <a:endParaRPr lang="ru-RU" sz="1600" dirty="0">
              <a:solidFill>
                <a:srgbClr val="000000"/>
              </a:solidFill>
              <a:latin typeface="Microsoft Sans Serif" panose="020B060402020202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3031904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79512" y="116632"/>
            <a:ext cx="8784976" cy="6624736"/>
          </a:xfrm>
        </p:spPr>
        <p:txBody>
          <a:bodyPr/>
          <a:lstStyle/>
          <a:p>
            <a:pPr indent="450215" algn="just">
              <a:lnSpc>
                <a:spcPct val="150000"/>
              </a:lnSpc>
            </a:pPr>
            <a:r>
              <a:rPr lang="ru-RU" sz="2800" b="1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2. Классификация проектных рисков</a:t>
            </a:r>
            <a:endParaRPr lang="ru-RU" sz="1600" dirty="0"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50000"/>
              </a:lnSpc>
            </a:pPr>
            <a:r>
              <a:rPr lang="ru-RU" sz="28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 </a:t>
            </a:r>
            <a:endParaRPr lang="ru-RU" sz="1600" dirty="0"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50000"/>
              </a:lnSpc>
            </a:pPr>
            <a:r>
              <a:rPr lang="ru-RU" sz="28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Зная конкретные характеристики риска, можно осуще­ствить группировку сходных видов риска по тем или иным критериями, т.е. провести</a:t>
            </a:r>
            <a:r>
              <a:rPr lang="ru-RU" sz="2800" i="1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 классификацию рисков.</a:t>
            </a:r>
            <a:endParaRPr lang="ru-RU" sz="1600" dirty="0"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50000"/>
              </a:lnSpc>
            </a:pPr>
            <a:r>
              <a:rPr lang="ru-RU" sz="28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Основные виды рисков, определенных на основе функцио­нальных признаков, представлены в табл. 6.1.</a:t>
            </a:r>
            <a:endParaRPr lang="ru-RU" sz="1600" dirty="0"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9319545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Объект 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12401377"/>
              </p:ext>
            </p:extLst>
          </p:nvPr>
        </p:nvGraphicFramePr>
        <p:xfrm>
          <a:off x="467544" y="1124744"/>
          <a:ext cx="8192302" cy="5025816"/>
        </p:xfrm>
        <a:graphic>
          <a:graphicData uri="http://schemas.openxmlformats.org/drawingml/2006/table">
            <a:tbl>
              <a:tblPr/>
              <a:tblGrid>
                <a:gridCol w="409615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9615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62376">
                <a:tc>
                  <a:txBody>
                    <a:bodyPr/>
                    <a:lstStyle/>
                    <a:p>
                      <a:pPr marL="90170" algn="just"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Microsoft Sans Serif" panose="020B0604020202020204" pitchFamily="34" charset="0"/>
                          <a:cs typeface="Times New Roman" panose="02020603050405020304" pitchFamily="18" charset="0"/>
                        </a:rPr>
                        <a:t>Классификационный признак</a:t>
                      </a:r>
                      <a:endParaRPr lang="ru-RU" sz="1200" dirty="0">
                        <a:effectLst/>
                        <a:latin typeface="Verdana" panose="020B0604030504040204" pitchFamily="34" charset="0"/>
                        <a:ea typeface="Microsoft Sans Serif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83820" algn="just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ea typeface="Microsoft Sans Serif" panose="020B0604020202020204" pitchFamily="34" charset="0"/>
                          <a:cs typeface="Times New Roman" panose="02020603050405020304" pitchFamily="18" charset="0"/>
                        </a:rPr>
                        <a:t>Вид рисков</a:t>
                      </a:r>
                      <a:endParaRPr lang="ru-RU" sz="1200">
                        <a:effectLst/>
                        <a:latin typeface="Verdana" panose="020B0604030504040204" pitchFamily="34" charset="0"/>
                        <a:ea typeface="Microsoft Sans Serif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12914">
                <a:tc rowSpan="2">
                  <a:txBody>
                    <a:bodyPr/>
                    <a:lstStyle/>
                    <a:p>
                      <a:pPr marL="90170" algn="just"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Microsoft Sans Serif" panose="020B0604020202020204" pitchFamily="34" charset="0"/>
                          <a:cs typeface="Times New Roman" panose="02020603050405020304" pitchFamily="18" charset="0"/>
                        </a:rPr>
                        <a:t>Характер учета</a:t>
                      </a:r>
                      <a:endParaRPr lang="ru-RU" sz="1200" dirty="0">
                        <a:effectLst/>
                        <a:latin typeface="Verdana" panose="020B0604030504040204" pitchFamily="34" charset="0"/>
                        <a:ea typeface="Microsoft Sans Serif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83820" algn="just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ea typeface="Microsoft Sans Serif" panose="020B0604020202020204" pitchFamily="34" charset="0"/>
                          <a:cs typeface="Times New Roman" panose="02020603050405020304" pitchFamily="18" charset="0"/>
                        </a:rPr>
                        <a:t>Внешние</a:t>
                      </a:r>
                      <a:endParaRPr lang="ru-RU" sz="1200">
                        <a:effectLst/>
                        <a:latin typeface="Verdana" panose="020B0604030504040204" pitchFamily="34" charset="0"/>
                        <a:ea typeface="Microsoft Sans Serif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1643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83820" algn="just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ea typeface="Microsoft Sans Serif" panose="020B0604020202020204" pitchFamily="34" charset="0"/>
                          <a:cs typeface="Times New Roman" panose="02020603050405020304" pitchFamily="18" charset="0"/>
                        </a:rPr>
                        <a:t>Внутренние</a:t>
                      </a:r>
                      <a:endParaRPr lang="ru-RU" sz="1200">
                        <a:effectLst/>
                        <a:latin typeface="Verdana" panose="020B0604030504040204" pitchFamily="34" charset="0"/>
                        <a:ea typeface="Microsoft Sans Serif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12914">
                <a:tc rowSpan="2">
                  <a:txBody>
                    <a:bodyPr/>
                    <a:lstStyle/>
                    <a:p>
                      <a:pPr marL="90170" algn="just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ea typeface="Microsoft Sans Serif" panose="020B0604020202020204" pitchFamily="34" charset="0"/>
                          <a:cs typeface="Times New Roman" panose="02020603050405020304" pitchFamily="18" charset="0"/>
                        </a:rPr>
                        <a:t>Источник возникно­вения</a:t>
                      </a:r>
                      <a:endParaRPr lang="ru-RU" sz="1200">
                        <a:effectLst/>
                        <a:latin typeface="Verdana" panose="020B0604030504040204" pitchFamily="34" charset="0"/>
                        <a:ea typeface="Microsoft Sans Serif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83820" algn="just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ea typeface="Microsoft Sans Serif" panose="020B0604020202020204" pitchFamily="34" charset="0"/>
                          <a:cs typeface="Times New Roman" panose="02020603050405020304" pitchFamily="18" charset="0"/>
                        </a:rPr>
                        <a:t>Статические (чистые)</a:t>
                      </a:r>
                      <a:endParaRPr lang="ru-RU" sz="1200">
                        <a:effectLst/>
                        <a:latin typeface="Verdana" panose="020B0604030504040204" pitchFamily="34" charset="0"/>
                        <a:ea typeface="Microsoft Sans Serif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1643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83820" algn="just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ea typeface="Microsoft Sans Serif" panose="020B0604020202020204" pitchFamily="34" charset="0"/>
                          <a:cs typeface="Times New Roman" panose="02020603050405020304" pitchFamily="18" charset="0"/>
                        </a:rPr>
                        <a:t>Динамические (спекулятивные)</a:t>
                      </a:r>
                      <a:endParaRPr lang="ru-RU" sz="1200">
                        <a:effectLst/>
                        <a:latin typeface="Verdana" panose="020B0604030504040204" pitchFamily="34" charset="0"/>
                        <a:ea typeface="Microsoft Sans Serif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12914">
                <a:tc rowSpan="2">
                  <a:txBody>
                    <a:bodyPr/>
                    <a:lstStyle/>
                    <a:p>
                      <a:pPr marL="90170" algn="just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ea typeface="Microsoft Sans Serif" panose="020B0604020202020204" pitchFamily="34" charset="0"/>
                          <a:cs typeface="Times New Roman" panose="02020603050405020304" pitchFamily="18" charset="0"/>
                        </a:rPr>
                        <a:t>Влияние на затраты на управление</a:t>
                      </a:r>
                      <a:endParaRPr lang="ru-RU" sz="1200">
                        <a:effectLst/>
                        <a:latin typeface="Verdana" panose="020B0604030504040204" pitchFamily="34" charset="0"/>
                        <a:ea typeface="Microsoft Sans Serif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83820" algn="just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ea typeface="Microsoft Sans Serif" panose="020B0604020202020204" pitchFamily="34" charset="0"/>
                          <a:cs typeface="Times New Roman" panose="02020603050405020304" pitchFamily="18" charset="0"/>
                        </a:rPr>
                        <a:t>Единичные</a:t>
                      </a:r>
                      <a:endParaRPr lang="ru-RU" sz="1200">
                        <a:effectLst/>
                        <a:latin typeface="Verdana" panose="020B0604030504040204" pitchFamily="34" charset="0"/>
                        <a:ea typeface="Microsoft Sans Serif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1643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83820" algn="just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ea typeface="Microsoft Sans Serif" panose="020B0604020202020204" pitchFamily="34" charset="0"/>
                          <a:cs typeface="Times New Roman" panose="02020603050405020304" pitchFamily="18" charset="0"/>
                        </a:rPr>
                        <a:t>Портфельные</a:t>
                      </a:r>
                      <a:endParaRPr lang="ru-RU" sz="1200">
                        <a:effectLst/>
                        <a:latin typeface="Verdana" panose="020B0604030504040204" pitchFamily="34" charset="0"/>
                        <a:ea typeface="Microsoft Sans Serif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06086">
                <a:tc rowSpan="2">
                  <a:txBody>
                    <a:bodyPr/>
                    <a:lstStyle/>
                    <a:p>
                      <a:pPr marL="90170" algn="just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ea typeface="Microsoft Sans Serif" panose="020B0604020202020204" pitchFamily="34" charset="0"/>
                          <a:cs typeface="Times New Roman" panose="02020603050405020304" pitchFamily="18" charset="0"/>
                        </a:rPr>
                        <a:t>Возможности диверси­фикации</a:t>
                      </a:r>
                      <a:endParaRPr lang="ru-RU" sz="1200">
                        <a:effectLst/>
                        <a:latin typeface="Verdana" panose="020B0604030504040204" pitchFamily="34" charset="0"/>
                        <a:ea typeface="Microsoft Sans Serif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83820" algn="just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ea typeface="Microsoft Sans Serif" panose="020B0604020202020204" pitchFamily="34" charset="0"/>
                          <a:cs typeface="Times New Roman" panose="02020603050405020304" pitchFamily="18" charset="0"/>
                        </a:rPr>
                        <a:t>Систематические (недиверсифицируемые)</a:t>
                      </a:r>
                      <a:endParaRPr lang="ru-RU" sz="1200">
                        <a:effectLst/>
                        <a:latin typeface="Verdana" panose="020B0604030504040204" pitchFamily="34" charset="0"/>
                        <a:ea typeface="Microsoft Sans Serif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0608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83820" algn="just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ea typeface="Microsoft Sans Serif" panose="020B0604020202020204" pitchFamily="34" charset="0"/>
                          <a:cs typeface="Times New Roman" panose="02020603050405020304" pitchFamily="18" charset="0"/>
                        </a:rPr>
                        <a:t>Несистематические (диверсифицируемые)</a:t>
                      </a:r>
                      <a:endParaRPr lang="ru-RU" sz="1200">
                        <a:effectLst/>
                        <a:latin typeface="Verdana" panose="020B0604030504040204" pitchFamily="34" charset="0"/>
                        <a:ea typeface="Microsoft Sans Serif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12914">
                <a:tc rowSpan="2">
                  <a:txBody>
                    <a:bodyPr/>
                    <a:lstStyle/>
                    <a:p>
                      <a:pPr marL="90170" algn="just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ea typeface="Microsoft Sans Serif" panose="020B0604020202020204" pitchFamily="34" charset="0"/>
                          <a:cs typeface="Times New Roman" panose="02020603050405020304" pitchFamily="18" charset="0"/>
                        </a:rPr>
                        <a:t>Влияние на стоимость</a:t>
                      </a:r>
                      <a:endParaRPr lang="ru-RU" sz="1200">
                        <a:effectLst/>
                        <a:latin typeface="Verdana" panose="020B0604030504040204" pitchFamily="34" charset="0"/>
                        <a:ea typeface="Microsoft Sans Serif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83820" algn="just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ea typeface="Microsoft Sans Serif" panose="020B0604020202020204" pitchFamily="34" charset="0"/>
                          <a:cs typeface="Times New Roman" panose="02020603050405020304" pitchFamily="18" charset="0"/>
                        </a:rPr>
                        <a:t>Несущественные</a:t>
                      </a:r>
                      <a:endParaRPr lang="ru-RU" sz="1200">
                        <a:effectLst/>
                        <a:latin typeface="Verdana" panose="020B0604030504040204" pitchFamily="34" charset="0"/>
                        <a:ea typeface="Microsoft Sans Serif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1643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83820" algn="just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ea typeface="Microsoft Sans Serif" panose="020B0604020202020204" pitchFamily="34" charset="0"/>
                          <a:cs typeface="Times New Roman" panose="02020603050405020304" pitchFamily="18" charset="0"/>
                        </a:rPr>
                        <a:t>Существенные</a:t>
                      </a:r>
                      <a:endParaRPr lang="ru-RU" sz="1200">
                        <a:effectLst/>
                        <a:latin typeface="Verdana" panose="020B0604030504040204" pitchFamily="34" charset="0"/>
                        <a:ea typeface="Microsoft Sans Serif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12914">
                <a:tc rowSpan="2">
                  <a:txBody>
                    <a:bodyPr/>
                    <a:lstStyle/>
                    <a:p>
                      <a:pPr marL="90170" algn="just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ea typeface="Microsoft Sans Serif" panose="020B0604020202020204" pitchFamily="34" charset="0"/>
                          <a:cs typeface="Times New Roman" panose="02020603050405020304" pitchFamily="18" charset="0"/>
                        </a:rPr>
                        <a:t>Возможность страхо­вания</a:t>
                      </a:r>
                      <a:endParaRPr lang="ru-RU" sz="1200">
                        <a:effectLst/>
                        <a:latin typeface="Verdana" panose="020B0604030504040204" pitchFamily="34" charset="0"/>
                        <a:ea typeface="Microsoft Sans Serif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83820" algn="just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ea typeface="Microsoft Sans Serif" panose="020B0604020202020204" pitchFamily="34" charset="0"/>
                          <a:cs typeface="Times New Roman" panose="02020603050405020304" pitchFamily="18" charset="0"/>
                        </a:rPr>
                        <a:t>Нестрахуемые</a:t>
                      </a:r>
                      <a:endParaRPr lang="ru-RU" sz="1200">
                        <a:effectLst/>
                        <a:latin typeface="Verdana" panose="020B0604030504040204" pitchFamily="34" charset="0"/>
                        <a:ea typeface="Microsoft Sans Serif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1643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83820" algn="just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ea typeface="Microsoft Sans Serif" panose="020B0604020202020204" pitchFamily="34" charset="0"/>
                          <a:cs typeface="Times New Roman" panose="02020603050405020304" pitchFamily="18" charset="0"/>
                        </a:rPr>
                        <a:t>Страхуемые</a:t>
                      </a:r>
                      <a:endParaRPr lang="ru-RU" sz="1200">
                        <a:effectLst/>
                        <a:latin typeface="Verdana" panose="020B0604030504040204" pitchFamily="34" charset="0"/>
                        <a:ea typeface="Microsoft Sans Serif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12914">
                <a:tc rowSpan="3">
                  <a:txBody>
                    <a:bodyPr/>
                    <a:lstStyle/>
                    <a:p>
                      <a:pPr marL="90170" algn="just"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Microsoft Sans Serif" panose="020B0604020202020204" pitchFamily="34" charset="0"/>
                          <a:cs typeface="Times New Roman" panose="02020603050405020304" pitchFamily="18" charset="0"/>
                        </a:rPr>
                        <a:t>Управляемость</a:t>
                      </a:r>
                      <a:endParaRPr lang="ru-RU" sz="1200" dirty="0">
                        <a:effectLst/>
                        <a:latin typeface="Verdana" panose="020B0604030504040204" pitchFamily="34" charset="0"/>
                        <a:ea typeface="Microsoft Sans Serif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83820" algn="just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ea typeface="Microsoft Sans Serif" panose="020B0604020202020204" pitchFamily="34" charset="0"/>
                          <a:cs typeface="Times New Roman" panose="02020603050405020304" pitchFamily="18" charset="0"/>
                        </a:rPr>
                        <a:t>Полностью управляемые</a:t>
                      </a:r>
                      <a:endParaRPr lang="ru-RU" sz="1200">
                        <a:effectLst/>
                        <a:latin typeface="Verdana" panose="020B0604030504040204" pitchFamily="34" charset="0"/>
                        <a:ea typeface="Microsoft Sans Serif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1643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83820" algn="just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ea typeface="Microsoft Sans Serif" panose="020B0604020202020204" pitchFamily="34" charset="0"/>
                          <a:cs typeface="Times New Roman" panose="02020603050405020304" pitchFamily="18" charset="0"/>
                        </a:rPr>
                        <a:t>Частично управляемые</a:t>
                      </a:r>
                      <a:endParaRPr lang="ru-RU" sz="1200">
                        <a:effectLst/>
                        <a:latin typeface="Verdana" panose="020B0604030504040204" pitchFamily="34" charset="0"/>
                        <a:ea typeface="Microsoft Sans Serif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1996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83820" algn="just"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Microsoft Sans Serif" panose="020B0604020202020204" pitchFamily="34" charset="0"/>
                          <a:cs typeface="Times New Roman" panose="02020603050405020304" pitchFamily="18" charset="0"/>
                        </a:rPr>
                        <a:t>Неуправляемые</a:t>
                      </a:r>
                      <a:endParaRPr lang="ru-RU" sz="1200" dirty="0">
                        <a:effectLst/>
                        <a:latin typeface="Verdana" panose="020B0604030504040204" pitchFamily="34" charset="0"/>
                        <a:ea typeface="Microsoft Sans Serif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</a:tbl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683568" y="260648"/>
            <a:ext cx="7848872" cy="4973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z="20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Таблица 1 Классификация проектных рисков</a:t>
            </a:r>
            <a:endParaRPr lang="ru-RU" sz="1200" dirty="0">
              <a:effectLst/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6231536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79512" y="116632"/>
            <a:ext cx="8784976" cy="6624736"/>
          </a:xfrm>
        </p:spPr>
        <p:txBody>
          <a:bodyPr>
            <a:normAutofit fontScale="62500" lnSpcReduction="20000"/>
          </a:bodyPr>
          <a:lstStyle/>
          <a:p>
            <a:pPr indent="450215" algn="just">
              <a:lnSpc>
                <a:spcPct val="150000"/>
              </a:lnSpc>
            </a:pPr>
            <a:r>
              <a:rPr lang="ru-RU" sz="2800" i="1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Внешние риски</a:t>
            </a:r>
            <a:r>
              <a:rPr lang="ru-RU" sz="28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 непосредственно не связаны с деятельно­стью компании. На их уровень влияет большое количество факторов, в том числе:</a:t>
            </a:r>
            <a:endParaRPr lang="ru-RU" sz="1600" dirty="0"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buClr>
                <a:srgbClr val="000000"/>
              </a:buClr>
              <a:buSzPts val="950"/>
              <a:buFont typeface="Arial" panose="020B0604020202020204" pitchFamily="34" charset="0"/>
              <a:buChar char="•"/>
            </a:pPr>
            <a:r>
              <a:rPr lang="ru-RU" sz="2800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факторы прямого воздействия (поставщики, потреби­тели, конкуренты, профсоюзы, государственные органы);</a:t>
            </a:r>
            <a:endParaRPr lang="ru-RU" sz="1600" spc="35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buClr>
                <a:srgbClr val="000000"/>
              </a:buClr>
              <a:buSzPts val="950"/>
              <a:buFont typeface="Arial" panose="020B0604020202020204" pitchFamily="34" charset="0"/>
              <a:buChar char="•"/>
            </a:pPr>
            <a:r>
              <a:rPr lang="ru-RU" sz="2800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факторы косвенного воздействия (политические, эко­номические, демографические, социальные и др.).</a:t>
            </a:r>
            <a:endParaRPr lang="ru-RU" sz="1600" spc="35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50000"/>
              </a:lnSpc>
            </a:pPr>
            <a:r>
              <a:rPr lang="ru-RU" sz="2800" i="1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Внутренние риски</a:t>
            </a:r>
            <a:r>
              <a:rPr lang="ru-RU" sz="28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 обусловлены деятельностью самой компании и ее </a:t>
            </a:r>
            <a:r>
              <a:rPr lang="ru-RU" sz="2800" dirty="0" err="1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стейкхолдеров</a:t>
            </a:r>
            <a:r>
              <a:rPr lang="ru-RU" sz="28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 (заинтересованных лиц). На их уровень влияют:</a:t>
            </a:r>
            <a:endParaRPr lang="ru-RU" sz="1600" dirty="0"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buClr>
                <a:srgbClr val="000000"/>
              </a:buClr>
              <a:buSzPts val="950"/>
              <a:buFont typeface="Arial" panose="020B0604020202020204" pitchFamily="34" charset="0"/>
              <a:buChar char="•"/>
            </a:pPr>
            <a:r>
              <a:rPr lang="ru-RU" sz="2800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качество управления;</a:t>
            </a:r>
            <a:endParaRPr lang="ru-RU" sz="1600" spc="35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buClr>
                <a:srgbClr val="000000"/>
              </a:buClr>
              <a:buSzPts val="950"/>
              <a:buFont typeface="Arial" panose="020B0604020202020204" pitchFamily="34" charset="0"/>
              <a:buChar char="•"/>
            </a:pPr>
            <a:r>
              <a:rPr lang="ru-RU" sz="2800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уровень специализации;</a:t>
            </a:r>
            <a:endParaRPr lang="ru-RU" sz="1600" spc="35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buClr>
                <a:srgbClr val="000000"/>
              </a:buClr>
              <a:buSzPts val="950"/>
              <a:buFont typeface="Arial" panose="020B0604020202020204" pitchFamily="34" charset="0"/>
              <a:buChar char="•"/>
            </a:pPr>
            <a:r>
              <a:rPr lang="ru-RU" sz="2800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уровень производительности труда;</a:t>
            </a:r>
            <a:endParaRPr lang="ru-RU" sz="1600" spc="35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buClr>
                <a:srgbClr val="000000"/>
              </a:buClr>
              <a:buSzPts val="950"/>
              <a:buFont typeface="Arial" panose="020B0604020202020204" pitchFamily="34" charset="0"/>
              <a:buChar char="•"/>
            </a:pPr>
            <a:r>
              <a:rPr lang="ru-RU" sz="2800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уровень техники безопасности;</a:t>
            </a:r>
            <a:endParaRPr lang="ru-RU" sz="1600" spc="35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buClr>
                <a:srgbClr val="000000"/>
              </a:buClr>
              <a:buSzPts val="950"/>
              <a:buFont typeface="Arial" panose="020B0604020202020204" pitchFamily="34" charset="0"/>
              <a:buChar char="•"/>
            </a:pPr>
            <a:r>
              <a:rPr lang="ru-RU" sz="2800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эффективность логистических схем;</a:t>
            </a:r>
            <a:endParaRPr lang="ru-RU" sz="1600" spc="35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buClr>
                <a:srgbClr val="000000"/>
              </a:buClr>
              <a:buSzPts val="950"/>
              <a:buFont typeface="Arial" panose="020B0604020202020204" pitchFamily="34" charset="0"/>
              <a:buChar char="•"/>
            </a:pPr>
            <a:r>
              <a:rPr lang="ru-RU" sz="2800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недооценка конкурентов;</a:t>
            </a:r>
            <a:endParaRPr lang="ru-RU" sz="1600" spc="35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buClr>
                <a:srgbClr val="000000"/>
              </a:buClr>
              <a:buSzPts val="950"/>
              <a:buFont typeface="Arial" panose="020B0604020202020204" pitchFamily="34" charset="0"/>
              <a:buChar char="•"/>
            </a:pPr>
            <a:r>
              <a:rPr lang="ru-RU" sz="2800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ошибочная ценовая политика и др.</a:t>
            </a:r>
            <a:endParaRPr lang="ru-RU" sz="1600" spc="35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5894903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79512" y="116632"/>
            <a:ext cx="8784976" cy="6624736"/>
          </a:xfrm>
        </p:spPr>
        <p:txBody>
          <a:bodyPr>
            <a:normAutofit fontScale="70000" lnSpcReduction="20000"/>
          </a:bodyPr>
          <a:lstStyle/>
          <a:p>
            <a:pPr indent="450215" algn="just">
              <a:lnSpc>
                <a:spcPct val="150000"/>
              </a:lnSpc>
            </a:pPr>
            <a:r>
              <a:rPr lang="ru-RU" sz="2800" i="1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Статические (чистые) риски</a:t>
            </a:r>
            <a:r>
              <a:rPr lang="ru-RU" sz="28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 характерны тем, что всегда</a:t>
            </a:r>
            <a:endParaRPr lang="ru-RU" sz="1600" dirty="0"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50000"/>
              </a:lnSpc>
            </a:pPr>
            <a:r>
              <a:rPr lang="ru-RU" sz="28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обусловливают убытки реализации проекта. Эти риски обладают относительно постоянным характером проявле­ния, имея при этом стабильную и устойчивую динамику основных ключевых экономических показателей. Их также называют чистыми рисками, потому что они отражают воз­можность получения отрицательного финансового резуль­тата. Основными факторами статических рисков являются:</a:t>
            </a:r>
            <a:endParaRPr lang="ru-RU" sz="1600" dirty="0"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buClr>
                <a:srgbClr val="000000"/>
              </a:buClr>
              <a:buSzPts val="950"/>
              <a:buFont typeface="Arial" panose="020B0604020202020204" pitchFamily="34" charset="0"/>
              <a:buChar char="•"/>
            </a:pPr>
            <a:r>
              <a:rPr lang="ru-RU" sz="2800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негативное воздействие результатов стихийных бед­ствий (пожаров, землетрясений, наводнений и т.п.);</a:t>
            </a:r>
            <a:endParaRPr lang="ru-RU" sz="1600" spc="35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buClr>
                <a:srgbClr val="000000"/>
              </a:buClr>
              <a:buSzPts val="950"/>
              <a:buFont typeface="Arial" panose="020B0604020202020204" pitchFamily="34" charset="0"/>
              <a:buChar char="•"/>
            </a:pPr>
            <a:r>
              <a:rPr lang="ru-RU" sz="2800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угроза собственности третьих лиц (например, вынуж­денное прекращение деятельности основного поставщика);</a:t>
            </a:r>
            <a:endParaRPr lang="ru-RU" sz="1600" spc="35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buClr>
                <a:srgbClr val="000000"/>
              </a:buClr>
              <a:buSzPts val="950"/>
              <a:buFont typeface="Arial" panose="020B0604020202020204" pitchFamily="34" charset="0"/>
              <a:buChar char="•"/>
            </a:pPr>
            <a:r>
              <a:rPr lang="ru-RU" sz="2800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несчастные случаи (потеря вследствие смерти или недееспособности ключевых сотрудников компании).</a:t>
            </a:r>
            <a:endParaRPr lang="ru-RU" sz="1600" spc="35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50000"/>
              </a:lnSpc>
            </a:pPr>
            <a:r>
              <a:rPr lang="ru-RU" sz="28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Риски оцениваются вероятностью риска возникновения убытков (потерь) и размером этих убытков.</a:t>
            </a:r>
            <a:endParaRPr lang="ru-RU" sz="1600" dirty="0"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3788618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79512" y="116632"/>
            <a:ext cx="8784976" cy="6624736"/>
          </a:xfrm>
        </p:spPr>
        <p:txBody>
          <a:bodyPr>
            <a:normAutofit fontScale="85000" lnSpcReduction="10000"/>
          </a:bodyPr>
          <a:lstStyle/>
          <a:p>
            <a:pPr indent="450215" algn="just">
              <a:lnSpc>
                <a:spcPct val="150000"/>
              </a:lnSpc>
            </a:pPr>
            <a:r>
              <a:rPr lang="ru-RU" sz="2800" i="1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Динамические (спекулятивные) риски</a:t>
            </a:r>
            <a:r>
              <a:rPr lang="ru-RU" sz="28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 означают возмож­ность получения как положительного, так и отрицательного результата реализации проекта, т.е. обеспечивают как допол­нительную прибыль, так и чистые убытки (потери). Для этих рисков характерно наличие следующих возможных исходов: появление отрицательного результата, сохранение ситуации в прежнем состоянии и появление положительного резуль­тата. Наиболее ярко динамические риски проявляются в областях реализации проекта, которые зависят от рыноч­ной конъюнктуры (изменение курса валют, изменение кур­совой стоимости акций, изменение стоимости </a:t>
            </a:r>
            <a:r>
              <a:rPr lang="ru-RU" sz="2800" dirty="0" err="1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деривативов</a:t>
            </a:r>
            <a:r>
              <a:rPr lang="ru-RU" sz="28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, изменение учетной ставки ЦБ РФ и др.).</a:t>
            </a:r>
            <a:endParaRPr lang="ru-RU" sz="1600" dirty="0"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1798793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79512" y="116632"/>
            <a:ext cx="8784976" cy="6624736"/>
          </a:xfrm>
        </p:spPr>
        <p:txBody>
          <a:bodyPr/>
          <a:lstStyle/>
          <a:p>
            <a:pPr indent="450215" algn="just">
              <a:lnSpc>
                <a:spcPct val="150000"/>
              </a:lnSpc>
            </a:pPr>
            <a:r>
              <a:rPr lang="ru-RU" sz="2800" i="1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Единичные риски</a:t>
            </a:r>
            <a:r>
              <a:rPr lang="ru-RU" sz="28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 возникают тогда, когда компания осущест­вляет анализ и оценку проектных рисков по отдельному виду деятельности (например, производственной), вне связи с дру­гими видами деятельности (финансовой и инвестиционной), без учета изменения доходности портфеля рисков в целом.</a:t>
            </a:r>
            <a:endParaRPr lang="ru-RU" sz="1600" dirty="0"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9440169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79512" y="116632"/>
            <a:ext cx="8784976" cy="6624736"/>
          </a:xfrm>
        </p:spPr>
        <p:txBody>
          <a:bodyPr/>
          <a:lstStyle/>
          <a:p>
            <a:pPr indent="450215" algn="just">
              <a:lnSpc>
                <a:spcPct val="150000"/>
              </a:lnSpc>
            </a:pPr>
            <a:r>
              <a:rPr lang="ru-RU" sz="2800" i="1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Портфельные риски</a:t>
            </a:r>
            <a:r>
              <a:rPr lang="ru-RU" sz="28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 учитываются в том случае, когда компания разрабатывает и управляет различными портфе­лями своих проектов. В этом случае риск портфеля связан с общим ухудшением его качества и показывает возмож­ность убытков (потерь) при вложении в определенный про­ект по сравнению с другими проектами.</a:t>
            </a:r>
            <a:endParaRPr lang="ru-RU" sz="1600" dirty="0"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1830902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79512" y="116632"/>
            <a:ext cx="8784976" cy="6624736"/>
          </a:xfrm>
        </p:spPr>
        <p:txBody>
          <a:bodyPr>
            <a:normAutofit fontScale="92500" lnSpcReduction="10000"/>
          </a:bodyPr>
          <a:lstStyle/>
          <a:p>
            <a:pPr indent="450215" algn="just">
              <a:lnSpc>
                <a:spcPct val="150000"/>
              </a:lnSpc>
            </a:pPr>
            <a:r>
              <a:rPr lang="ru-RU" sz="2800" i="1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Систематические</a:t>
            </a:r>
            <a:r>
              <a:rPr lang="ru-RU" sz="28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 (</a:t>
            </a:r>
            <a:r>
              <a:rPr lang="ru-RU" sz="2800" i="1" dirty="0" err="1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недиверсифицируемые</a:t>
            </a:r>
            <a:r>
              <a:rPr lang="ru-RU" sz="28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)</a:t>
            </a:r>
            <a:r>
              <a:rPr lang="ru-RU" sz="2800" i="1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 риски</a:t>
            </a:r>
            <a:r>
              <a:rPr lang="ru-RU" sz="28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 возни­кают для всех участников бизнес-деятельности. Они, как правило, определяются сменой стадий производственно- экономического цикла, уровнем платежеспособного спроса, изменениями налогового законодательства и другими фак­торами, на которые компания повлиять не может. Например, к систематическим рискам следует отнести риски изменения рыночных цен (обменные курсы иностранных валют, ставки процента и т.п.), которые влияют на изменение прибыли.</a:t>
            </a:r>
            <a:endParaRPr lang="ru-RU" sz="1600" dirty="0"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1171060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79512" y="116632"/>
            <a:ext cx="8784976" cy="6624736"/>
          </a:xfrm>
        </p:spPr>
        <p:txBody>
          <a:bodyPr>
            <a:normAutofit fontScale="85000" lnSpcReduction="10000"/>
          </a:bodyPr>
          <a:lstStyle/>
          <a:p>
            <a:pPr indent="450215" algn="just">
              <a:lnSpc>
                <a:spcPct val="150000"/>
              </a:lnSpc>
            </a:pPr>
            <a:r>
              <a:rPr lang="ru-RU" sz="2800" i="1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Несистематические (диверсифицируемые) риски</a:t>
            </a:r>
            <a:r>
              <a:rPr lang="ru-RU" sz="28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 харак­терны для каждого конкретного проекта. Они связаны с низ­кой эффективностью управления (компетенцией персонала), усилением конкуренции на данном сегменте рынка, нерацио­нальной структурой капитала компании, а также другими факторами, негативных последствий которых можно в суще­ственной степени избежать при повышении общего уровня корпоративного управления. Например, компания может осуществлять операции хеджирования с тем, чтобы регу­лировать волатильность показателей прибыли или убытка. В табл. 2 приведены некоторые примеры систематических и несистематических рисков.</a:t>
            </a:r>
            <a:endParaRPr lang="ru-RU" sz="1600" dirty="0"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5901569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Объект 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1260996"/>
              </p:ext>
            </p:extLst>
          </p:nvPr>
        </p:nvGraphicFramePr>
        <p:xfrm>
          <a:off x="395536" y="1124744"/>
          <a:ext cx="8332509" cy="4968554"/>
        </p:xfrm>
        <a:graphic>
          <a:graphicData uri="http://schemas.openxmlformats.org/drawingml/2006/table">
            <a:tbl>
              <a:tblPr/>
              <a:tblGrid>
                <a:gridCol w="430498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2752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5009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ea typeface="Microsoft Sans Serif" panose="020B0604020202020204" pitchFamily="34" charset="0"/>
                          <a:cs typeface="Times New Roman" panose="02020603050405020304" pitchFamily="18" charset="0"/>
                        </a:rPr>
                        <a:t>Примеры систематического риска</a:t>
                      </a:r>
                      <a:endParaRPr lang="ru-RU" sz="1200" dirty="0">
                        <a:effectLst/>
                        <a:latin typeface="Verdana" panose="020B0604030504040204" pitchFamily="34" charset="0"/>
                        <a:ea typeface="Microsoft Sans Serif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83820" algn="just"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ea typeface="Microsoft Sans Serif" panose="020B0604020202020204" pitchFamily="34" charset="0"/>
                          <a:cs typeface="Times New Roman" panose="02020603050405020304" pitchFamily="18" charset="0"/>
                        </a:rPr>
                        <a:t>Примеры несистематического риска</a:t>
                      </a:r>
                      <a:endParaRPr lang="ru-RU" sz="1200">
                        <a:effectLst/>
                        <a:latin typeface="Verdana" panose="020B0604030504040204" pitchFamily="34" charset="0"/>
                        <a:ea typeface="Microsoft Sans Serif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75137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ea typeface="Microsoft Sans Serif" panose="020B0604020202020204" pitchFamily="34" charset="0"/>
                          <a:cs typeface="Times New Roman" panose="02020603050405020304" pitchFamily="18" charset="0"/>
                        </a:rPr>
                        <a:t>Рост валового внутреннего про­дукта (ВВП) происходит более высокими темпами, чем ожидалось</a:t>
                      </a:r>
                      <a:endParaRPr lang="ru-RU" sz="1200" dirty="0">
                        <a:effectLst/>
                        <a:latin typeface="Verdana" panose="020B0604030504040204" pitchFamily="34" charset="0"/>
                        <a:ea typeface="Microsoft Sans Serif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83820" algn="just"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ea typeface="Microsoft Sans Serif" panose="020B0604020202020204" pitchFamily="34" charset="0"/>
                          <a:cs typeface="Times New Roman" panose="02020603050405020304" pitchFamily="18" charset="0"/>
                        </a:rPr>
                        <a:t>Строительство нового завода обходится дороже, чем пред­полагалось</a:t>
                      </a:r>
                      <a:endParaRPr lang="ru-RU" sz="1200">
                        <a:effectLst/>
                        <a:latin typeface="Verdana" panose="020B0604030504040204" pitchFamily="34" charset="0"/>
                        <a:ea typeface="Microsoft Sans Serif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96526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ea typeface="Microsoft Sans Serif" panose="020B0604020202020204" pitchFamily="34" charset="0"/>
                          <a:cs typeface="Times New Roman" panose="02020603050405020304" pitchFamily="18" charset="0"/>
                        </a:rPr>
                        <a:t>Процентные ставки растут</a:t>
                      </a:r>
                      <a:endParaRPr lang="ru-RU" sz="1200" dirty="0">
                        <a:effectLst/>
                        <a:latin typeface="Verdana" panose="020B0604030504040204" pitchFamily="34" charset="0"/>
                        <a:ea typeface="Microsoft Sans Serif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83820" algn="just"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ea typeface="Microsoft Sans Serif" panose="020B0604020202020204" pitchFamily="34" charset="0"/>
                          <a:cs typeface="Times New Roman" panose="02020603050405020304" pitchFamily="18" charset="0"/>
                        </a:rPr>
                        <a:t>Забастовка рабочих на заводе</a:t>
                      </a:r>
                      <a:endParaRPr lang="ru-RU" sz="1200">
                        <a:effectLst/>
                        <a:latin typeface="Verdana" panose="020B0604030504040204" pitchFamily="34" charset="0"/>
                        <a:ea typeface="Microsoft Sans Serif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75137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ea typeface="Microsoft Sans Serif" panose="020B0604020202020204" pitchFamily="34" charset="0"/>
                          <a:cs typeface="Times New Roman" panose="02020603050405020304" pitchFamily="18" charset="0"/>
                        </a:rPr>
                        <a:t>Растет курс обмена национальной валюты</a:t>
                      </a:r>
                      <a:endParaRPr lang="ru-RU" sz="1200">
                        <a:effectLst/>
                        <a:latin typeface="Verdana" panose="020B0604030504040204" pitchFamily="34" charset="0"/>
                        <a:ea typeface="Microsoft Sans Serif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83820" algn="just"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ea typeface="Microsoft Sans Serif" panose="020B0604020202020204" pitchFamily="34" charset="0"/>
                          <a:cs typeface="Times New Roman" panose="02020603050405020304" pitchFamily="18" charset="0"/>
                        </a:rPr>
                        <a:t>Партию продукции при­ходится уничтожить из-за несоответствия требованиям безопасности</a:t>
                      </a:r>
                      <a:endParaRPr lang="ru-RU" sz="1200">
                        <a:effectLst/>
                        <a:latin typeface="Verdana" panose="020B0604030504040204" pitchFamily="34" charset="0"/>
                        <a:ea typeface="Microsoft Sans Serif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96526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ea typeface="Microsoft Sans Serif" panose="020B0604020202020204" pitchFamily="34" charset="0"/>
                          <a:cs typeface="Times New Roman" panose="02020603050405020304" pitchFamily="18" charset="0"/>
                        </a:rPr>
                        <a:t>Темпы инфляции снижаются</a:t>
                      </a:r>
                      <a:endParaRPr lang="ru-RU" sz="1200" dirty="0">
                        <a:effectLst/>
                        <a:latin typeface="Verdana" panose="020B0604030504040204" pitchFamily="34" charset="0"/>
                        <a:ea typeface="Microsoft Sans Serif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83820" algn="just"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ea typeface="Microsoft Sans Serif" panose="020B0604020202020204" pitchFamily="34" charset="0"/>
                          <a:cs typeface="Times New Roman" panose="02020603050405020304" pitchFamily="18" charset="0"/>
                        </a:rPr>
                        <a:t>Компания-конкурент сворачи­вает свою деятельность</a:t>
                      </a:r>
                      <a:endParaRPr lang="ru-RU" sz="1200">
                        <a:effectLst/>
                        <a:latin typeface="Verdana" panose="020B0604030504040204" pitchFamily="34" charset="0"/>
                        <a:ea typeface="Microsoft Sans Serif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975137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ea typeface="Microsoft Sans Serif" panose="020B0604020202020204" pitchFamily="34" charset="0"/>
                          <a:cs typeface="Times New Roman" panose="02020603050405020304" pitchFamily="18" charset="0"/>
                        </a:rPr>
                        <a:t>Наблюдается снижение мировых цен на нефть</a:t>
                      </a:r>
                      <a:endParaRPr lang="ru-RU" sz="1200" dirty="0">
                        <a:effectLst/>
                        <a:latin typeface="Verdana" panose="020B0604030504040204" pitchFamily="34" charset="0"/>
                        <a:ea typeface="Microsoft Sans Serif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83820" algn="just"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ea typeface="Microsoft Sans Serif" panose="020B0604020202020204" pitchFamily="34" charset="0"/>
                          <a:cs typeface="Times New Roman" panose="02020603050405020304" pitchFamily="18" charset="0"/>
                        </a:rPr>
                        <a:t>Запас нефти в мире растут</a:t>
                      </a:r>
                      <a:endParaRPr lang="ru-RU" sz="1200" dirty="0">
                        <a:effectLst/>
                        <a:latin typeface="Verdana" panose="020B0604030504040204" pitchFamily="34" charset="0"/>
                        <a:ea typeface="Microsoft Sans Serif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4" name="Прямоугольник 3"/>
          <p:cNvSpPr/>
          <p:nvPr/>
        </p:nvSpPr>
        <p:spPr>
          <a:xfrm>
            <a:off x="251520" y="188640"/>
            <a:ext cx="8352928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ru-RU" sz="20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Таблица 2 - Некоторые виды систематических и несистематических рисков</a:t>
            </a:r>
            <a:endParaRPr lang="ru-RU" sz="1200" dirty="0">
              <a:effectLst/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049213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79512" y="116632"/>
            <a:ext cx="8784976" cy="6624736"/>
          </a:xfrm>
        </p:spPr>
        <p:txBody>
          <a:bodyPr>
            <a:normAutofit fontScale="85000" lnSpcReduction="10000"/>
          </a:bodyPr>
          <a:lstStyle/>
          <a:p>
            <a:pPr indent="450215" algn="just">
              <a:lnSpc>
                <a:spcPct val="150000"/>
              </a:lnSpc>
            </a:pPr>
            <a:r>
              <a:rPr lang="ru-RU" sz="28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В своей деятельности инициаторы и менеджеры проектов неизбежно сталкиваются с ситуациями неопределенности и риска. Риск объективно присущ хозяйственной деятель­ности, и чтобы достичь успеха и победить в конкурентной борьбе, важно разработать эффективную и рациональную стратегию управления им.</a:t>
            </a:r>
            <a:endParaRPr lang="ru-RU" sz="1600" dirty="0"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50000"/>
              </a:lnSpc>
            </a:pPr>
            <a:r>
              <a:rPr lang="ru-RU" sz="28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Появление риска обусловлено неопределенностью внеш­ней, динамично изменяющейся, среды, с одной стороны, и ограниченностью ресурсов компании — с другой (рис. 6.1).</a:t>
            </a:r>
            <a:endParaRPr lang="ru-RU" sz="1600" dirty="0"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50000"/>
              </a:lnSpc>
            </a:pPr>
            <a:r>
              <a:rPr lang="ru-RU" sz="28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Большинство исследователей разделяют понятие неопределенности и понятие риска. Это разделение основано на следующих положениях.</a:t>
            </a:r>
            <a:endParaRPr lang="ru-RU" sz="1600" dirty="0"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4214624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79512" y="116632"/>
            <a:ext cx="8784976" cy="6624736"/>
          </a:xfrm>
        </p:spPr>
        <p:txBody>
          <a:bodyPr>
            <a:normAutofit fontScale="92500" lnSpcReduction="10000"/>
          </a:bodyPr>
          <a:lstStyle/>
          <a:p>
            <a:pPr indent="0" algn="just">
              <a:lnSpc>
                <a:spcPct val="150000"/>
              </a:lnSpc>
              <a:buNone/>
            </a:pPr>
            <a:r>
              <a:rPr lang="ru-RU" sz="2800" baseline="300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 </a:t>
            </a:r>
            <a:endParaRPr lang="ru-RU" sz="1600" dirty="0"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50000"/>
              </a:lnSpc>
            </a:pPr>
            <a:r>
              <a:rPr lang="ru-RU" sz="2800" i="1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Несущественные риски</a:t>
            </a:r>
            <a:r>
              <a:rPr lang="ru-RU" sz="28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 обусловливают убытки (потери) от бизнес-деятельности в пределах значений риска (уровня приемлемости), при которых сохраняется высокий уровень эффективности бизнеса. Это допустимый риск потери части прибыли (дохода), при котором проект может быть конку­рентоспособным.</a:t>
            </a:r>
            <a:endParaRPr lang="ru-RU" sz="1600" dirty="0"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50000"/>
              </a:lnSpc>
            </a:pPr>
            <a:r>
              <a:rPr lang="ru-RU" sz="2800" i="1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Существенные риски</a:t>
            </a:r>
            <a:r>
              <a:rPr lang="ru-RU" sz="28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 обуславливают убытки (потери), которые значительно превышают прогнозируемую прибыль (доход) и могут привести к значительному уменьшению сто­имости проекта и компании в целом.</a:t>
            </a:r>
            <a:endParaRPr lang="ru-RU" sz="1600" dirty="0"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7949827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79512" y="116632"/>
            <a:ext cx="8784976" cy="6624736"/>
          </a:xfrm>
        </p:spPr>
        <p:txBody>
          <a:bodyPr/>
          <a:lstStyle/>
          <a:p>
            <a:pPr indent="450215" algn="just">
              <a:lnSpc>
                <a:spcPct val="150000"/>
              </a:lnSpc>
            </a:pPr>
            <a:r>
              <a:rPr lang="ru-RU" sz="2800" i="1" dirty="0" err="1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Нестрахуемые</a:t>
            </a:r>
            <a:r>
              <a:rPr lang="ru-RU" sz="2800" i="1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 риски</a:t>
            </a:r>
            <a:r>
              <a:rPr lang="ru-RU" sz="28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 — те риски, которые не берутся стра­ховать страховые компании. Основными факторами (собы­тиями) </a:t>
            </a:r>
            <a:r>
              <a:rPr lang="ru-RU" sz="2800" dirty="0" err="1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нестрахуемых</a:t>
            </a:r>
            <a:r>
              <a:rPr lang="ru-RU" sz="28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 рисков, например, являются передача сотрудниками компании коммерческой информации конку­рентам. В случае наступления </a:t>
            </a:r>
            <a:r>
              <a:rPr lang="ru-RU" sz="2800" dirty="0" err="1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нестрахуемых</a:t>
            </a:r>
            <a:r>
              <a:rPr lang="ru-RU" sz="28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 рисков потери возмещаются за счет собственного капитала и специально создаваемых резервных фондов компании, т.е. используется так называемое самострахование.</a:t>
            </a:r>
            <a:endParaRPr lang="ru-RU" sz="1600" dirty="0"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928726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79512" y="116632"/>
            <a:ext cx="8784976" cy="6624736"/>
          </a:xfrm>
        </p:spPr>
        <p:txBody>
          <a:bodyPr>
            <a:normAutofit fontScale="92500" lnSpcReduction="20000"/>
          </a:bodyPr>
          <a:lstStyle/>
          <a:p>
            <a:pPr indent="450215" algn="just">
              <a:lnSpc>
                <a:spcPct val="150000"/>
              </a:lnSpc>
            </a:pPr>
            <a:r>
              <a:rPr lang="ru-RU" sz="2800" i="1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Страхуемые риски</a:t>
            </a:r>
            <a:r>
              <a:rPr lang="ru-RU" sz="28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 — те, по которым проводится стра­хование. Основными факторами (событиями) страхового риска являются пожары и другие стихийные бедствия; порча и уничтожение продукции при транспортировке; невыпол­нение обязательств субподрядчиков; приостановка деловой активности компании; смерть или заболевание руководителя или ведущих сотрудников и др.</a:t>
            </a:r>
            <a:endParaRPr lang="ru-RU" sz="1600" dirty="0"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50000"/>
              </a:lnSpc>
            </a:pPr>
            <a:r>
              <a:rPr lang="ru-RU" sz="2800" i="1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Полностью управляемые риски</a:t>
            </a:r>
            <a:r>
              <a:rPr lang="ru-RU" sz="28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 — это риски, условия воз­никновения, причины и следствия, вероятность и тяжесть последствий которых известны, существуют известные и апробированные многократно в деятельности конкретного предприятия методы управления.</a:t>
            </a:r>
            <a:endParaRPr lang="ru-RU" sz="1600" dirty="0"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7279461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79512" y="116632"/>
            <a:ext cx="8784976" cy="6624736"/>
          </a:xfrm>
        </p:spPr>
        <p:txBody>
          <a:bodyPr/>
          <a:lstStyle/>
          <a:p>
            <a:pPr indent="450215" algn="just">
              <a:lnSpc>
                <a:spcPct val="150000"/>
              </a:lnSpc>
            </a:pPr>
            <a:r>
              <a:rPr lang="ru-RU" sz="2800" i="1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Частично управляемые риски</a:t>
            </a:r>
            <a:r>
              <a:rPr lang="ru-RU" sz="28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 — те, идентификация кото­рых не является абсолютно точной, количественный анализ вызывает затруднения, методы управления известны, но не получили широкого применения на данном предприятии или у данной проектной команды.</a:t>
            </a:r>
            <a:endParaRPr lang="ru-RU" sz="1600" dirty="0"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50000"/>
              </a:lnSpc>
            </a:pPr>
            <a:r>
              <a:rPr lang="ru-RU" sz="2800" i="1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Неуправляемые риски</a:t>
            </a:r>
            <a:r>
              <a:rPr lang="ru-RU" sz="28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 — риски, условия возникновения которых неизвестны, апробированных мер противодействия не существует.</a:t>
            </a:r>
            <a:endParaRPr lang="ru-RU" sz="1600" dirty="0"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6356701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79512" y="116632"/>
            <a:ext cx="8784976" cy="6624736"/>
          </a:xfrm>
        </p:spPr>
        <p:txBody>
          <a:bodyPr>
            <a:normAutofit fontScale="92500"/>
          </a:bodyPr>
          <a:lstStyle/>
          <a:p>
            <a:pPr indent="450215" algn="just">
              <a:lnSpc>
                <a:spcPct val="150000"/>
              </a:lnSpc>
            </a:pPr>
            <a:r>
              <a:rPr lang="ru-RU" sz="28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Такая классификация позволяет лицу, принимающему решения, определиться с приоритетами при управлении рисками. Очевидно, что частично управляемые риски нуж­даются в дальнейшем изучении, идентификация же и анализ неуправляемых рисков с позиций приемлемого риска явля­ются чересчур дорогостоящими и длительными действиями и потому нецелесообразны.</a:t>
            </a:r>
            <a:endParaRPr lang="ru-RU" sz="1600" dirty="0"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50000"/>
              </a:lnSpc>
            </a:pPr>
            <a:r>
              <a:rPr lang="ru-RU" sz="28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На каждом предприятии и с учетом особенностей реа­лизуемых проектов может разрабатываться собственная классификация рисков. </a:t>
            </a:r>
            <a:endParaRPr lang="ru-RU" sz="1600" dirty="0"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9133846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79512" y="116632"/>
            <a:ext cx="8784976" cy="6624736"/>
          </a:xfrm>
        </p:spPr>
        <p:txBody>
          <a:bodyPr>
            <a:normAutofit/>
          </a:bodyPr>
          <a:lstStyle/>
          <a:p>
            <a:pPr indent="450215" algn="just">
              <a:lnSpc>
                <a:spcPct val="150000"/>
              </a:lnSpc>
            </a:pPr>
            <a:r>
              <a:rPr lang="ru-RU" sz="32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Стадии (этапы) основного процесса управления рисками проекта могут быть классифицированы по-разному. С уче­том существующей практики процесс управления рисками проекта, как правило, включает в себя следующие стадии:</a:t>
            </a:r>
            <a:endParaRPr lang="ru-RU" sz="1800" dirty="0"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  <a:p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97287846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79512" y="116632"/>
            <a:ext cx="8784976" cy="6624736"/>
          </a:xfrm>
        </p:spPr>
        <p:txBody>
          <a:bodyPr>
            <a:normAutofit/>
          </a:bodyPr>
          <a:lstStyle/>
          <a:p>
            <a:pPr marL="342900" lvl="0" indent="-342900" algn="just">
              <a:lnSpc>
                <a:spcPct val="150000"/>
              </a:lnSpc>
              <a:buClr>
                <a:srgbClr val="000000"/>
              </a:buClr>
              <a:buSzPts val="950"/>
              <a:buFont typeface="Arial" panose="020B0604020202020204" pitchFamily="34" charset="0"/>
              <a:buChar char="—"/>
            </a:pPr>
            <a:r>
              <a:rPr lang="ru-RU" sz="3200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разработка целей и стратегий по управлению рисками;</a:t>
            </a:r>
            <a:endParaRPr lang="ru-RU" sz="1800" spc="35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buClr>
                <a:srgbClr val="000000"/>
              </a:buClr>
              <a:buSzPts val="950"/>
              <a:buFont typeface="Arial" panose="020B0604020202020204" pitchFamily="34" charset="0"/>
              <a:buChar char="—"/>
            </a:pPr>
            <a:r>
              <a:rPr lang="ru-RU" sz="3200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идентификация рисков;</a:t>
            </a:r>
            <a:endParaRPr lang="ru-RU" sz="1800" spc="35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buClr>
                <a:srgbClr val="000000"/>
              </a:buClr>
              <a:buSzPts val="950"/>
              <a:buFont typeface="Arial" panose="020B0604020202020204" pitchFamily="34" charset="0"/>
              <a:buChar char="—"/>
            </a:pPr>
            <a:r>
              <a:rPr lang="ru-RU" sz="3200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оценка и анализ рисков;</a:t>
            </a:r>
            <a:endParaRPr lang="ru-RU" sz="1800" spc="35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buClr>
                <a:srgbClr val="000000"/>
              </a:buClr>
              <a:buSzPts val="950"/>
              <a:buFont typeface="Arial" panose="020B0604020202020204" pitchFamily="34" charset="0"/>
              <a:buChar char="—"/>
            </a:pPr>
            <a:r>
              <a:rPr lang="ru-RU" sz="3200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элиминирование рисков;</a:t>
            </a:r>
            <a:endParaRPr lang="ru-RU" sz="1800" spc="35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buClr>
                <a:srgbClr val="000000"/>
              </a:buClr>
              <a:buSzPts val="950"/>
              <a:buFont typeface="Arial" panose="020B0604020202020204" pitchFamily="34" charset="0"/>
              <a:buChar char="—"/>
            </a:pPr>
            <a:r>
              <a:rPr lang="ru-RU" sz="3200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мониторинг рисков.</a:t>
            </a:r>
            <a:endParaRPr lang="ru-RU" sz="1800" spc="35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363719318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79512" y="116632"/>
            <a:ext cx="8784976" cy="6624736"/>
          </a:xfrm>
        </p:spPr>
        <p:txBody>
          <a:bodyPr>
            <a:noAutofit/>
          </a:bodyPr>
          <a:lstStyle/>
          <a:p>
            <a:pPr indent="450215" algn="just"/>
            <a:r>
              <a:rPr lang="ru-RU" sz="1000" i="1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Разработка целей и стратегий по управлению рисками </a:t>
            </a:r>
            <a:r>
              <a:rPr lang="ru-RU" sz="10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проекта осуществляется для определения модели будущего результата реализации проекта, а также конкретной сово­купности ресурсов и способов (методов) их использования для получения требуемых ключевых экономических показа­телей реализации проекта.</a:t>
            </a:r>
            <a:endParaRPr lang="ru-RU" sz="600" dirty="0"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  <a:p>
            <a:pPr indent="450215" algn="just"/>
            <a:r>
              <a:rPr lang="ru-RU" sz="10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Цель предполагает выбор конкретной модели будущего результата предпринимательской деятельности и совокуп­ности ресурсов и методов их использования при наличии рассматриваемых факторов риска. Причем признаки, свой­ства и мера этого результата должны быть точно опреде­лены.</a:t>
            </a:r>
            <a:endParaRPr lang="ru-RU" sz="600" dirty="0"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  <a:p>
            <a:pPr indent="450215" algn="just"/>
            <a:r>
              <a:rPr lang="ru-RU" sz="10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Разработка стратегий по управлению рисками опирается на план риск-менеджмента.</a:t>
            </a:r>
            <a:endParaRPr lang="ru-RU" sz="600" dirty="0"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  <a:p>
            <a:pPr indent="450215" algn="just"/>
            <a:r>
              <a:rPr lang="ru-RU" sz="10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План риск-менеджмента должен охватывать следующие основные аспекты:</a:t>
            </a:r>
            <a:endParaRPr lang="ru-RU" sz="600" dirty="0"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buClr>
                <a:srgbClr val="000000"/>
              </a:buClr>
              <a:buSzPts val="950"/>
              <a:buFont typeface="Arial" panose="020B0604020202020204" pitchFamily="34" charset="0"/>
              <a:buChar char="—"/>
            </a:pPr>
            <a:r>
              <a:rPr lang="ru-RU" sz="1000" i="1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методологию —</a:t>
            </a:r>
            <a:r>
              <a:rPr lang="ru-RU" sz="1000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подходы, инструменты и источники информации, которые могут быть использованы для осу­ществления управления рисками;</a:t>
            </a:r>
            <a:endParaRPr lang="ru-RU" sz="600" spc="35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buClr>
                <a:srgbClr val="000000"/>
              </a:buClr>
              <a:buSzPts val="950"/>
              <a:buFont typeface="Arial" panose="020B0604020202020204" pitchFamily="34" charset="0"/>
              <a:buChar char="—"/>
            </a:pPr>
            <a:r>
              <a:rPr lang="ru-RU" sz="1000" i="1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распределение полномочий и ответственности</a:t>
            </a:r>
            <a:r>
              <a:rPr lang="ru-RU" sz="1000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— реше­ние вопроса о том, какая структура и кто в ней осуществляет управление рисками для каждого типа действий и несет ответственность за результаты управления;</a:t>
            </a:r>
            <a:endParaRPr lang="ru-RU" sz="600" spc="35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buClr>
                <a:srgbClr val="000000"/>
              </a:buClr>
              <a:buSzPts val="950"/>
              <a:buFont typeface="Arial" panose="020B0604020202020204" pitchFamily="34" charset="0"/>
              <a:buChar char="—"/>
            </a:pPr>
            <a:r>
              <a:rPr lang="ru-RU" sz="1000" i="1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график проведения мероприятий —</a:t>
            </a:r>
            <a:r>
              <a:rPr lang="ru-RU" sz="1000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определяет, как часто будут осуществляться процедуры риск-менеджмента на предприятии. Результаты должны быть получены доста­точно рано для принятия правильных решений. Решения должны периодически пересматриваться в процессе текущей деятельности;</a:t>
            </a:r>
            <a:endParaRPr lang="ru-RU" sz="600" spc="35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buClr>
                <a:srgbClr val="000000"/>
              </a:buClr>
              <a:buSzPts val="950"/>
              <a:buFont typeface="Arial" panose="020B0604020202020204" pitchFamily="34" charset="0"/>
              <a:buChar char="—"/>
            </a:pPr>
            <a:r>
              <a:rPr lang="ru-RU" sz="1000" i="1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методы расчетов</a:t>
            </a:r>
            <a:r>
              <a:rPr lang="ru-RU" sz="1000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и их интерпретация для проведения качественного и количественного анализа;</a:t>
            </a:r>
            <a:endParaRPr lang="ru-RU" sz="600" spc="35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buClr>
                <a:srgbClr val="000000"/>
              </a:buClr>
              <a:buSzPts val="950"/>
              <a:buFont typeface="Arial" panose="020B0604020202020204" pitchFamily="34" charset="0"/>
              <a:buChar char="—"/>
            </a:pPr>
            <a:r>
              <a:rPr lang="ru-RU" sz="1000" i="1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границы допустимости риска —</a:t>
            </a:r>
            <a:r>
              <a:rPr lang="ru-RU" sz="1000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пороговые критерии для каждого заинтересованного лица;</a:t>
            </a:r>
            <a:endParaRPr lang="ru-RU" sz="600" spc="35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buClr>
                <a:srgbClr val="000000"/>
              </a:buClr>
              <a:buSzPts val="950"/>
              <a:buFont typeface="Arial" panose="020B0604020202020204" pitchFamily="34" charset="0"/>
              <a:buChar char="—"/>
            </a:pPr>
            <a:r>
              <a:rPr lang="ru-RU" sz="1000" i="1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формы отчетов —</a:t>
            </a:r>
            <a:r>
              <a:rPr lang="ru-RU" sz="1000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описание того, как результаты про­цесса риск-менеджмента будут отражены в документации, как они будут анализироваться и передаваться для менедже­ров, внутренних и внешних акционеров, контрагентов, инве­сторов и т.д.</a:t>
            </a:r>
            <a:endParaRPr lang="ru-RU" sz="600" spc="35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0215" algn="just"/>
            <a:r>
              <a:rPr lang="ru-RU" sz="10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Для разработки плана риск-менеджмента могут исполь­зоваться стандартные технологии планирования. При этом для отдельных проектов следует использовать планирование «снизу — вверх», так как каждый проект имеет свои особен­ности, а соответственно и подходы к управлению риском при их реализации могут различаться. Поэтому общий план риск-менеджмента необходимо корректировать с учетом особенностей конкретных проектов.</a:t>
            </a:r>
            <a:endParaRPr lang="ru-RU" sz="600" dirty="0"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  <a:p>
            <a:pPr indent="450215" algn="just"/>
            <a:r>
              <a:rPr lang="ru-RU" sz="1000" i="1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В результате</a:t>
            </a:r>
            <a:r>
              <a:rPr lang="ru-RU" sz="10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 разработки плана риск-менеджмента должны быть получены:</a:t>
            </a:r>
            <a:endParaRPr lang="ru-RU" sz="600" dirty="0"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buClr>
                <a:srgbClr val="000000"/>
              </a:buClr>
              <a:buSzPts val="950"/>
              <a:buFont typeface="Arial" panose="020B0604020202020204" pitchFamily="34" charset="0"/>
              <a:buChar char="—"/>
            </a:pPr>
            <a:r>
              <a:rPr lang="ru-RU" sz="1000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руководящие документы (стандарты предприятия) по организации риск-менеджмента.</a:t>
            </a:r>
            <a:r>
              <a:rPr lang="ru-RU" sz="1000" i="1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К таким документам может относиться, например,</a:t>
            </a:r>
            <a:r>
              <a:rPr lang="ru-RU" sz="1000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положение по управлению</a:t>
            </a:r>
            <a:endParaRPr lang="ru-RU" sz="600" spc="35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0215" algn="just"/>
            <a:r>
              <a:rPr lang="ru-RU" sz="1000" i="1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риском,</a:t>
            </a:r>
            <a:r>
              <a:rPr lang="ru-RU" sz="10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 содержащее ключевые моменты стратегии риск- менеджмента. Положение отражает философию компании по отношению к управлению риском. В нем должно быть очерчено разграничение полномочий между различными структурными единицами, указано, кто отвечает за опреде­ленные аспекты риск-менеджмента и т.п.;</a:t>
            </a:r>
            <a:endParaRPr lang="ru-RU" sz="600" dirty="0"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buClr>
                <a:srgbClr val="000000"/>
              </a:buClr>
              <a:buSzPts val="950"/>
              <a:buFont typeface="Arial" panose="020B0604020202020204" pitchFamily="34" charset="0"/>
              <a:buChar char="—"/>
            </a:pPr>
            <a:r>
              <a:rPr lang="ru-RU" sz="1000" i="1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план риск-менеджмента,</a:t>
            </a:r>
            <a:r>
              <a:rPr lang="ru-RU" sz="1000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отражающий методологию, распределение полномочий и ответственности, график про­ведения мероприятий, методы расчетов и их интерпрета­цию, границы допустимости риска, формы отчетов по каж­дому процессу и т.п. План риск-менеджмента не содержит мероприятий по противодействию конкретным рискам — он дополняется планом </a:t>
            </a:r>
            <a:r>
              <a:rPr lang="ru-RU" sz="1000" spc="35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противорисковых</a:t>
            </a:r>
            <a:r>
              <a:rPr lang="ru-RU" sz="1000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мероприятий, разра­батываемым отдельно.</a:t>
            </a:r>
            <a:endParaRPr lang="ru-RU" sz="600" spc="35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000" dirty="0"/>
          </a:p>
        </p:txBody>
      </p:sp>
    </p:spTree>
    <p:extLst>
      <p:ext uri="{BB962C8B-B14F-4D97-AF65-F5344CB8AC3E}">
        <p14:creationId xmlns:p14="http://schemas.microsoft.com/office/powerpoint/2010/main" val="427191100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Объект 2" descr="F:\media\image24.png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1560" y="260648"/>
            <a:ext cx="7848872" cy="50405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Прямоугольник 3"/>
          <p:cNvSpPr/>
          <p:nvPr/>
        </p:nvSpPr>
        <p:spPr>
          <a:xfrm>
            <a:off x="899592" y="5517232"/>
            <a:ext cx="8064896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90170" algn="just">
              <a:lnSpc>
                <a:spcPct val="150000"/>
              </a:lnSpc>
              <a:spcAft>
                <a:spcPts val="0"/>
              </a:spcAft>
            </a:pPr>
            <a:r>
              <a:rPr lang="ru-RU" sz="2000" i="1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Рис. 3.</a:t>
            </a:r>
            <a:r>
              <a:rPr lang="ru-RU" sz="20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 Схема основного процесса управления рисками проекта</a:t>
            </a:r>
            <a:endParaRPr lang="ru-RU" sz="1200" dirty="0">
              <a:effectLst/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0832310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Объект 2" descr="F:\media\image25.png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3568" y="332656"/>
            <a:ext cx="7128792" cy="48965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Прямоугольник 3"/>
          <p:cNvSpPr/>
          <p:nvPr/>
        </p:nvSpPr>
        <p:spPr>
          <a:xfrm>
            <a:off x="899592" y="5589240"/>
            <a:ext cx="7560840" cy="5078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i="1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Рис. 4.</a:t>
            </a:r>
            <a:r>
              <a:rPr lang="ru-RU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 Уровни управления и мониторинг риск-менеджмента</a:t>
            </a:r>
            <a:endParaRPr lang="ru-RU" sz="1100" dirty="0">
              <a:effectLst/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73962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Объект 2" descr="F:\media\image22.png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5576" y="260648"/>
            <a:ext cx="7488832" cy="55446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Прямоугольник 3"/>
          <p:cNvSpPr/>
          <p:nvPr/>
        </p:nvSpPr>
        <p:spPr>
          <a:xfrm>
            <a:off x="1259632" y="6021288"/>
            <a:ext cx="7704856" cy="5078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ru-RU" i="1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Рис. .1.</a:t>
            </a:r>
            <a:r>
              <a:rPr lang="ru-RU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 Факторы, обусловливающие неизбежность возникновения риска</a:t>
            </a:r>
            <a:endParaRPr lang="ru-RU" sz="1100" dirty="0">
              <a:effectLst/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23644137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Объект 2" descr="F:\media\image28.png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43608" y="188640"/>
            <a:ext cx="6840759" cy="52565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Прямоугольник 3"/>
          <p:cNvSpPr/>
          <p:nvPr/>
        </p:nvSpPr>
        <p:spPr>
          <a:xfrm>
            <a:off x="1115616" y="5661248"/>
            <a:ext cx="7128792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z="2000" i="1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Рис. 5.</a:t>
            </a:r>
            <a:r>
              <a:rPr lang="ru-RU" sz="20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 Схема анализа рисков по методу Монте-Карло</a:t>
            </a:r>
            <a:endParaRPr lang="ru-RU" sz="1200" dirty="0">
              <a:effectLst/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02492108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79512" y="116632"/>
            <a:ext cx="8784976" cy="6624736"/>
          </a:xfrm>
        </p:spPr>
        <p:txBody>
          <a:bodyPr/>
          <a:lstStyle/>
          <a:p>
            <a:pPr algn="ctr">
              <a:lnSpc>
                <a:spcPct val="150000"/>
              </a:lnSpc>
            </a:pPr>
            <a:r>
              <a:rPr lang="ru-RU" sz="2800" b="1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4. Методы управления рисками</a:t>
            </a:r>
            <a:endParaRPr lang="ru-RU" sz="1600" dirty="0"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50000"/>
              </a:lnSpc>
            </a:pPr>
            <a:r>
              <a:rPr lang="ru-RU" sz="2800" b="1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 </a:t>
            </a:r>
            <a:endParaRPr lang="ru-RU" sz="1600" dirty="0"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50000"/>
              </a:lnSpc>
            </a:pPr>
            <a:r>
              <a:rPr lang="ru-RU" sz="28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Обычно выделяют следующие методы управления рисками: уклонение, локализация, диссипация, компенсация. Схема методов управления рисками приведена на рис. 6.6.</a:t>
            </a:r>
            <a:endParaRPr lang="ru-RU" sz="1600" dirty="0"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48678843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Объект 2" descr="F:\media\image29.png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5576" y="188640"/>
            <a:ext cx="7416824" cy="540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Прямоугольник 3"/>
          <p:cNvSpPr/>
          <p:nvPr/>
        </p:nvSpPr>
        <p:spPr>
          <a:xfrm>
            <a:off x="1691680" y="5805264"/>
            <a:ext cx="6552728" cy="4154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z="1400" i="1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Рис. 6.</a:t>
            </a:r>
            <a:r>
              <a:rPr lang="ru-RU" sz="14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 Методы управления риском на предприятии</a:t>
            </a:r>
            <a:endParaRPr lang="ru-RU" sz="1000" dirty="0">
              <a:effectLst/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55231210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Объект 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79189885"/>
              </p:ext>
            </p:extLst>
          </p:nvPr>
        </p:nvGraphicFramePr>
        <p:xfrm>
          <a:off x="395536" y="908720"/>
          <a:ext cx="8064896" cy="5621806"/>
        </p:xfrm>
        <a:graphic>
          <a:graphicData uri="http://schemas.openxmlformats.org/drawingml/2006/table">
            <a:tbl>
              <a:tblPr/>
              <a:tblGrid>
                <a:gridCol w="16674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3974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57326">
                <a:tc>
                  <a:txBody>
                    <a:bodyPr/>
                    <a:lstStyle/>
                    <a:p>
                      <a:pPr indent="90170" algn="just">
                        <a:spcAft>
                          <a:spcPts val="0"/>
                        </a:spcAft>
                      </a:pPr>
                      <a:r>
                        <a:rPr lang="ru-RU" sz="1600" u="none">
                          <a:effectLst/>
                          <a:latin typeface="Times New Roman" panose="02020603050405020304" pitchFamily="18" charset="0"/>
                          <a:ea typeface="Microsoft Sans Serif" panose="020B0604020202020204" pitchFamily="34" charset="0"/>
                          <a:cs typeface="Times New Roman" panose="02020603050405020304" pitchFamily="18" charset="0"/>
                        </a:rPr>
                        <a:t>Вид риска</a:t>
                      </a:r>
                      <a:endParaRPr lang="ru-RU" sz="1100" u="none">
                        <a:effectLst/>
                        <a:latin typeface="Verdana" panose="020B0604030504040204" pitchFamily="34" charset="0"/>
                        <a:ea typeface="Microsoft Sans Serif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173355" algn="just">
                        <a:spcAft>
                          <a:spcPts val="0"/>
                        </a:spcAft>
                      </a:pPr>
                      <a:r>
                        <a:rPr lang="ru-RU" sz="1600" u="none">
                          <a:effectLst/>
                          <a:latin typeface="Times New Roman" panose="02020603050405020304" pitchFamily="18" charset="0"/>
                          <a:ea typeface="Microsoft Sans Serif" panose="020B0604020202020204" pitchFamily="34" charset="0"/>
                          <a:cs typeface="Times New Roman" panose="02020603050405020304" pitchFamily="18" charset="0"/>
                        </a:rPr>
                        <a:t>Возможные действия предпринимателя</a:t>
                      </a:r>
                      <a:endParaRPr lang="ru-RU" sz="1100" u="none">
                        <a:effectLst/>
                        <a:latin typeface="Verdana" panose="020B0604030504040204" pitchFamily="34" charset="0"/>
                        <a:ea typeface="Microsoft Sans Serif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72992">
                <a:tc>
                  <a:txBody>
                    <a:bodyPr/>
                    <a:lstStyle/>
                    <a:p>
                      <a:pPr indent="90170" algn="just">
                        <a:spcAft>
                          <a:spcPts val="0"/>
                        </a:spcAft>
                      </a:pPr>
                      <a:r>
                        <a:rPr lang="ru-RU" sz="1600" u="none">
                          <a:effectLst/>
                          <a:latin typeface="Times New Roman" panose="02020603050405020304" pitchFamily="18" charset="0"/>
                          <a:ea typeface="Microsoft Sans Serif" panose="020B0604020202020204" pitchFamily="34" charset="0"/>
                          <a:cs typeface="Times New Roman" panose="02020603050405020304" pitchFamily="18" charset="0"/>
                        </a:rPr>
                        <a:t>Несоблюдение партнером обязательств по контракту</a:t>
                      </a:r>
                      <a:endParaRPr lang="ru-RU" sz="1100" u="none">
                        <a:effectLst/>
                        <a:latin typeface="Verdana" panose="020B0604030504040204" pitchFamily="34" charset="0"/>
                        <a:ea typeface="Microsoft Sans Serif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42900" lvl="0" indent="-342900" algn="just"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50"/>
                        <a:buFont typeface="+mj-lt"/>
                        <a:buAutoNum type="arabicPeriod"/>
                      </a:pPr>
                      <a:r>
                        <a:rPr lang="ru-RU" sz="1600" u="none" strike="noStrike" spc="2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Составление протокола о намерениях, где оговаривается срок, в течение которого обе сто­роны, заключающие контракт, могут внести в него изменения.</a:t>
                      </a:r>
                      <a:endParaRPr lang="ru-RU" sz="1100" u="none" strike="noStrike" spc="2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 algn="just"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50"/>
                        <a:buFont typeface="+mj-lt"/>
                        <a:buAutoNum type="arabicPeriod"/>
                      </a:pPr>
                      <a:r>
                        <a:rPr lang="ru-RU" sz="1600" u="none" strike="noStrike" spc="2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Указание в протоколе о намерениях раз­мера материальной ответственности сторон в слу­чае отказа от подписания контракта</a:t>
                      </a:r>
                      <a:endParaRPr lang="ru-RU" sz="1100" u="none" strike="noStrike" spc="2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 algn="just"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50"/>
                        <a:buFont typeface="+mj-lt"/>
                        <a:buAutoNum type="arabicPeriod"/>
                      </a:pPr>
                      <a:r>
                        <a:rPr lang="ru-RU" sz="1600" u="none" strike="noStrike" spc="2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Вступление контракта в силу не с момента под­писания, а с момента согласования.</a:t>
                      </a:r>
                      <a:endParaRPr lang="ru-RU" sz="1100" u="none" strike="noStrike" spc="2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 algn="just"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50"/>
                        <a:buFont typeface="+mj-lt"/>
                        <a:buAutoNum type="arabicPeriod"/>
                      </a:pPr>
                      <a:r>
                        <a:rPr lang="ru-RU" sz="1600" u="none" strike="noStrike" spc="2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Указание в контракте условий рассмотрения споров через третейский суд.</a:t>
                      </a:r>
                      <a:endParaRPr lang="ru-RU" sz="1100" u="none" strike="noStrike" spc="2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 algn="just"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50"/>
                        <a:buFont typeface="+mj-lt"/>
                        <a:buAutoNum type="arabicPeriod"/>
                      </a:pPr>
                      <a:r>
                        <a:rPr lang="ru-RU" sz="1600" u="none" strike="noStrike" spc="2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Введение в контракт системы штрафных санк­ций за каждое взятое обязательство по контракту (размер санкций определяется по договоренности сторон).</a:t>
                      </a:r>
                      <a:endParaRPr lang="ru-RU" sz="1100" u="none" strike="noStrike" spc="2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 algn="just"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50"/>
                        <a:buFont typeface="+mj-lt"/>
                        <a:buAutoNum type="arabicPeriod"/>
                      </a:pPr>
                      <a:r>
                        <a:rPr lang="ru-RU" sz="1600" u="none" strike="noStrike" spc="2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Введение условия уплаты неустойки в размере 0,1% за каждый день невыполнения обязательств</a:t>
                      </a:r>
                      <a:endParaRPr lang="ru-RU" sz="1100" u="none" strike="noStrike" spc="2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70282">
                <a:tc>
                  <a:txBody>
                    <a:bodyPr/>
                    <a:lstStyle/>
                    <a:p>
                      <a:pPr indent="90170" algn="just">
                        <a:spcAft>
                          <a:spcPts val="0"/>
                        </a:spcAft>
                      </a:pPr>
                      <a:r>
                        <a:rPr lang="ru-RU" sz="1600" u="none">
                          <a:effectLst/>
                          <a:latin typeface="Times New Roman" panose="02020603050405020304" pitchFamily="18" charset="0"/>
                          <a:ea typeface="Microsoft Sans Serif" panose="020B0604020202020204" pitchFamily="34" charset="0"/>
                          <a:cs typeface="Times New Roman" panose="02020603050405020304" pitchFamily="18" charset="0"/>
                        </a:rPr>
                        <a:t>Неплатеже­способность партнера</a:t>
                      </a:r>
                      <a:endParaRPr lang="ru-RU" sz="1100" u="none">
                        <a:effectLst/>
                        <a:latin typeface="Verdana" panose="020B0604030504040204" pitchFamily="34" charset="0"/>
                        <a:ea typeface="Microsoft Sans Serif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42900" lvl="0" indent="-342900" algn="just"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50"/>
                        <a:buFont typeface="+mj-lt"/>
                        <a:buAutoNum type="arabicPeriod"/>
                      </a:pPr>
                      <a:r>
                        <a:rPr lang="ru-RU" sz="1600" u="none" strike="noStrike" spc="2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Вступление контракта в силу после поступления средств на расчетный счет исполнителя.</a:t>
                      </a:r>
                      <a:endParaRPr lang="ru-RU" sz="1100" u="none" strike="noStrike" spc="2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 algn="just"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50"/>
                        <a:buFont typeface="+mj-lt"/>
                        <a:buAutoNum type="arabicPeriod"/>
                      </a:pPr>
                      <a:r>
                        <a:rPr lang="ru-RU" sz="1600" u="none" strike="noStrike" spc="2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Передача права собственности заказчику только после 100% оплаты.</a:t>
                      </a:r>
                      <a:endParaRPr lang="ru-RU" sz="1100" u="none" strike="noStrike" spc="2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 algn="just"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50"/>
                        <a:buFont typeface="+mj-lt"/>
                        <a:buAutoNum type="arabicPeriod"/>
                      </a:pPr>
                      <a:r>
                        <a:rPr lang="ru-RU" sz="1600" u="none" strike="noStrike" spc="2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Использование услуг банка по аккредитивной форме расчетов.</a:t>
                      </a:r>
                      <a:endParaRPr lang="ru-RU" sz="1100" u="none" strike="noStrike" spc="2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 algn="just"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50"/>
                        <a:buFont typeface="+mj-lt"/>
                        <a:buAutoNum type="arabicPeriod"/>
                      </a:pPr>
                      <a:r>
                        <a:rPr lang="ru-RU" sz="1600" u="none" strike="noStrike" spc="2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Введение в контракт условия залоговых платежей.</a:t>
                      </a:r>
                      <a:endParaRPr lang="ru-RU" sz="1100" u="none" strike="noStrike" spc="2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 algn="just"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50"/>
                        <a:buFont typeface="+mj-lt"/>
                        <a:buAutoNum type="arabicPeriod"/>
                      </a:pPr>
                      <a:r>
                        <a:rPr lang="ru-RU" sz="1600" u="none" strike="noStrike" spc="2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Заключение с банком договора на </a:t>
                      </a:r>
                      <a:r>
                        <a:rPr lang="ru-RU" sz="1600" u="none" strike="noStrike" spc="2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факторинговое</a:t>
                      </a:r>
                      <a:r>
                        <a:rPr lang="ru-RU" sz="1600" u="none" strike="noStrike" spc="2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обслуживание возможной дебиторской задолжен­ности</a:t>
                      </a:r>
                      <a:endParaRPr lang="ru-RU" sz="1100" u="none" strike="noStrike" spc="2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4" name="Прямоугольник 3"/>
          <p:cNvSpPr/>
          <p:nvPr/>
        </p:nvSpPr>
        <p:spPr>
          <a:xfrm>
            <a:off x="0" y="188640"/>
            <a:ext cx="8028384" cy="4973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z="20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Таблица 2- Минимизация рисков по хозяйственным контрактам</a:t>
            </a:r>
            <a:endParaRPr lang="ru-RU" sz="1200" dirty="0">
              <a:effectLst/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42845294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2564904"/>
            <a:ext cx="8424936" cy="720080"/>
          </a:xfrm>
        </p:spPr>
        <p:txBody>
          <a:bodyPr>
            <a:normAutofit/>
          </a:bodyPr>
          <a:lstStyle/>
          <a:p>
            <a:pPr algn="ctr"/>
            <a:r>
              <a:rPr lang="ru-RU" sz="4000" dirty="0"/>
              <a:t>Спасибо за внимание!</a:t>
            </a:r>
          </a:p>
        </p:txBody>
      </p:sp>
    </p:spTree>
    <p:extLst>
      <p:ext uri="{BB962C8B-B14F-4D97-AF65-F5344CB8AC3E}">
        <p14:creationId xmlns:p14="http://schemas.microsoft.com/office/powerpoint/2010/main" val="37932187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79512" y="116632"/>
            <a:ext cx="8784976" cy="6624736"/>
          </a:xfrm>
        </p:spPr>
        <p:txBody>
          <a:bodyPr>
            <a:normAutofit/>
          </a:bodyPr>
          <a:lstStyle/>
          <a:p>
            <a:pPr indent="450215" algn="just">
              <a:lnSpc>
                <a:spcPct val="150000"/>
              </a:lnSpc>
            </a:pPr>
            <a:r>
              <a:rPr lang="ru-RU" sz="32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1. Риск имеет место только в тех случаях, когда прини­мать решение необходимо (если это не так, нет смысла рисковать). Иначе говоря, именно необходимость принимать решения в условиях неопределенности порождает риск. При отсутствии таковой необходимости нет и риска.</a:t>
            </a:r>
            <a:endParaRPr lang="ru-RU" sz="1800" dirty="0"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  <a:p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4790453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79512" y="116632"/>
            <a:ext cx="8784976" cy="6624736"/>
          </a:xfrm>
        </p:spPr>
        <p:txBody>
          <a:bodyPr>
            <a:normAutofit fontScale="92500" lnSpcReduction="10000"/>
          </a:bodyPr>
          <a:lstStyle/>
          <a:p>
            <a:pPr marL="742950" lvl="1" indent="-285750" algn="just">
              <a:lnSpc>
                <a:spcPct val="150000"/>
              </a:lnSpc>
              <a:spcAft>
                <a:spcPts val="0"/>
              </a:spcAft>
              <a:buClr>
                <a:srgbClr val="000000"/>
              </a:buClr>
              <a:buSzPts val="950"/>
              <a:buFont typeface="+mj-lt"/>
              <a:buAutoNum type="arabicPeriod" startAt="2"/>
            </a:pPr>
            <a:r>
              <a:rPr lang="ru-RU" sz="2400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Риск субъективен, а неопределенность объективна. Например, объективное отсутствие достоверной инфор­мации о потенциальном объеме спроса на производимую продукцию приводит к возникновению спектра рисков для участников проекта. Риск, порожденный неопределен­ностью вследствие отсутствия маркетингового исследования для проекта, обращается в кредитный риск для инвестора, а в случае невозврата кредита — в риск потери ликвид­ности и далее в риск банкротства, а для реципиента этот риск трансформируется в риск непредвиденных колебаний рыночной конъюнктуры. Для каждого лица, принимающего решение, проявление риска индивидуально как в качествен­ном, так и в количественном выражении.</a:t>
            </a:r>
            <a:endParaRPr lang="ru-RU" sz="1400" spc="35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234797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79512" y="116632"/>
            <a:ext cx="8784976" cy="6624736"/>
          </a:xfrm>
        </p:spPr>
        <p:txBody>
          <a:bodyPr>
            <a:normAutofit fontScale="92500"/>
          </a:bodyPr>
          <a:lstStyle/>
          <a:p>
            <a:pPr marL="457200" lvl="1" indent="0" algn="just">
              <a:lnSpc>
                <a:spcPct val="150000"/>
              </a:lnSpc>
              <a:spcAft>
                <a:spcPts val="0"/>
              </a:spcAft>
              <a:buClr>
                <a:srgbClr val="000000"/>
              </a:buClr>
              <a:buSzPts val="950"/>
              <a:buNone/>
            </a:pPr>
            <a:r>
              <a:rPr lang="ru-RU" sz="2400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3. Неопределенность существует, как правило, в тех слу­чаях, когда вероятности и влияние в последствие приходится определять субъективно из-за отсутствия статистиче­ских данных за предшествующие периоды. Риск характерен для производственно-экономических систем с массовыми событиями.</a:t>
            </a:r>
            <a:endParaRPr lang="ru-RU" sz="1400" spc="35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1" indent="0" algn="just">
              <a:lnSpc>
                <a:spcPct val="150000"/>
              </a:lnSpc>
              <a:spcAft>
                <a:spcPts val="0"/>
              </a:spcAft>
              <a:buClr>
                <a:srgbClr val="000000"/>
              </a:buClr>
              <a:buSzPts val="950"/>
              <a:buNone/>
            </a:pPr>
            <a:r>
              <a:rPr lang="ru-RU" sz="2400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4. Риск всегда связан с какой-либо деятельностью. Иначе говоря, если предприятие планирует реализовать про­ект — оно подвержено инвестиционным, рыночным рискам; если же компания не осуществляет никаких действий, она опять-таки несет риски — риск неполученной прибыли, те же рыночные риски и пр. Это заложено уже в самом опре­делении понятия «предприятие».</a:t>
            </a:r>
            <a:endParaRPr lang="ru-RU" sz="1400" spc="35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315125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79512" y="116632"/>
            <a:ext cx="8784976" cy="6624736"/>
          </a:xfrm>
        </p:spPr>
        <p:txBody>
          <a:bodyPr/>
          <a:lstStyle/>
          <a:p>
            <a:pPr indent="450215" algn="just">
              <a:lnSpc>
                <a:spcPct val="150000"/>
              </a:lnSpc>
            </a:pPr>
            <a:r>
              <a:rPr lang="ru-RU" sz="28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Таким образом,</a:t>
            </a:r>
            <a:r>
              <a:rPr lang="ru-RU" sz="2800" i="1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 риск возникает тогда, когда нужно при­нять решение, связанное с преодолением неопределенности в ситуации неизбежного выбора.</a:t>
            </a:r>
            <a:r>
              <a:rPr lang="ru-RU" sz="28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 Поскольку любое хозяй­ственное решение, как правило, связано с выбором наилуч­шего из имеющихся вариантов, оно неизбежно подразуме­вает наступление ситуации риска, следовательно, менеджеры предприятия должны уделять значительное внимание управ­лению риском.</a:t>
            </a:r>
            <a:endParaRPr lang="ru-RU" sz="1600" dirty="0"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84345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Объект 2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1719" y="1844824"/>
            <a:ext cx="8240602" cy="2295691"/>
          </a:xfrm>
        </p:spPr>
      </p:pic>
      <p:sp>
        <p:nvSpPr>
          <p:cNvPr id="4" name="Прямоугольник 3"/>
          <p:cNvSpPr/>
          <p:nvPr/>
        </p:nvSpPr>
        <p:spPr>
          <a:xfrm>
            <a:off x="539551" y="4509120"/>
            <a:ext cx="8332769" cy="5078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Соотношение между риском и неопределенностью пред­ставлено на рис.2. </a:t>
            </a:r>
            <a:endParaRPr lang="ru-RU" sz="1100" dirty="0">
              <a:effectLst/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0615954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79512" y="116632"/>
            <a:ext cx="8784976" cy="6624736"/>
          </a:xfrm>
        </p:spPr>
        <p:txBody>
          <a:bodyPr>
            <a:normAutofit fontScale="85000" lnSpcReduction="20000"/>
          </a:bodyPr>
          <a:lstStyle/>
          <a:p>
            <a:pPr indent="450215" algn="just">
              <a:lnSpc>
                <a:spcPct val="150000"/>
              </a:lnSpc>
            </a:pPr>
            <a:r>
              <a:rPr lang="ru-RU" sz="28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В ситуации риска возможна оценка следующих основных моментов:</a:t>
            </a:r>
            <a:endParaRPr lang="ru-RU" sz="1600" dirty="0"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  <a:p>
            <a:pPr marL="1143000" lvl="2" algn="just">
              <a:lnSpc>
                <a:spcPct val="150000"/>
              </a:lnSpc>
              <a:buClr>
                <a:srgbClr val="000000"/>
              </a:buClr>
              <a:buSzPts val="950"/>
              <a:buFont typeface="+mj-lt"/>
              <a:buAutoNum type="arabicParenR"/>
            </a:pPr>
            <a:r>
              <a:rPr lang="ru-RU" sz="2400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вероятность получения желаемого результата (удачи);</a:t>
            </a:r>
            <a:endParaRPr lang="ru-RU" sz="1400" spc="35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143000" lvl="2" algn="just">
              <a:lnSpc>
                <a:spcPct val="150000"/>
              </a:lnSpc>
              <a:buClr>
                <a:srgbClr val="000000"/>
              </a:buClr>
              <a:buSzPts val="950"/>
              <a:buFont typeface="+mj-lt"/>
              <a:buAutoNum type="arabicParenR"/>
            </a:pPr>
            <a:r>
              <a:rPr lang="ru-RU" sz="2400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вероятность наступления нежелательного исхода;</a:t>
            </a:r>
            <a:endParaRPr lang="ru-RU" sz="1400" spc="35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143000" lvl="2" algn="just">
              <a:lnSpc>
                <a:spcPct val="150000"/>
              </a:lnSpc>
              <a:buClr>
                <a:srgbClr val="000000"/>
              </a:buClr>
              <a:buSzPts val="950"/>
              <a:buFont typeface="+mj-lt"/>
              <a:buAutoNum type="arabicParenR"/>
            </a:pPr>
            <a:r>
              <a:rPr lang="ru-RU" sz="2400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вероятность отклонения от выбранной цели;</a:t>
            </a:r>
            <a:endParaRPr lang="ru-RU" sz="1400" spc="35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143000" lvl="2" algn="just">
              <a:lnSpc>
                <a:spcPct val="150000"/>
              </a:lnSpc>
              <a:buClr>
                <a:srgbClr val="000000"/>
              </a:buClr>
              <a:buSzPts val="950"/>
              <a:buFont typeface="+mj-lt"/>
              <a:buAutoNum type="arabicParenR"/>
            </a:pPr>
            <a:r>
              <a:rPr lang="ru-RU" sz="2400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возможные благоприятные и неблагоприятные послед­ствия действий.</a:t>
            </a:r>
            <a:endParaRPr lang="ru-RU" sz="1400" spc="35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50000"/>
              </a:lnSpc>
            </a:pPr>
            <a:r>
              <a:rPr lang="ru-RU" sz="2800" dirty="0"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Наиболее важными характеристиками отдельного вида риска являются:</a:t>
            </a:r>
            <a:endParaRPr lang="ru-RU" sz="1600" dirty="0"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buClr>
                <a:srgbClr val="000000"/>
              </a:buClr>
              <a:buSzPts val="950"/>
              <a:buFont typeface="Arial" panose="020B0604020202020204" pitchFamily="34" charset="0"/>
              <a:buChar char="—"/>
            </a:pPr>
            <a:r>
              <a:rPr lang="ru-RU" sz="2800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время возникновения;</a:t>
            </a:r>
            <a:endParaRPr lang="ru-RU" sz="1600" spc="35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buClr>
                <a:srgbClr val="000000"/>
              </a:buClr>
              <a:buSzPts val="950"/>
              <a:buFont typeface="Arial" panose="020B0604020202020204" pitchFamily="34" charset="0"/>
              <a:buChar char="—"/>
            </a:pPr>
            <a:r>
              <a:rPr lang="ru-RU" sz="2800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основные факторы возникновения;</a:t>
            </a:r>
            <a:endParaRPr lang="ru-RU" sz="1600" spc="35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buClr>
                <a:srgbClr val="000000"/>
              </a:buClr>
              <a:buSzPts val="950"/>
              <a:buFont typeface="Arial" panose="020B0604020202020204" pitchFamily="34" charset="0"/>
              <a:buChar char="—"/>
            </a:pPr>
            <a:r>
              <a:rPr lang="ru-RU" sz="2800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характер учета;</a:t>
            </a:r>
            <a:endParaRPr lang="ru-RU" sz="1600" spc="35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buClr>
                <a:srgbClr val="000000"/>
              </a:buClr>
              <a:buSzPts val="950"/>
              <a:buFont typeface="Arial" panose="020B0604020202020204" pitchFamily="34" charset="0"/>
              <a:buChar char="—"/>
            </a:pPr>
            <a:r>
              <a:rPr lang="ru-RU" sz="2800" spc="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характер последствий.</a:t>
            </a:r>
            <a:endParaRPr lang="ru-RU" sz="1600" spc="35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4107389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9268</TotalTime>
  <Words>2405</Words>
  <Application>Microsoft Office PowerPoint</Application>
  <PresentationFormat>Экран (4:3)</PresentationFormat>
  <Paragraphs>145</Paragraphs>
  <Slides>34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34</vt:i4>
      </vt:variant>
    </vt:vector>
  </HeadingPairs>
  <TitlesOfParts>
    <vt:vector size="42" baseType="lpstr">
      <vt:lpstr>Arial</vt:lpstr>
      <vt:lpstr>Lucida Sans Unicode</vt:lpstr>
      <vt:lpstr>Microsoft Sans Serif</vt:lpstr>
      <vt:lpstr>Times New Roman</vt:lpstr>
      <vt:lpstr>Verdana</vt:lpstr>
      <vt:lpstr>Wingdings 2</vt:lpstr>
      <vt:lpstr>Wingdings 3</vt:lpstr>
      <vt:lpstr>Открытая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Ставропольский ГАУ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 3. Генезис понятия организационная культура</dc:title>
  <dc:creator>ДВ</dc:creator>
  <cp:lastModifiedBy>PGAU</cp:lastModifiedBy>
  <cp:revision>53</cp:revision>
  <dcterms:created xsi:type="dcterms:W3CDTF">2014-04-21T11:00:57Z</dcterms:created>
  <dcterms:modified xsi:type="dcterms:W3CDTF">2025-10-08T07:22:49Z</dcterms:modified>
</cp:coreProperties>
</file>