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1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1440159"/>
          </a:xfrm>
        </p:spPr>
        <p:txBody>
          <a:bodyPr>
            <a:normAutofit fontScale="90000"/>
          </a:bodyPr>
          <a:lstStyle/>
          <a:p>
            <a:r>
              <a:rPr lang="ru-RU" dirty="0"/>
              <a:t>Управление стоимостью и финансами проекта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2564904"/>
            <a:ext cx="7772400" cy="2246407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1. Сущность, цель и задачи управления стоимостью и финансами проекта</a:t>
            </a:r>
          </a:p>
          <a:p>
            <a:r>
              <a:rPr lang="ru-RU" b="1" dirty="0"/>
              <a:t>2. Управление стоимостью на этапе планирования проекта</a:t>
            </a:r>
          </a:p>
          <a:p>
            <a:r>
              <a:rPr lang="ru-RU" dirty="0"/>
              <a:t>2.1. Предварительная оценка стоимости проекта, определение сметы затрат;</a:t>
            </a:r>
          </a:p>
          <a:p>
            <a:r>
              <a:rPr lang="ru-RU" dirty="0"/>
              <a:t> 2.2. Планирование и управление денежными потоками, их оптимизация</a:t>
            </a:r>
          </a:p>
          <a:p>
            <a:r>
              <a:rPr lang="ru-RU" b="1" dirty="0"/>
              <a:t>3.  Управление стоимостью на этапе реализации проекта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i="1" dirty="0"/>
              <a:t>Процесс управления денежными потоками </a:t>
            </a:r>
            <a:r>
              <a:rPr lang="ru-RU" dirty="0"/>
              <a:t>предприятия базируется на </a:t>
            </a:r>
            <a:r>
              <a:rPr lang="ru-RU" i="1" u="sng" dirty="0"/>
              <a:t>определенных принципах</a:t>
            </a:r>
            <a:r>
              <a:rPr lang="ru-RU" dirty="0"/>
              <a:t>, основными из которых являются: </a:t>
            </a:r>
          </a:p>
          <a:p>
            <a:r>
              <a:rPr lang="ru-RU" sz="3000" b="1" i="1" dirty="0"/>
              <a:t>принцип информативной достоверности</a:t>
            </a:r>
            <a:r>
              <a:rPr lang="ru-RU" sz="3000" dirty="0"/>
              <a:t>;</a:t>
            </a:r>
          </a:p>
          <a:p>
            <a:r>
              <a:rPr lang="ru-RU" sz="3000" b="1" i="1" dirty="0"/>
              <a:t>принцип обеспечения сбалансированности денежных потоков </a:t>
            </a:r>
            <a:r>
              <a:rPr lang="ru-RU" dirty="0"/>
              <a:t>предприятия по видам, объемам, временным интервалам и другим существенным характеристикам. Реализация этого принципа связана с оптимизацией денежных потоков предприятия в процессе управления ими;</a:t>
            </a:r>
          </a:p>
          <a:p>
            <a:r>
              <a:rPr lang="ru-RU" sz="3000" b="1" i="1" dirty="0"/>
              <a:t> принцип обеспечения эффективности</a:t>
            </a:r>
            <a:r>
              <a:rPr lang="ru-RU" sz="3000" dirty="0"/>
              <a:t>.</a:t>
            </a:r>
          </a:p>
          <a:p>
            <a:pPr>
              <a:buNone/>
            </a:pPr>
            <a:r>
              <a:rPr lang="ru-RU" dirty="0"/>
              <a:t>Денежные потоки предприятия характеризуются существенной неравномерностью поступления и расходования денежных средств, что приводит к формированию значительных объемов временно свободных денежных активов предприятия. По существу эти временно свободные остатки носят характер непроизводительных активов, которые теряют свою стоимость во времени, от инфляции и по другим причинам.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</p:spPr>
        <p:txBody>
          <a:bodyPr>
            <a:normAutofit/>
          </a:bodyPr>
          <a:lstStyle/>
          <a:p>
            <a:r>
              <a:rPr lang="ru-RU" sz="2800" i="1" dirty="0"/>
              <a:t>Планирование и управление денежными потоками, их оптимизация</a:t>
            </a:r>
            <a:endParaRPr lang="ru-RU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/>
              <a:t>Одним из наиболее важных и сложных этапов управления денежными потоками предприятия является их оптимизация. </a:t>
            </a:r>
          </a:p>
          <a:p>
            <a:pPr>
              <a:buNone/>
            </a:pPr>
            <a:r>
              <a:rPr lang="ru-RU" i="1" u="sng" dirty="0"/>
              <a:t>Оптимизация денежных потоков</a:t>
            </a:r>
            <a:r>
              <a:rPr lang="ru-RU" dirty="0"/>
              <a:t> представляет собой процесс выбора наилучших форм их организации на предприятии с учетом условий и особенностей осуществления его хозяйственной деятельности. </a:t>
            </a:r>
          </a:p>
          <a:p>
            <a:pPr>
              <a:buNone/>
            </a:pPr>
            <a:r>
              <a:rPr lang="ru-RU" i="1" u="sng" dirty="0"/>
              <a:t>Основными целями оптимизации</a:t>
            </a:r>
            <a:r>
              <a:rPr lang="ru-RU" dirty="0"/>
              <a:t> являются: </a:t>
            </a:r>
          </a:p>
          <a:p>
            <a:r>
              <a:rPr lang="ru-RU" dirty="0"/>
              <a:t>- обеспечение сбалансированности </a:t>
            </a:r>
            <a:r>
              <a:rPr lang="ru-RU" dirty="0" err="1"/>
              <a:t>объѐмов </a:t>
            </a:r>
            <a:r>
              <a:rPr lang="ru-RU" dirty="0"/>
              <a:t>денежных потоков; </a:t>
            </a:r>
          </a:p>
          <a:p>
            <a:r>
              <a:rPr lang="ru-RU" dirty="0"/>
              <a:t>- обеспечение синхронности формирования денежных потоков во времени; </a:t>
            </a:r>
          </a:p>
          <a:p>
            <a:r>
              <a:rPr lang="ru-RU" dirty="0"/>
              <a:t>- обеспечение роста чистого денежного потока предприятия. </a:t>
            </a:r>
          </a:p>
          <a:p>
            <a:pPr>
              <a:buNone/>
            </a:pPr>
            <a:r>
              <a:rPr lang="ru-RU" i="1" u="sng" dirty="0"/>
              <a:t>Основными объектами оптимизации выступают</a:t>
            </a:r>
            <a:r>
              <a:rPr lang="ru-RU" dirty="0"/>
              <a:t>: положительный денежный поток; отрицательный денежный поток; остаток денежных активов; чистый денежный поток.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Оптимизация денежных потоков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8" y="1124744"/>
            <a:ext cx="8496944" cy="54006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i="1" dirty="0"/>
              <a:t>Основу оптимизации денежных потоков предприятия</a:t>
            </a:r>
            <a:r>
              <a:rPr lang="ru-RU" b="1" dirty="0"/>
              <a:t> </a:t>
            </a:r>
            <a:r>
              <a:rPr lang="ru-RU" dirty="0"/>
              <a:t>составляет обеспечение сбалансированности объемов положительного и отрицательного их видов. </a:t>
            </a:r>
          </a:p>
          <a:p>
            <a:pPr>
              <a:buNone/>
            </a:pPr>
            <a:r>
              <a:rPr lang="ru-RU" b="1" i="1" dirty="0"/>
              <a:t>Методы оптимизации дефицитного денежного потока</a:t>
            </a:r>
            <a:r>
              <a:rPr lang="ru-RU" dirty="0"/>
              <a:t>, зависят от характера этой дефицитности – краткосрочной или долгосрочной.</a:t>
            </a:r>
          </a:p>
          <a:p>
            <a:pPr>
              <a:buNone/>
            </a:pPr>
            <a:r>
              <a:rPr lang="ru-RU" b="1" i="1" dirty="0"/>
              <a:t>Методы оптимизации избыточного денежного потока </a:t>
            </a:r>
            <a:r>
              <a:rPr lang="ru-RU" dirty="0"/>
              <a:t>связаны с обеспечением роста его инвестиционной активности: </a:t>
            </a:r>
          </a:p>
          <a:p>
            <a:pPr lvl="0"/>
            <a:r>
              <a:rPr lang="ru-RU" dirty="0"/>
              <a:t>увеличение объема расширенного воспроизводства операционных </a:t>
            </a:r>
            <a:r>
              <a:rPr lang="ru-RU" dirty="0" err="1"/>
              <a:t>внеоборотных</a:t>
            </a:r>
            <a:r>
              <a:rPr lang="ru-RU" dirty="0"/>
              <a:t> активов. </a:t>
            </a:r>
          </a:p>
          <a:p>
            <a:pPr lvl="0"/>
            <a:r>
              <a:rPr lang="ru-RU" dirty="0"/>
              <a:t>ускорение периода разработки реальных инвестиционных проектов и начала их реализации. </a:t>
            </a:r>
          </a:p>
          <a:p>
            <a:pPr lvl="0"/>
            <a:r>
              <a:rPr lang="ru-RU" dirty="0"/>
              <a:t>осуществление региональной диверсификации операционной деятельности предприятия. </a:t>
            </a:r>
          </a:p>
          <a:p>
            <a:pPr lvl="0"/>
            <a:r>
              <a:rPr lang="ru-RU" dirty="0"/>
              <a:t>активное формирование портфеля финансовых инвестиций. </a:t>
            </a:r>
          </a:p>
          <a:p>
            <a:pPr lvl="0"/>
            <a:r>
              <a:rPr lang="ru-RU" dirty="0"/>
              <a:t>долгосрочное погашение долгосрочных финансовых кредитов.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>
            <a:normAutofit/>
          </a:bodyPr>
          <a:lstStyle/>
          <a:p>
            <a:r>
              <a:rPr lang="ru-RU" sz="3000" dirty="0"/>
              <a:t>Методы оптимизации дефицитного и избыточного денежного потока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i="1" u="sng" dirty="0"/>
              <a:t>Управление стоимостью</a:t>
            </a:r>
            <a:r>
              <a:rPr lang="ru-RU" dirty="0"/>
              <a:t> </a:t>
            </a:r>
            <a:r>
              <a:rPr lang="ru-RU" b="1" i="1" dirty="0"/>
              <a:t>на этапе реализации проекта</a:t>
            </a:r>
            <a:r>
              <a:rPr lang="ru-RU" dirty="0"/>
              <a:t> включает в себя также:</a:t>
            </a:r>
          </a:p>
          <a:p>
            <a:pPr>
              <a:buNone/>
            </a:pPr>
            <a:endParaRPr lang="ru-RU" dirty="0"/>
          </a:p>
          <a:p>
            <a:pPr lvl="0"/>
            <a:r>
              <a:rPr lang="ru-RU" dirty="0"/>
              <a:t>мониторинг исполнения стоимости с целью выявления отклонений от плана; </a:t>
            </a:r>
          </a:p>
          <a:p>
            <a:pPr lvl="0"/>
            <a:r>
              <a:rPr lang="ru-RU" dirty="0"/>
              <a:t>обеспечение внесения соответствующих изменений в базовый стоимостный план; </a:t>
            </a:r>
          </a:p>
          <a:p>
            <a:pPr lvl="0"/>
            <a:r>
              <a:rPr lang="ru-RU" dirty="0"/>
              <a:t>предотвращение внесения некорректных и несанкционированных изменений в базовый план </a:t>
            </a:r>
          </a:p>
          <a:p>
            <a:pPr lvl="0"/>
            <a:r>
              <a:rPr lang="ru-RU" dirty="0"/>
              <a:t>информирование основных участников проекта о принятых в план изменениях</a:t>
            </a:r>
          </a:p>
          <a:p>
            <a:pPr lvl="0"/>
            <a:r>
              <a:rPr lang="ru-RU" dirty="0"/>
              <a:t>действия, направленные на соблюдение бюджета проекта.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rmAutofit/>
          </a:bodyPr>
          <a:lstStyle/>
          <a:p>
            <a:r>
              <a:rPr lang="ru-RU" sz="3000" dirty="0"/>
              <a:t>Управление стоимостью на этапе реализации проекта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0" y="1481138"/>
            <a:ext cx="8229600" cy="4525962"/>
          </a:xfrm>
        </p:spPr>
        <p:txBody>
          <a:bodyPr>
            <a:normAutofit/>
          </a:bodyPr>
          <a:lstStyle/>
          <a:p>
            <a:pPr algn="ctr"/>
            <a:endParaRPr lang="ru-RU" sz="4000" b="1" i="1" dirty="0"/>
          </a:p>
          <a:p>
            <a:pPr algn="ctr"/>
            <a:endParaRPr lang="ru-RU" sz="4000" b="1" i="1" dirty="0"/>
          </a:p>
          <a:p>
            <a:pPr algn="ctr"/>
            <a:r>
              <a:rPr lang="ru-RU" sz="4000" b="1" i="1" dirty="0"/>
              <a:t>Спасибо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i="1" dirty="0"/>
              <a:t>Управление стоимостью </a:t>
            </a:r>
            <a:r>
              <a:rPr lang="ru-RU" dirty="0"/>
              <a:t>представляет собой деятельность, направленную на определение необходимого финансового результата (как по доходам, так и по расходам) и его достижение. В зависимости от специфики проекта финансовый результат может заключаться:</a:t>
            </a:r>
          </a:p>
          <a:p>
            <a:pPr lvl="0"/>
            <a:r>
              <a:rPr lang="ru-RU" dirty="0"/>
              <a:t>в соблюдении установленного уровня расходов, отраженного в бюджете проекта;</a:t>
            </a:r>
          </a:p>
          <a:p>
            <a:pPr lvl="0"/>
            <a:r>
              <a:rPr lang="ru-RU" dirty="0"/>
              <a:t>в достижении необходимого соотношения между доходами и расходами, ранее определенными в бюджет (или финансовом плане проекта).</a:t>
            </a:r>
          </a:p>
          <a:p>
            <a:pPr>
              <a:buNone/>
            </a:pPr>
            <a:r>
              <a:rPr lang="ru-RU" dirty="0"/>
              <a:t>Последний результат характерен для коммерческих проектов.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dirty="0"/>
              <a:t>1. Сущность, цель и задачи управления стоимостью и финансами проекта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616624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/>
              <a:t>предварительная оценка расходов, связанных с проектом;</a:t>
            </a:r>
          </a:p>
          <a:p>
            <a:pPr lvl="0"/>
            <a:r>
              <a:rPr lang="ru-RU" dirty="0"/>
              <a:t>определение сметы расходов, источников финансирования и бюджета проекта;</a:t>
            </a:r>
          </a:p>
          <a:p>
            <a:pPr lvl="0"/>
            <a:r>
              <a:rPr lang="ru-RU" dirty="0"/>
              <a:t>планирование денежных потоков, прогнозирование доходов и прибылей;</a:t>
            </a:r>
          </a:p>
          <a:p>
            <a:pPr lvl="0"/>
            <a:r>
              <a:rPr lang="ru-RU" dirty="0"/>
              <a:t>контроль за расходованием и поступлением денежных средств;</a:t>
            </a:r>
          </a:p>
          <a:p>
            <a:pPr lvl="0"/>
            <a:r>
              <a:rPr lang="ru-RU" dirty="0"/>
              <a:t>принятие решений в случаях превышения расходов и других отклонений от финансовых планов. </a:t>
            </a:r>
          </a:p>
          <a:p>
            <a:pPr>
              <a:buNone/>
            </a:pPr>
            <a:r>
              <a:rPr lang="ru-RU" b="1" i="1" dirty="0" err="1"/>
              <a:t>Укрупненно</a:t>
            </a:r>
            <a:r>
              <a:rPr lang="ru-RU" dirty="0"/>
              <a:t> управление стоимостью проекта состоит из </a:t>
            </a:r>
            <a:r>
              <a:rPr lang="ru-RU" b="1" i="1" dirty="0"/>
              <a:t>трех блоков</a:t>
            </a:r>
            <a:r>
              <a:rPr lang="ru-RU" dirty="0"/>
              <a:t>: </a:t>
            </a:r>
          </a:p>
          <a:p>
            <a:pPr>
              <a:buNone/>
            </a:pPr>
            <a:r>
              <a:rPr lang="ru-RU" dirty="0"/>
              <a:t>1. Оценка стоимости проект;</a:t>
            </a:r>
          </a:p>
          <a:p>
            <a:pPr>
              <a:buNone/>
            </a:pPr>
            <a:r>
              <a:rPr lang="ru-RU" b="1" dirty="0"/>
              <a:t>2. </a:t>
            </a:r>
            <a:r>
              <a:rPr lang="ru-RU" b="1" dirty="0" err="1"/>
              <a:t>Бюджетирование</a:t>
            </a:r>
            <a:r>
              <a:rPr lang="ru-RU" b="1" dirty="0"/>
              <a:t> проекта </a:t>
            </a:r>
            <a:r>
              <a:rPr lang="ru-RU" dirty="0"/>
              <a:t>- определение стоимостных значений выполняемых в рамках проекта работ и проекта в целом, процесс формирования бюджета проекта, содержащего установленное распределение затрат по видам работ, статьям затрат, по времени выполнения работ, по центрам затрат или по иной структуре</a:t>
            </a:r>
          </a:p>
          <a:p>
            <a:pPr>
              <a:buNone/>
            </a:pPr>
            <a:r>
              <a:rPr lang="ru-RU" dirty="0"/>
              <a:t>3. Контроль стоимости.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>
            <a:normAutofit fontScale="90000"/>
          </a:bodyPr>
          <a:lstStyle/>
          <a:p>
            <a:r>
              <a:rPr lang="ru-RU" b="0" dirty="0"/>
              <a:t>Функция управления стоимостью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000" dirty="0"/>
              <a:t>Структура управления стоимостью на протяжении жизненного цикла проекта</a:t>
            </a: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484784"/>
            <a:ext cx="7272808" cy="4680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467544" y="332656"/>
            <a:ext cx="8352928" cy="619268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100" dirty="0"/>
              <a:t>Исходя из </a:t>
            </a:r>
            <a:r>
              <a:rPr lang="ru-RU" sz="3100" b="1" i="1" dirty="0"/>
              <a:t>структуры жизненного цикла проекта</a:t>
            </a:r>
            <a:r>
              <a:rPr lang="ru-RU" sz="3100" dirty="0"/>
              <a:t>, </a:t>
            </a:r>
            <a:r>
              <a:rPr lang="ru-RU" sz="3100" b="1" i="1" dirty="0"/>
              <a:t>его</a:t>
            </a:r>
            <a:r>
              <a:rPr lang="ru-RU" sz="3100" dirty="0"/>
              <a:t> </a:t>
            </a:r>
            <a:r>
              <a:rPr lang="ru-RU" sz="3100" b="1" i="1" dirty="0"/>
              <a:t>стоимость включает </a:t>
            </a:r>
            <a:r>
              <a:rPr lang="ru-RU" sz="3100" dirty="0"/>
              <a:t>в себя следующие составляющие: </a:t>
            </a:r>
          </a:p>
          <a:p>
            <a:pPr>
              <a:buNone/>
            </a:pPr>
            <a:endParaRPr lang="ru-RU" sz="1100" dirty="0"/>
          </a:p>
          <a:p>
            <a:r>
              <a:rPr lang="ru-RU" b="1" dirty="0"/>
              <a:t> стоимость исследований и разработок: </a:t>
            </a:r>
            <a:r>
              <a:rPr lang="ru-RU" dirty="0"/>
              <a:t>проведение </a:t>
            </a:r>
            <a:r>
              <a:rPr lang="ru-RU" dirty="0" err="1"/>
              <a:t>прединвестиционных</a:t>
            </a:r>
            <a:r>
              <a:rPr lang="ru-RU" dirty="0"/>
              <a:t> исследований, анализ затрат и выгод, системный анализ, детальное проектирование и разработка опытных образцов продукции, предварительная оценка продукции проекта, разработка проектной и другой документации на продукцию; </a:t>
            </a:r>
          </a:p>
          <a:p>
            <a:r>
              <a:rPr lang="ru-RU" b="1" dirty="0"/>
              <a:t> затраты на производство: </a:t>
            </a:r>
            <a:r>
              <a:rPr lang="ru-RU" dirty="0"/>
              <a:t>производство, сборка и тестирование продукции проекта, поддержание производственных мощностей, материально-техническое обеспечение, обучение персонала и пр.; </a:t>
            </a:r>
          </a:p>
          <a:p>
            <a:r>
              <a:rPr lang="ru-RU" b="1" dirty="0"/>
              <a:t> затраты на строительство: </a:t>
            </a:r>
            <a:r>
              <a:rPr lang="ru-RU" dirty="0"/>
              <a:t>производственные и административные помещения (строительство новых или реконструкция старых); </a:t>
            </a:r>
          </a:p>
          <a:p>
            <a:r>
              <a:rPr lang="ru-RU" b="1" dirty="0"/>
              <a:t> текущие затраты: </a:t>
            </a:r>
            <a:r>
              <a:rPr lang="ru-RU" dirty="0"/>
              <a:t>заработная плата, материалы и полуфабрикаты, транспортировка, управление информацией, контроль качества и пр.; </a:t>
            </a:r>
          </a:p>
          <a:p>
            <a:r>
              <a:rPr lang="ru-RU" b="1" dirty="0"/>
              <a:t> снятие продукции с производства: </a:t>
            </a:r>
            <a:r>
              <a:rPr lang="ru-RU" dirty="0"/>
              <a:t>затраты на переоборудование производственных мощностей, утилизация остатков.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i="1" dirty="0"/>
              <a:t>Оценка стоимости </a:t>
            </a:r>
            <a:r>
              <a:rPr lang="ru-RU" dirty="0"/>
              <a:t>начинается с определения структуры ресурсов и работ проекта. Данные задачи решаются в рамках планирования проекта, а в систему управления стоимостью должны поступать результаты выполнения данного процесса.</a:t>
            </a:r>
          </a:p>
          <a:p>
            <a:pPr>
              <a:buNone/>
            </a:pPr>
            <a:r>
              <a:rPr lang="ru-RU" b="1" i="1" dirty="0"/>
              <a:t>Оценка стоимости проекта </a:t>
            </a:r>
            <a:r>
              <a:rPr lang="ru-RU" dirty="0"/>
              <a:t>по сути является оценкой всех затрат, необходимых для успешной и полной реализации проекта. </a:t>
            </a:r>
          </a:p>
          <a:p>
            <a:pPr>
              <a:buNone/>
            </a:pPr>
            <a:r>
              <a:rPr lang="ru-RU" dirty="0"/>
              <a:t>Все </a:t>
            </a:r>
            <a:r>
              <a:rPr lang="ru-RU" b="1" i="1" dirty="0"/>
              <a:t>затраты</a:t>
            </a:r>
            <a:r>
              <a:rPr lang="ru-RU" dirty="0"/>
              <a:t> можно </a:t>
            </a:r>
            <a:r>
              <a:rPr lang="ru-RU" b="1" i="1" dirty="0"/>
              <a:t>классифицировать </a:t>
            </a:r>
            <a:r>
              <a:rPr lang="ru-RU" dirty="0"/>
              <a:t>как: </a:t>
            </a:r>
          </a:p>
          <a:p>
            <a:pPr lvl="0"/>
            <a:r>
              <a:rPr lang="ru-RU" dirty="0"/>
              <a:t>прямые и накладные расходы; </a:t>
            </a:r>
          </a:p>
          <a:p>
            <a:pPr lvl="0"/>
            <a:r>
              <a:rPr lang="ru-RU" dirty="0"/>
              <a:t>повторяющиеся и единовременные; </a:t>
            </a:r>
          </a:p>
          <a:p>
            <a:pPr lvl="0"/>
            <a:r>
              <a:rPr lang="ru-RU" dirty="0"/>
              <a:t>постоянные и переменные по признаку зависимости от объема работ; </a:t>
            </a:r>
          </a:p>
          <a:p>
            <a:r>
              <a:rPr lang="ru-RU" dirty="0"/>
              <a:t>плата за сверхурочное рабочее время.</a:t>
            </a:r>
          </a:p>
          <a:p>
            <a:pPr>
              <a:buNone/>
            </a:pPr>
            <a:r>
              <a:rPr lang="ru-RU" dirty="0"/>
              <a:t>Основной </a:t>
            </a:r>
            <a:r>
              <a:rPr lang="ru-RU" b="1" i="1" dirty="0"/>
              <a:t>целью оценки стоимости проекта </a:t>
            </a:r>
            <a:r>
              <a:rPr lang="ru-RU" dirty="0"/>
              <a:t>является </a:t>
            </a:r>
            <a:r>
              <a:rPr lang="ru-RU" i="1" dirty="0"/>
              <a:t>определение наиболее вероятного численного значения того, сколько будет стоить организации получение конечного продукта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ru-RU" sz="3000" i="1" dirty="0"/>
              <a:t> Предварительная оценка стоимости проекта, определение сметы затрат</a:t>
            </a:r>
            <a:endParaRPr lang="ru-RU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8863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/>
              <a:t>Для оценки стоимости используются различные методы:</a:t>
            </a:r>
          </a:p>
          <a:p>
            <a:pPr>
              <a:buNone/>
            </a:pPr>
            <a:r>
              <a:rPr lang="ru-RU" b="1" i="1" dirty="0"/>
              <a:t>1. Оценка по аналогам</a:t>
            </a:r>
            <a:r>
              <a:rPr lang="ru-RU" dirty="0"/>
              <a:t> – означает, что в качестве основы оценки стоимости проекта используется значение стоимости предыдущего аналогичного проекта.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b="1" i="1" dirty="0"/>
              <a:t>2. Параметрическое моделирование</a:t>
            </a:r>
            <a:r>
              <a:rPr lang="ru-RU" dirty="0"/>
              <a:t> предполагает использование параметров проекта в математической модели для прогнозирования стоимости проекта. 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b="1" i="1" dirty="0"/>
              <a:t>3. Оценка «</a:t>
            </a:r>
            <a:r>
              <a:rPr lang="ru-RU" b="1" i="1" dirty="0" err="1"/>
              <a:t>сверху-вниз</a:t>
            </a:r>
            <a:r>
              <a:rPr lang="ru-RU" b="1" i="1" dirty="0"/>
              <a:t>»</a:t>
            </a:r>
            <a:r>
              <a:rPr lang="ru-RU" dirty="0"/>
              <a:t> - </a:t>
            </a:r>
            <a:r>
              <a:rPr lang="ru-RU" dirty="0" err="1"/>
              <a:t>оценка</a:t>
            </a:r>
            <a:r>
              <a:rPr lang="ru-RU" dirty="0"/>
              <a:t> стоимости отдельных операций или пакетов работ с их последующим суммированием. На этом принципе </a:t>
            </a:r>
            <a:r>
              <a:rPr lang="ru-RU" b="1" i="1" dirty="0"/>
              <a:t>построена оценка проекта на основе разработки смет</a:t>
            </a:r>
            <a:r>
              <a:rPr lang="ru-RU" dirty="0"/>
              <a:t>: </a:t>
            </a:r>
          </a:p>
          <a:p>
            <a:r>
              <a:rPr lang="ru-RU" i="1" u="sng" dirty="0"/>
              <a:t>локальной</a:t>
            </a:r>
            <a:r>
              <a:rPr lang="ru-RU" dirty="0"/>
              <a:t> для отдельных видов работ, </a:t>
            </a:r>
          </a:p>
          <a:p>
            <a:r>
              <a:rPr lang="ru-RU" i="1" u="sng" dirty="0"/>
              <a:t>объектной </a:t>
            </a:r>
            <a:r>
              <a:rPr lang="ru-RU" dirty="0"/>
              <a:t>для зданий и сооружений и сводного сметного расчета, составленного на основе объектных и локальных смет,</a:t>
            </a:r>
          </a:p>
          <a:p>
            <a:r>
              <a:rPr lang="ru-RU" i="1" u="sng" dirty="0"/>
              <a:t>сметных расчетов на дополнительные затраты</a:t>
            </a:r>
            <a:r>
              <a:rPr lang="ru-RU" dirty="0"/>
              <a:t>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rmAutofit/>
          </a:bodyPr>
          <a:lstStyle/>
          <a:p>
            <a:r>
              <a:rPr lang="ru-RU" sz="3000" dirty="0"/>
              <a:t>Методы оценки стоимости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Порядок формирования базового плана по стоимости</a:t>
            </a: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484784"/>
            <a:ext cx="7560840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Бюджет может составляться в виде:</a:t>
            </a:r>
          </a:p>
          <a:p>
            <a:pPr lvl="0"/>
            <a:r>
              <a:rPr lang="ru-RU" dirty="0"/>
              <a:t>календарных планов-графиков затрат;</a:t>
            </a:r>
          </a:p>
          <a:p>
            <a:pPr lvl="0"/>
            <a:r>
              <a:rPr lang="ru-RU" dirty="0"/>
              <a:t>матрицы распределения расходов;</a:t>
            </a:r>
          </a:p>
          <a:p>
            <a:pPr lvl="0"/>
            <a:r>
              <a:rPr lang="ru-RU" dirty="0"/>
              <a:t>столбчатых диаграмм затрат;</a:t>
            </a:r>
          </a:p>
          <a:p>
            <a:pPr lvl="0"/>
            <a:r>
              <a:rPr lang="ru-RU" dirty="0"/>
              <a:t>столбчатых диаграмм кумулятивных (нарастающим итогом) затрат</a:t>
            </a:r>
          </a:p>
          <a:p>
            <a:pPr lvl="0"/>
            <a:r>
              <a:rPr lang="ru-RU" dirty="0"/>
              <a:t>линейных диаграмм распределенных во времени кумулятивных затрат </a:t>
            </a:r>
          </a:p>
          <a:p>
            <a:pPr lvl="0"/>
            <a:r>
              <a:rPr lang="ru-RU" dirty="0"/>
              <a:t>круговых диаграмм структуры расходов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Формы представления бюджета затрат проекта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</TotalTime>
  <Words>1020</Words>
  <Application>Microsoft Office PowerPoint</Application>
  <PresentationFormat>Экран (4:3)</PresentationFormat>
  <Paragraphs>91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Lucida Sans Unicode</vt:lpstr>
      <vt:lpstr>Verdana</vt:lpstr>
      <vt:lpstr>Wingdings 2</vt:lpstr>
      <vt:lpstr>Wingdings 3</vt:lpstr>
      <vt:lpstr>Открытая</vt:lpstr>
      <vt:lpstr>Управление стоимостью и финансами проекта</vt:lpstr>
      <vt:lpstr>1. Сущность, цель и задачи управления стоимостью и финансами проекта</vt:lpstr>
      <vt:lpstr>Функция управления стоимостью</vt:lpstr>
      <vt:lpstr>Структура управления стоимостью на протяжении жизненного цикла проекта</vt:lpstr>
      <vt:lpstr>Презентация PowerPoint</vt:lpstr>
      <vt:lpstr> Предварительная оценка стоимости проекта, определение сметы затрат</vt:lpstr>
      <vt:lpstr>Методы оценки стоимости</vt:lpstr>
      <vt:lpstr>Порядок формирования базового плана по стоимости</vt:lpstr>
      <vt:lpstr>Формы представления бюджета затрат проекта</vt:lpstr>
      <vt:lpstr>Планирование и управление денежными потоками, их оптимизация</vt:lpstr>
      <vt:lpstr>Оптимизация денежных потоков</vt:lpstr>
      <vt:lpstr>Методы оптимизации дефицитного и избыточного денежного потока</vt:lpstr>
      <vt:lpstr>Управление стоимостью на этапе реализации проекта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стоимостью и финансами проекта</dc:title>
  <dc:creator>Work</dc:creator>
  <cp:lastModifiedBy>PGAU</cp:lastModifiedBy>
  <cp:revision>26</cp:revision>
  <dcterms:created xsi:type="dcterms:W3CDTF">2016-04-12T21:13:57Z</dcterms:created>
  <dcterms:modified xsi:type="dcterms:W3CDTF">2025-10-01T07:17:23Z</dcterms:modified>
</cp:coreProperties>
</file>