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03372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610240" y="175248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03372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5610240" y="4037040"/>
            <a:ext cx="245340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2640"/>
            <a:ext cx="579096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437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361400" y="403704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61400" y="1752480"/>
            <a:ext cx="371808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040"/>
            <a:ext cx="7619760" cy="20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040" cy="4571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8800" b="0" strike="noStrike" cap="all" spc="-77">
                <a:solidFill>
                  <a:srgbClr val="000000"/>
                </a:solidFill>
                <a:latin typeface="Arial Black"/>
              </a:rPr>
              <a:t>Образец заголовка</a:t>
            </a:r>
            <a:endParaRPr lang="ru-RU" sz="8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100000"/>
              </a:lnSpc>
            </a:pPr>
            <a:fld id="{963B98F4-F923-45D2-A2AE-D536DC875AFC}" type="datetime">
              <a:rPr lang="ru-RU" sz="1000" b="0" strike="noStrike" spc="-1">
                <a:solidFill>
                  <a:srgbClr val="000000"/>
                </a:solidFill>
                <a:latin typeface="Arial"/>
              </a:rPr>
              <a:t>14.04.2021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9001080" y="4846320"/>
            <a:ext cx="142560" cy="2011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001080" y="0"/>
            <a:ext cx="142560" cy="4845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3C3508A-025B-4AE0-BAF6-287D3265AB57}" type="slidenum">
              <a:rPr lang="ru-RU" sz="2400" b="1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752480"/>
            <a:ext cx="7619760" cy="4373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457200" lvl="1" indent="-18252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100000"/>
              </a:lnSpc>
            </a:pPr>
            <a:fld id="{28FB57BF-0BCE-43A5-96D3-0ACE23B50849}" type="datetime">
              <a:rPr lang="ru-RU" sz="1000" b="0" strike="noStrike" spc="-1">
                <a:solidFill>
                  <a:srgbClr val="000000"/>
                </a:solidFill>
                <a:latin typeface="Arial"/>
              </a:rPr>
              <a:t>14.04.2021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37DE1B-4F2B-4F15-8F82-D1B3C2387F38}" type="slidenum">
              <a:rPr lang="ru-RU" sz="2400" b="1" strike="noStrike" spc="-1">
                <a:solidFill>
                  <a:srgbClr val="D1282E"/>
                </a:solidFill>
                <a:latin typeface="Arial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001080" y="0"/>
            <a:ext cx="142560" cy="1371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9001080" y="1371600"/>
            <a:ext cx="142560" cy="5486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57200" y="152640"/>
            <a:ext cx="5790960" cy="1371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630800" y="1574640"/>
            <a:ext cx="329148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457200" lvl="1" indent="-182520">
              <a:lnSpc>
                <a:spcPct val="100000"/>
              </a:lnSpc>
              <a:spcBef>
                <a:spcPts val="479"/>
              </a:spcBef>
              <a:buClr>
                <a:srgbClr val="D1282E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090040" y="1574640"/>
            <a:ext cx="329148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457200" lvl="1" indent="-182520">
              <a:lnSpc>
                <a:spcPct val="100000"/>
              </a:lnSpc>
              <a:spcBef>
                <a:spcPts val="479"/>
              </a:spcBef>
              <a:buClr>
                <a:srgbClr val="D1282E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D1282E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D1282E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dt"/>
          </p:nvPr>
        </p:nvSpPr>
        <p:spPr>
          <a:xfrm>
            <a:off x="457200" y="6172200"/>
            <a:ext cx="3428640" cy="30456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100000"/>
              </a:lnSpc>
            </a:pPr>
            <a:fld id="{8DCD77CA-2467-4F47-BA44-537EFAA86755}" type="datetime">
              <a:rPr lang="ru-RU" sz="1000" b="0" strike="noStrike" spc="-1">
                <a:solidFill>
                  <a:srgbClr val="000000"/>
                </a:solidFill>
                <a:latin typeface="Arial"/>
              </a:rPr>
              <a:t>14.04.2021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ftr"/>
          </p:nvPr>
        </p:nvSpPr>
        <p:spPr>
          <a:xfrm>
            <a:off x="457200" y="6492960"/>
            <a:ext cx="3428640" cy="2833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sldNum"/>
          </p:nvPr>
        </p:nvSpPr>
        <p:spPr>
          <a:xfrm rot="16200000">
            <a:off x="8227080" y="5885640"/>
            <a:ext cx="13154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40E5F63-1936-428F-BE03-3F5CDEC6CC2B}" type="slidenum">
              <a:rPr lang="ru-RU" sz="2400" b="1" strike="noStrike" spc="-1">
                <a:solidFill>
                  <a:srgbClr val="D1282E"/>
                </a:solidFill>
                <a:latin typeface="Arial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2860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4800600"/>
            <a:ext cx="6857640" cy="914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34" name="Рисунок 3"/>
          <p:cNvPicPr/>
          <p:nvPr/>
        </p:nvPicPr>
        <p:blipFill>
          <a:blip r:embed="rId2"/>
          <a:stretch/>
        </p:blipFill>
        <p:spPr>
          <a:xfrm>
            <a:off x="0" y="65520"/>
            <a:ext cx="8820000" cy="68576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49280" y="188640"/>
            <a:ext cx="8136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 Black"/>
              </a:rPr>
              <a:t>   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Arial Black"/>
              </a:rPr>
              <a:t>Пищеварение жвачных животных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рубце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Микроорганизмы рубца могут ис­пользовать не только белок, но и не­белковые азотистые вещества. По­этому часть белка в рационе жвач­ных можно заменять синтетической мочевиной  (карбамидом).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ru-RU" sz="24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Рисунок 3"/>
          <p:cNvPicPr/>
          <p:nvPr/>
        </p:nvPicPr>
        <p:blipFill>
          <a:blip r:embed="rId2"/>
          <a:stretch/>
        </p:blipFill>
        <p:spPr>
          <a:xfrm>
            <a:off x="539640" y="3717000"/>
            <a:ext cx="3888000" cy="280800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4"/>
          <p:cNvPicPr/>
          <p:nvPr/>
        </p:nvPicPr>
        <p:blipFill>
          <a:blip r:embed="rId3"/>
          <a:stretch/>
        </p:blipFill>
        <p:spPr>
          <a:xfrm>
            <a:off x="4860000" y="3446280"/>
            <a:ext cx="3384000" cy="307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сетке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95640" y="1574640"/>
            <a:ext cx="45266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Сетку рас­сматривают как сортировочный ор­ган. Из рубца в сетку поступает корм, в значительной степени обработан­ный и переваренный. Между сеткой и преддверием имеется складка, ко­торая во время сокращения рубца частично закрывает отверстие между ними. Через это отверстие проникает только измельченная разжиженная масса, а грубые крупные частицы остаются в рубце для дальнейшего переваривания. </a:t>
            </a:r>
          </a:p>
        </p:txBody>
      </p:sp>
      <p:pic>
        <p:nvPicPr>
          <p:cNvPr id="163" name="Объект 4"/>
          <p:cNvPicPr/>
          <p:nvPr/>
        </p:nvPicPr>
        <p:blipFill>
          <a:blip r:embed="rId2"/>
          <a:stretch/>
        </p:blipFill>
        <p:spPr>
          <a:xfrm>
            <a:off x="5089680" y="1196640"/>
            <a:ext cx="3292200" cy="511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книжке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Объект 5"/>
          <p:cNvPicPr/>
          <p:nvPr/>
        </p:nvPicPr>
        <p:blipFill>
          <a:blip r:embed="rId2"/>
          <a:stretch/>
        </p:blipFill>
        <p:spPr>
          <a:xfrm>
            <a:off x="251640" y="1845000"/>
            <a:ext cx="3888000" cy="4320000"/>
          </a:xfrm>
          <a:prstGeom prst="rect">
            <a:avLst/>
          </a:prstGeom>
          <a:ln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4500000" y="1772640"/>
            <a:ext cx="4248000" cy="4327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Книжка служит фильтром, между ее листоч­ками задерживаются недостаточно измельченные частицы корма, про­шедшие через сетку. При сокращении книжка обеспечивает дальнейшее измельчение задержанных частиц корма. В книжке переваривается до 20 % клетчатки, всасывается до 70 % поступивших в нее кислот, кроме того, происходит интенсивное всасы­вание воды.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Жвачка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290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Отрыгивание принятого корма, пережевывание и обратное проглатывание называют жвачным процессом. </a:t>
            </a: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Время, в течение которого происходит пережевывание многократно отрыгиваемой рубцовой массы, называют жвачным периодом</a:t>
            </a: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Жвачный процесс начинается не сразу после приема корма, а через некоторое время: у крупного рогатого скота — через 30–70, у овец — 20– 45 мин,— за это время корм в рубце набухает и размягчается, что облег­чает его пережевывание. Время на­ступления жвачного периода зависит от характера корма и внешних усло­вий. </a:t>
            </a: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Отрыгивание жвачки — сложнорефлекторный акт. Отрыгивание возникает при раздражении грубыми частями корма механорецепторов преддверия рубца, пищеводного же­лоба и сетки. </a:t>
            </a:r>
          </a:p>
        </p:txBody>
      </p:sp>
      <p:pic>
        <p:nvPicPr>
          <p:cNvPr id="169" name="Рисунок 3"/>
          <p:cNvPicPr/>
          <p:nvPr/>
        </p:nvPicPr>
        <p:blipFill>
          <a:blip r:embed="rId2"/>
          <a:stretch/>
        </p:blipFill>
        <p:spPr>
          <a:xfrm>
            <a:off x="4500000" y="4293000"/>
            <a:ext cx="3816000" cy="24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сычуге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       Сычуг — это истинный желудок, сли­зистая оболочка которого имеет же­лезы, вырабатывающие сычужный сок.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Сычужные железы секретируют непрерывно, выделяя в течение суток большое количество сока. </a:t>
            </a:r>
          </a:p>
        </p:txBody>
      </p:sp>
      <p:pic>
        <p:nvPicPr>
          <p:cNvPr id="172" name="Рисунок 4"/>
          <p:cNvPicPr/>
          <p:nvPr/>
        </p:nvPicPr>
        <p:blipFill>
          <a:blip r:embed="rId2"/>
          <a:stretch/>
        </p:blipFill>
        <p:spPr>
          <a:xfrm>
            <a:off x="1475640" y="3357000"/>
            <a:ext cx="612036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тонкого отдела кишечника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Сок поджелудочной железы - это прозрачная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бесцветная жидкость щелочной реакции (рН 7,2–8,0).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Содержит ферменты, участвующие в переваривании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белков, углеводов и липидов.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   Группа амилолитических ферментов представлена:</a:t>
            </a: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1) амилазой, расщепляющей крахмал и гликоген до мальтозы;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2) глюкозидазой, расщепляющей мальтозу на две молекулы глюкозы;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3) галактозидазой, расщепляющей молочный сахар на глюкозу и галактозу;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4) фруктофуронидазой, расщепляющей сахарозу на глюкозу и фруктозу.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Поджелудочная липаза расщепляет жир на глицерин и жирные кислоты, а нуклеаза –– нуклеиновые кислоты на мононуклеотиды и фосфорную кислоту. </a:t>
            </a:r>
          </a:p>
        </p:txBody>
      </p:sp>
      <p:pic>
        <p:nvPicPr>
          <p:cNvPr id="175" name="Рисунок 3"/>
          <p:cNvPicPr/>
          <p:nvPr/>
        </p:nvPicPr>
        <p:blipFill>
          <a:blip r:embed="rId2"/>
          <a:stretch/>
        </p:blipFill>
        <p:spPr>
          <a:xfrm>
            <a:off x="6588360" y="260640"/>
            <a:ext cx="2257920" cy="30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2860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4800600"/>
            <a:ext cx="6857640" cy="914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78" name="Рисунок 3"/>
          <p:cNvPicPr/>
          <p:nvPr/>
        </p:nvPicPr>
        <p:blipFill>
          <a:blip r:embed="rId2"/>
          <a:stretch/>
        </p:blipFill>
        <p:spPr>
          <a:xfrm>
            <a:off x="395640" y="116640"/>
            <a:ext cx="8568720" cy="648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тонкого отдела кишечника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Желчь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вырабатывается клетками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печени. Различают два вида желчи: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печеночную и пузырную.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Печеночная желчь жидкая, прозрачная, светло-желтого цвета; 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Пузырная более густая, темного цвета.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В состав желчи входят желчные пигменты – билирубин и биливердин и желчные кислоты –– холевая, литохолевая и дезоксихолевая.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Щелочи желчи эмульгируют жиры, что способствует перевариванию жиров. Сама желчь усиливает действие липаз поджелудочного и кишечного соков. </a:t>
            </a:r>
          </a:p>
        </p:txBody>
      </p:sp>
      <p:pic>
        <p:nvPicPr>
          <p:cNvPr id="181" name="Рисунок 3"/>
          <p:cNvPicPr/>
          <p:nvPr/>
        </p:nvPicPr>
        <p:blipFill>
          <a:blip r:embed="rId2"/>
          <a:stretch/>
        </p:blipFill>
        <p:spPr>
          <a:xfrm>
            <a:off x="5220000" y="188640"/>
            <a:ext cx="3511080" cy="263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тонкого отдела кишечника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 пищеварении, протекающем в тонком кишечнике, участвует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Arial"/>
              </a:rPr>
              <a:t>кишечный сок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, вырабатываемый либеркюновыми и бруннеровыми железами слизистой оболочки кишечника. 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 кишечном соке содержатся ферменты, завершающие переваривание питательных веществ корма. </a:t>
            </a:r>
          </a:p>
        </p:txBody>
      </p:sp>
      <p:pic>
        <p:nvPicPr>
          <p:cNvPr id="184" name="Рисунок 3"/>
          <p:cNvPicPr/>
          <p:nvPr/>
        </p:nvPicPr>
        <p:blipFill>
          <a:blip r:embed="rId2"/>
          <a:stretch/>
        </p:blipFill>
        <p:spPr>
          <a:xfrm>
            <a:off x="4932000" y="47160"/>
            <a:ext cx="324000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толстого отдела кишечника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В толстом кишечнике жвачных сбраживается и всасывается в кровь 15–20% клетчатки корма, что составляет около 30% всей переваривающейся в пищеварительном тракте клетчатки.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Пищеварение в толстом отделе кишечника происходит под действием ферментов пищеварительных соков, принесенных с химусом из тонких кишок. Слизистая оболочка толстого кишечника тоже выделяет небольшое количество пищеварительного сока. В толстых кишках имеется богатая бактериальная флора, вызывающая сбраживание углеводов с образованием летучих жирных кислот.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В нижних отделах толстого кишечника происходит сгущение поступившего в них содержимого в результате всасывания воды и формируется кал.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Введение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Пищеварение 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- это сложный физиологический процесс, благодаря которому корм, поступивший в пищеварительный тракт, подвергается физической (механической), химической и биологической обработке.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Механическая обработка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 корма состоит в измельчении, перетирании, увлажнении и превращении в кашицеобразную массу как жевательным аппаратом, так и при помощи мускулатуры пищеварительного тракта.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Химическая обработка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 корма происходит при помощи ферментов пищеварительных соков, вырабатываемых железами пищеварительного тракта: слюнными, желудочными, кишечными, поджелудочной.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Биологическая обработка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 корма осуществляется под влиянием микроорганизмов, населяющих пищеварительный тракт. Микроорганизмы действуют на кормовые вещества при помощи вырабатываемых ими ферментов.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ротовой полости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95640" y="1574640"/>
            <a:ext cx="45266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Ротовое пищеварение включает три этапа:</a:t>
            </a:r>
          </a:p>
          <a:p>
            <a:pPr algn="just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1) прием корма,</a:t>
            </a:r>
          </a:p>
          <a:p>
            <a:pPr algn="just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2) собственно ротовое пищеварение: жевание и ослюнение,</a:t>
            </a:r>
          </a:p>
          <a:p>
            <a:pPr algn="just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3) акт глотания.</a:t>
            </a:r>
          </a:p>
          <a:p>
            <a:pPr algn="just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Слюна</a:t>
            </a: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 –– бесцветная жидкость слабощелочной реакции: рН слюны у жвачных животных - около 8,0. Она состоит из 99–99,4% воды и 0,6–1% сухих веществ. Слюна содержит вещества, обладающие антимикробным действием: лизоцим и ингибан и два фермента: ­­ амилазу, и глюкозидазу (мальтазу)</a:t>
            </a:r>
          </a:p>
          <a:p>
            <a:pPr algn="just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У жвачных животных околоушные железы секретируют непрерывно, а подчелюстные и подъязычные - во время приема корма и при жвачке. 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36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Объект 4"/>
          <p:cNvPicPr/>
          <p:nvPr/>
        </p:nvPicPr>
        <p:blipFill>
          <a:blip r:embed="rId2"/>
          <a:stretch/>
        </p:blipFill>
        <p:spPr>
          <a:xfrm>
            <a:off x="5089680" y="1484640"/>
            <a:ext cx="3292200" cy="475200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5"/>
          <p:cNvPicPr/>
          <p:nvPr/>
        </p:nvPicPr>
        <p:blipFill>
          <a:blip r:embed="rId3"/>
          <a:stretch/>
        </p:blipFill>
        <p:spPr>
          <a:xfrm>
            <a:off x="1475640" y="4941000"/>
            <a:ext cx="1872000" cy="180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Желудочное пищеварение жвачных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75248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Желудок жвачных сложный, многокамерный. Он состоит из четырех отделов: рубца, сетки, книжки и сычуга. Первые три отдела называют преджелудками, и только последний отдел – сычуг – является истинным желудочком. </a:t>
            </a:r>
          </a:p>
        </p:txBody>
      </p:sp>
      <p:pic>
        <p:nvPicPr>
          <p:cNvPr id="144" name="Рисунок 4"/>
          <p:cNvPicPr/>
          <p:nvPr/>
        </p:nvPicPr>
        <p:blipFill>
          <a:blip r:embed="rId2"/>
          <a:stretch/>
        </p:blipFill>
        <p:spPr>
          <a:xfrm>
            <a:off x="640800" y="3429000"/>
            <a:ext cx="800064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рубце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539640" y="1556640"/>
            <a:ext cx="76197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Рубец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– самая большая начальная камера желудка жвачных. Емкость его у крупного рогатого скота составляет 100 – 300л.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* Слизистая оболочка рубца не имеет желез, формирует множество различной величины сосочков.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* Реакция содержимого рубца по­стоянно поддерживается в пределах pH 6,5–7,4 и смещается в кислую сторону в период наиболее интенсив­ного сбраживания корма. В этот момент образование кислот броже­ния превалирует над их всасыванием и нейтрализацией.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* Температура в рубце в течение суток колеблется в пределах 38-41°С (днем 38–39°, ночью 39– 41 °С) независимо от приема корма.</a:t>
            </a:r>
          </a:p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20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Объект 3"/>
          <p:cNvPicPr/>
          <p:nvPr/>
        </p:nvPicPr>
        <p:blipFill>
          <a:blip r:embed="rId2"/>
          <a:stretch/>
        </p:blipFill>
        <p:spPr>
          <a:xfrm>
            <a:off x="179640" y="116640"/>
            <a:ext cx="8712720" cy="662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рубце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752480"/>
            <a:ext cx="7619760" cy="1388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В преджелудках жвачных разви­ваются в основном анаэробные микроорганизмы: простейшие (ин­фузории) и бактерии. Видовой состав зависит от того, какой корм превалирует в ра­ционе. При смене рациона меняется и популяция микроорганизмов. </a:t>
            </a:r>
          </a:p>
        </p:txBody>
      </p:sp>
      <p:pic>
        <p:nvPicPr>
          <p:cNvPr id="151" name="Рисунок 3"/>
          <p:cNvPicPr/>
          <p:nvPr/>
        </p:nvPicPr>
        <p:blipFill>
          <a:blip r:embed="rId2"/>
          <a:stretch/>
        </p:blipFill>
        <p:spPr>
          <a:xfrm>
            <a:off x="611640" y="3141000"/>
            <a:ext cx="7776360" cy="345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600" b="0" strike="noStrike" cap="all" spc="-58">
                <a:solidFill>
                  <a:srgbClr val="D1282E"/>
                </a:solidFill>
                <a:latin typeface="Arial Black"/>
              </a:rPr>
              <a:t>Пищеварение в рубце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95640" y="1574640"/>
            <a:ext cx="4526640" cy="502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  <a:spcAft>
                <a:spcPts val="601"/>
              </a:spcAft>
            </a:pPr>
            <a:r>
              <a:rPr lang="ru-RU" sz="3400" b="1" strike="noStrike" spc="-1">
                <a:solidFill>
                  <a:srgbClr val="000000"/>
                </a:solidFill>
                <a:latin typeface="Arial"/>
              </a:rPr>
              <a:t>Клетчатка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- сложный полисаха­рид. В растительных кормах ее содержится до 40–50%. В пищева­рительных соках животных нет фер­ментов, переваривающих клетчатку, однако в преджелудках жвачных расщепляется 60–70 % перевари­мой клетчатки под действием целлюлозолитических бактерий.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28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Клетчатка имеет большое физио­логическое значение для жвачных не только как источник энергии, но и как фактор, обеспечивающий нор­мальную моторику преджелудков. </a:t>
            </a: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2800" b="1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ru-RU" sz="28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Объект 4"/>
          <p:cNvPicPr/>
          <p:nvPr/>
        </p:nvPicPr>
        <p:blipFill>
          <a:blip r:embed="rId2"/>
          <a:stretch/>
        </p:blipFill>
        <p:spPr>
          <a:xfrm>
            <a:off x="5292000" y="2191680"/>
            <a:ext cx="3089520" cy="332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152640"/>
            <a:ext cx="5790960" cy="1371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Объект 3"/>
          <p:cNvPicPr/>
          <p:nvPr/>
        </p:nvPicPr>
        <p:blipFill>
          <a:blip r:embed="rId2"/>
          <a:stretch/>
        </p:blipFill>
        <p:spPr>
          <a:xfrm>
            <a:off x="107640" y="188640"/>
            <a:ext cx="8712720" cy="65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143</TotalTime>
  <Words>875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irishka_x_x</dc:creator>
  <cp:lastModifiedBy>user</cp:lastModifiedBy>
  <cp:revision>12</cp:revision>
  <dcterms:created xsi:type="dcterms:W3CDTF">2020-03-10T16:11:01Z</dcterms:created>
  <dcterms:modified xsi:type="dcterms:W3CDTF">2021-04-14T13:05:04Z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