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63" r:id="rId4"/>
    <p:sldId id="277" r:id="rId5"/>
    <p:sldId id="300" r:id="rId6"/>
    <p:sldId id="301" r:id="rId7"/>
    <p:sldId id="302" r:id="rId8"/>
    <p:sldId id="303" r:id="rId9"/>
    <p:sldId id="283" r:id="rId10"/>
    <p:sldId id="304" r:id="rId11"/>
    <p:sldId id="305" r:id="rId12"/>
    <p:sldId id="306" r:id="rId13"/>
    <p:sldId id="308"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6" r:id="rId28"/>
    <p:sldId id="329" r:id="rId29"/>
    <p:sldId id="331" r:id="rId30"/>
    <p:sldId id="339" r:id="rId31"/>
    <p:sldId id="340" r:id="rId32"/>
    <p:sldId id="341" r:id="rId33"/>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5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image" Target="../media/image8.emf"/><Relationship Id="rId4"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F6606B-FE09-4C36-9B98-CED224B9B1BA}" type="datetimeFigureOut">
              <a:rPr lang="ru-RU" smtClean="0"/>
              <a:t>05.10.2025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981E8C-F025-4731-A76B-53F24C71612C}"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9"/>
          <p:cNvSpPr>
            <a:spLocks noGrp="1" noChangeArrowheads="1"/>
          </p:cNvSpPr>
          <p:nvPr>
            <p:ph type="sldNum" sz="quarter" idx="5"/>
          </p:nvPr>
        </p:nvSpPr>
        <p:spPr bwMode="auto">
          <a:noFill/>
          <a:ln>
            <a:round/>
            <a:headEnd/>
            <a:tailEnd/>
          </a:ln>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12458092-ADD3-4FFD-97E2-333324B8A57E}" type="slidenum">
              <a:rPr lang="ru-RU" altLang="ru-RU" sz="1400">
                <a:solidFill>
                  <a:srgbClr val="000000"/>
                </a:solidFill>
                <a:latin typeface="Times New Roman" pitchFamily="18" charset="0"/>
              </a:rPr>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30</a:t>
            </a:fld>
            <a:endParaRPr lang="ru-RU" altLang="ru-RU" sz="1400">
              <a:solidFill>
                <a:srgbClr val="000000"/>
              </a:solidFill>
              <a:latin typeface="Times New Roman" pitchFamily="18" charset="0"/>
            </a:endParaRPr>
          </a:p>
        </p:txBody>
      </p:sp>
      <p:sp>
        <p:nvSpPr>
          <p:cNvPr id="35843" name="Rectangle 1"/>
          <p:cNvSpPr>
            <a:spLocks noChangeArrowheads="1" noTextEdit="1"/>
          </p:cNvSpPr>
          <p:nvPr>
            <p:ph type="sldImg"/>
          </p:nvPr>
        </p:nvSpPr>
        <p:spPr bwMode="auto">
          <a:xfrm>
            <a:off x="1106488" y="812800"/>
            <a:ext cx="5343525" cy="4006850"/>
          </a:xfrm>
          <a:solidFill>
            <a:srgbClr val="FFFFFF"/>
          </a:solidFill>
          <a:ln>
            <a:solidFill>
              <a:srgbClr val="000000"/>
            </a:solidFill>
            <a:miter lim="800000"/>
            <a:headEnd/>
            <a:tailEnd/>
          </a:ln>
        </p:spPr>
      </p:sp>
      <p:sp>
        <p:nvSpPr>
          <p:cNvPr id="35844" name="Rectangle 2"/>
          <p:cNvSpPr>
            <a:spLocks noChangeArrowheads="1"/>
          </p:cNvSpPr>
          <p:nvPr>
            <p:ph type="body" idx="1"/>
          </p:nvPr>
        </p:nvSpPr>
        <p:spPr bwMode="auto">
          <a:xfrm>
            <a:off x="755650" y="5078413"/>
            <a:ext cx="6046788" cy="4810125"/>
          </a:xfrm>
          <a:noFill/>
        </p:spPr>
        <p:txBody>
          <a:bodyPr wrap="none" numCol="1" anchor="ctr" anchorCtr="0" compatLnSpc="1">
            <a:prstTxWarp prst="textNoShape">
              <a:avLst/>
            </a:prstTxWarp>
          </a:bodyPr>
          <a:lstStyle/>
          <a:p>
            <a:pPr eaLnBrk="1" hangingPunct="1"/>
            <a:endParaRPr lang="ru-RU" altLang="ru-RU"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Образ слайда 1"/>
          <p:cNvSpPr>
            <a:spLocks noGrp="1" noRot="1" noChangeAspect="1" noChangeArrowheads="1" noTextEdit="1"/>
          </p:cNvSpPr>
          <p:nvPr>
            <p:ph type="sldImg"/>
          </p:nvPr>
        </p:nvSpPr>
        <p:spPr bwMode="auto">
          <a:noFill/>
          <a:ln>
            <a:solidFill>
              <a:srgbClr val="000000"/>
            </a:solidFill>
            <a:miter lim="800000"/>
            <a:headEnd/>
            <a:tailEnd/>
          </a:ln>
        </p:spPr>
      </p:sp>
      <p:sp>
        <p:nvSpPr>
          <p:cNvPr id="38915" name="Заметки 2"/>
          <p:cNvSpPr>
            <a:spLocks noGrp="1" noChangeArrowheads="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38916" name="Номер слайда 3"/>
          <p:cNvSpPr>
            <a:spLocks noGrp="1" noChangeArrowheads="1"/>
          </p:cNvSpPr>
          <p:nvPr>
            <p:ph type="sldNum" sz="quarter" idx="5"/>
          </p:nvPr>
        </p:nvSpPr>
        <p:spPr bwMode="auto">
          <a:noFill/>
          <a:ln>
            <a:miter lim="800000"/>
            <a:headEnd/>
            <a:tailEnd/>
          </a:ln>
        </p:spPr>
        <p:txBody>
          <a:bodyPr/>
          <a:lstStyle/>
          <a:p>
            <a:fld id="{6BC9B560-A7EA-4E36-839F-D73FDD6EEE00}" type="slidenum">
              <a:rPr lang="ru-RU"/>
              <a:pPr/>
              <a:t>32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lv-LV"/>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lv-LV"/>
          </a:p>
        </p:txBody>
      </p:sp>
      <p:sp>
        <p:nvSpPr>
          <p:cNvPr id="4" name="Дата 3"/>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5" name="Нижний колонтитул 4"/>
          <p:cNvSpPr>
            <a:spLocks noGrp="1"/>
          </p:cNvSpPr>
          <p:nvPr>
            <p:ph type="ftr" sz="quarter" idx="11"/>
          </p:nvPr>
        </p:nvSpPr>
        <p:spPr/>
        <p:txBody>
          <a:bodyPr/>
          <a:lstStyle/>
          <a:p>
            <a:endParaRPr lang="lv-LV"/>
          </a:p>
        </p:txBody>
      </p:sp>
      <p:sp>
        <p:nvSpPr>
          <p:cNvPr id="6" name="Номер слайда 5"/>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lv-LV"/>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4" name="Дата 3"/>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5" name="Нижний колонтитул 4"/>
          <p:cNvSpPr>
            <a:spLocks noGrp="1"/>
          </p:cNvSpPr>
          <p:nvPr>
            <p:ph type="ftr" sz="quarter" idx="11"/>
          </p:nvPr>
        </p:nvSpPr>
        <p:spPr/>
        <p:txBody>
          <a:bodyPr/>
          <a:lstStyle/>
          <a:p>
            <a:endParaRPr lang="lv-LV"/>
          </a:p>
        </p:txBody>
      </p:sp>
      <p:sp>
        <p:nvSpPr>
          <p:cNvPr id="6" name="Номер слайда 5"/>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lv-LV"/>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4" name="Дата 3"/>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5" name="Нижний колонтитул 4"/>
          <p:cNvSpPr>
            <a:spLocks noGrp="1"/>
          </p:cNvSpPr>
          <p:nvPr>
            <p:ph type="ftr" sz="quarter" idx="11"/>
          </p:nvPr>
        </p:nvSpPr>
        <p:spPr/>
        <p:txBody>
          <a:bodyPr/>
          <a:lstStyle/>
          <a:p>
            <a:endParaRPr lang="lv-LV"/>
          </a:p>
        </p:txBody>
      </p:sp>
      <p:sp>
        <p:nvSpPr>
          <p:cNvPr id="6" name="Номер слайда 5"/>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lv-LV"/>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4" name="Дата 3"/>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5" name="Нижний колонтитул 4"/>
          <p:cNvSpPr>
            <a:spLocks noGrp="1"/>
          </p:cNvSpPr>
          <p:nvPr>
            <p:ph type="ftr" sz="quarter" idx="11"/>
          </p:nvPr>
        </p:nvSpPr>
        <p:spPr/>
        <p:txBody>
          <a:bodyPr/>
          <a:lstStyle/>
          <a:p>
            <a:endParaRPr lang="lv-LV"/>
          </a:p>
        </p:txBody>
      </p:sp>
      <p:sp>
        <p:nvSpPr>
          <p:cNvPr id="6" name="Номер слайда 5"/>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lv-LV"/>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5" name="Нижний колонтитул 4"/>
          <p:cNvSpPr>
            <a:spLocks noGrp="1"/>
          </p:cNvSpPr>
          <p:nvPr>
            <p:ph type="ftr" sz="quarter" idx="11"/>
          </p:nvPr>
        </p:nvSpPr>
        <p:spPr/>
        <p:txBody>
          <a:bodyPr/>
          <a:lstStyle/>
          <a:p>
            <a:endParaRPr lang="lv-LV"/>
          </a:p>
        </p:txBody>
      </p:sp>
      <p:sp>
        <p:nvSpPr>
          <p:cNvPr id="6" name="Номер слайда 5"/>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lv-LV"/>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5" name="Дата 4"/>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6" name="Нижний колонтитул 5"/>
          <p:cNvSpPr>
            <a:spLocks noGrp="1"/>
          </p:cNvSpPr>
          <p:nvPr>
            <p:ph type="ftr" sz="quarter" idx="11"/>
          </p:nvPr>
        </p:nvSpPr>
        <p:spPr/>
        <p:txBody>
          <a:bodyPr/>
          <a:lstStyle/>
          <a:p>
            <a:endParaRPr lang="lv-LV"/>
          </a:p>
        </p:txBody>
      </p:sp>
      <p:sp>
        <p:nvSpPr>
          <p:cNvPr id="7" name="Номер слайда 6"/>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lv-LV"/>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7" name="Дата 6"/>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8" name="Нижний колонтитул 7"/>
          <p:cNvSpPr>
            <a:spLocks noGrp="1"/>
          </p:cNvSpPr>
          <p:nvPr>
            <p:ph type="ftr" sz="quarter" idx="11"/>
          </p:nvPr>
        </p:nvSpPr>
        <p:spPr/>
        <p:txBody>
          <a:bodyPr/>
          <a:lstStyle/>
          <a:p>
            <a:endParaRPr lang="lv-LV"/>
          </a:p>
        </p:txBody>
      </p:sp>
      <p:sp>
        <p:nvSpPr>
          <p:cNvPr id="9" name="Номер слайда 8"/>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lv-LV"/>
          </a:p>
        </p:txBody>
      </p:sp>
      <p:sp>
        <p:nvSpPr>
          <p:cNvPr id="3" name="Дата 2"/>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4" name="Нижний колонтитул 3"/>
          <p:cNvSpPr>
            <a:spLocks noGrp="1"/>
          </p:cNvSpPr>
          <p:nvPr>
            <p:ph type="ftr" sz="quarter" idx="11"/>
          </p:nvPr>
        </p:nvSpPr>
        <p:spPr/>
        <p:txBody>
          <a:bodyPr/>
          <a:lstStyle/>
          <a:p>
            <a:endParaRPr lang="lv-LV"/>
          </a:p>
        </p:txBody>
      </p:sp>
      <p:sp>
        <p:nvSpPr>
          <p:cNvPr id="5" name="Номер слайда 4"/>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3" name="Нижний колонтитул 2"/>
          <p:cNvSpPr>
            <a:spLocks noGrp="1"/>
          </p:cNvSpPr>
          <p:nvPr>
            <p:ph type="ftr" sz="quarter" idx="11"/>
          </p:nvPr>
        </p:nvSpPr>
        <p:spPr/>
        <p:txBody>
          <a:bodyPr/>
          <a:lstStyle/>
          <a:p>
            <a:endParaRPr lang="lv-LV"/>
          </a:p>
        </p:txBody>
      </p:sp>
      <p:sp>
        <p:nvSpPr>
          <p:cNvPr id="4" name="Номер слайда 3"/>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lv-LV"/>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6" name="Нижний колонтитул 5"/>
          <p:cNvSpPr>
            <a:spLocks noGrp="1"/>
          </p:cNvSpPr>
          <p:nvPr>
            <p:ph type="ftr" sz="quarter" idx="11"/>
          </p:nvPr>
        </p:nvSpPr>
        <p:spPr/>
        <p:txBody>
          <a:bodyPr/>
          <a:lstStyle/>
          <a:p>
            <a:endParaRPr lang="lv-LV"/>
          </a:p>
        </p:txBody>
      </p:sp>
      <p:sp>
        <p:nvSpPr>
          <p:cNvPr id="7" name="Номер слайда 6"/>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lv-LV"/>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D9A6E05-DC01-42F2-9C1D-28240EDC03C9}" type="datetimeFigureOut">
              <a:rPr lang="lv-LV" smtClean="0"/>
              <a:pPr/>
              <a:t>2025.10.05.</a:t>
            </a:fld>
            <a:endParaRPr lang="lv-LV"/>
          </a:p>
        </p:txBody>
      </p:sp>
      <p:sp>
        <p:nvSpPr>
          <p:cNvPr id="6" name="Нижний колонтитул 5"/>
          <p:cNvSpPr>
            <a:spLocks noGrp="1"/>
          </p:cNvSpPr>
          <p:nvPr>
            <p:ph type="ftr" sz="quarter" idx="11"/>
          </p:nvPr>
        </p:nvSpPr>
        <p:spPr/>
        <p:txBody>
          <a:bodyPr/>
          <a:lstStyle/>
          <a:p>
            <a:endParaRPr lang="lv-LV"/>
          </a:p>
        </p:txBody>
      </p:sp>
      <p:sp>
        <p:nvSpPr>
          <p:cNvPr id="7" name="Номер слайда 6"/>
          <p:cNvSpPr>
            <a:spLocks noGrp="1"/>
          </p:cNvSpPr>
          <p:nvPr>
            <p:ph type="sldNum" sz="quarter" idx="12"/>
          </p:nvPr>
        </p:nvSpPr>
        <p:spPr/>
        <p:txBody>
          <a:bodyPr/>
          <a:lstStyle/>
          <a:p>
            <a:fld id="{4992B39E-9CFB-4AE5-A148-7898D90DED5B}"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lv-LV"/>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lv-LV"/>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9A6E05-DC01-42F2-9C1D-28240EDC03C9}" type="datetimeFigureOut">
              <a:rPr lang="lv-LV" smtClean="0"/>
              <a:pPr/>
              <a:t>2025.10.05.</a:t>
            </a:fld>
            <a:endParaRPr lang="lv-LV"/>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92B39E-9CFB-4AE5-A148-7898D90DED5B}" type="slidenum">
              <a:rPr lang="lv-LV" smtClean="0"/>
              <a:pPr/>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ics2.ru/resourcemanager/images/59/Image/economics/Glava_3/prvo.gif"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google.com/url?sa=i&amp;source=images&amp;cd=&amp;ved=2ahUKEwjip6yokanmAhUBw8QBHVHLAz0QjRx6BAgBEAQ&amp;url=https%3A%2F%2Fmarketing-now.ru%2Fekonomicheskaya-teoriya%2Falternativnyie-izderzhki-buhgalterskie-i-ekonomicheskie%2F&amp;psig=AOvVaw2Npl1euic11kCWTH-PWlXU&amp;ust=1576000445417097"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548680"/>
            <a:ext cx="7702624" cy="1470025"/>
          </a:xfrm>
        </p:spPr>
        <p:txBody>
          <a:bodyPr>
            <a:noAutofit/>
          </a:bodyPr>
          <a:lstStyle/>
          <a:p>
            <a:r>
              <a:rPr lang="lv-LV" sz="3200" b="1" dirty="0" smtClean="0">
                <a:solidFill>
                  <a:schemeClr val="accent2"/>
                </a:solidFill>
              </a:rPr>
              <a:t/>
            </a:r>
            <a:br>
              <a:rPr lang="lv-LV" sz="3200" b="1" dirty="0" smtClean="0">
                <a:solidFill>
                  <a:schemeClr val="accent2"/>
                </a:solidFill>
              </a:rPr>
            </a:br>
            <a:r>
              <a:rPr lang="ru-RU" sz="3200" b="1" dirty="0" smtClean="0">
                <a:solidFill>
                  <a:schemeClr val="accent2"/>
                </a:solidFill>
              </a:rPr>
              <a:t>Тема 1. </a:t>
            </a:r>
            <a:r>
              <a:rPr lang="ru-RU" sz="3200" dirty="0" smtClean="0">
                <a:solidFill>
                  <a:srgbClr val="FF0000"/>
                </a:solidFill>
              </a:rPr>
              <a:t>Введение в управленческую экономику</a:t>
            </a:r>
            <a:endParaRPr lang="lv-LV" sz="3200" b="1" dirty="0">
              <a:solidFill>
                <a:srgbClr val="FF0000"/>
              </a:solidFill>
            </a:endParaRPr>
          </a:p>
        </p:txBody>
      </p:sp>
      <p:sp>
        <p:nvSpPr>
          <p:cNvPr id="3" name="Подзаголовок 2"/>
          <p:cNvSpPr>
            <a:spLocks noGrp="1"/>
          </p:cNvSpPr>
          <p:nvPr>
            <p:ph type="subTitle" idx="1"/>
          </p:nvPr>
        </p:nvSpPr>
        <p:spPr>
          <a:xfrm>
            <a:off x="1043608" y="2420888"/>
            <a:ext cx="6400800" cy="1752600"/>
          </a:xfrm>
        </p:spPr>
        <p:txBody>
          <a:bodyPr>
            <a:normAutofit fontScale="25000" lnSpcReduction="20000"/>
          </a:bodyPr>
          <a:lstStyle/>
          <a:p>
            <a:r>
              <a:rPr lang="ru-RU" sz="8000" b="1" dirty="0" smtClean="0">
                <a:solidFill>
                  <a:schemeClr val="accent2"/>
                </a:solidFill>
              </a:rPr>
              <a:t>План лекции:</a:t>
            </a:r>
          </a:p>
          <a:p>
            <a:r>
              <a:rPr lang="ru-RU" sz="8000" b="1" dirty="0" smtClean="0">
                <a:solidFill>
                  <a:schemeClr val="accent2"/>
                </a:solidFill>
              </a:rPr>
              <a:t>1. Методология управленческой экономики</a:t>
            </a:r>
          </a:p>
          <a:p>
            <a:r>
              <a:rPr lang="ru-RU" sz="8000" b="1" dirty="0" smtClean="0">
                <a:solidFill>
                  <a:schemeClr val="accent2"/>
                </a:solidFill>
              </a:rPr>
              <a:t>2. Кривая производственных возможностей и роль альтернативных издержек в принятии управленческих решений</a:t>
            </a:r>
          </a:p>
          <a:p>
            <a:endParaRPr lang="ru-RU" sz="8000" b="1" dirty="0" smtClean="0">
              <a:solidFill>
                <a:schemeClr val="tx1"/>
              </a:solidFill>
            </a:endParaRPr>
          </a:p>
          <a:p>
            <a:endParaRPr lang="ru-RU" sz="8000" b="1" dirty="0" smtClean="0">
              <a:solidFill>
                <a:schemeClr val="tx1"/>
              </a:solidFill>
            </a:endParaRPr>
          </a:p>
          <a:p>
            <a:endParaRPr lang="ru-RU" sz="8000" b="1" dirty="0">
              <a:solidFill>
                <a:schemeClr val="tx1"/>
              </a:solidFill>
            </a:endParaRPr>
          </a:p>
          <a:p>
            <a:endParaRPr lang="ru-RU" sz="8000" b="1" dirty="0" smtClean="0">
              <a:solidFill>
                <a:schemeClr val="tx1"/>
              </a:solidFill>
            </a:endParaRPr>
          </a:p>
          <a:p>
            <a:endParaRPr lang="ru-RU" sz="8000" b="1" dirty="0">
              <a:solidFill>
                <a:schemeClr val="tx1"/>
              </a:solidFill>
            </a:endParaRPr>
          </a:p>
          <a:p>
            <a:endParaRPr lang="ru-RU" sz="8000" b="1" dirty="0" smtClean="0">
              <a:solidFill>
                <a:schemeClr val="tx1"/>
              </a:solidFill>
            </a:endParaRPr>
          </a:p>
          <a:p>
            <a:endParaRPr lang="lv-LV" sz="44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Технологические законы</a:t>
            </a:r>
            <a:endParaRPr lang="lv-LV" b="1" dirty="0">
              <a:solidFill>
                <a:schemeClr val="accent2"/>
              </a:solidFill>
            </a:endParaRPr>
          </a:p>
        </p:txBody>
      </p:sp>
      <p:sp>
        <p:nvSpPr>
          <p:cNvPr id="3" name="Содержимое 2"/>
          <p:cNvSpPr>
            <a:spLocks noGrp="1"/>
          </p:cNvSpPr>
          <p:nvPr>
            <p:ph idx="1"/>
          </p:nvPr>
        </p:nvSpPr>
        <p:spPr/>
        <p:txBody>
          <a:bodyPr/>
          <a:lstStyle/>
          <a:p>
            <a:endParaRPr lang="ru-RU" dirty="0" smtClean="0"/>
          </a:p>
          <a:p>
            <a:r>
              <a:rPr lang="ru-RU" dirty="0" smtClean="0"/>
              <a:t> </a:t>
            </a:r>
            <a:r>
              <a:rPr lang="ru-RU" b="1" dirty="0" smtClean="0"/>
              <a:t>Закон возрастающих затрат</a:t>
            </a:r>
          </a:p>
          <a:p>
            <a:endParaRPr lang="ru-RU" b="1" dirty="0" smtClean="0"/>
          </a:p>
          <a:p>
            <a:r>
              <a:rPr lang="ru-RU" b="1" dirty="0" smtClean="0"/>
              <a:t> Закон убывающей отдачи</a:t>
            </a:r>
            <a:endParaRPr lang="lv-LV"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Закон возрастающих затрат</a:t>
            </a:r>
            <a:endParaRPr lang="lv-LV" b="1" dirty="0">
              <a:solidFill>
                <a:schemeClr val="accent2"/>
              </a:solidFill>
            </a:endParaRPr>
          </a:p>
        </p:txBody>
      </p:sp>
      <p:sp>
        <p:nvSpPr>
          <p:cNvPr id="3" name="Содержимое 2"/>
          <p:cNvSpPr>
            <a:spLocks noGrp="1"/>
          </p:cNvSpPr>
          <p:nvPr>
            <p:ph idx="1"/>
          </p:nvPr>
        </p:nvSpPr>
        <p:spPr/>
        <p:txBody>
          <a:bodyPr/>
          <a:lstStyle/>
          <a:p>
            <a:r>
              <a:rPr lang="ru-RU" b="1" dirty="0" smtClean="0">
                <a:solidFill>
                  <a:schemeClr val="accent2"/>
                </a:solidFill>
              </a:rPr>
              <a:t>Закон возрастающих затрат </a:t>
            </a:r>
            <a:r>
              <a:rPr lang="ru-RU" b="1" dirty="0" smtClean="0"/>
              <a:t>– с некоторого объёма производства какого-либо блага, производство каждой дополнительной единицы этого блага потребует всё большего количества затрат ресурсов.</a:t>
            </a:r>
          </a:p>
          <a:p>
            <a:r>
              <a:rPr lang="ru-RU" b="1" dirty="0" smtClean="0"/>
              <a:t>Действие данного закона основано на неполной взаимозаменяемости ресурсов.</a:t>
            </a:r>
            <a:endParaRPr lang="lv-LV"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Закон убывающей отдачи</a:t>
            </a:r>
            <a:endParaRPr lang="lv-LV" b="1" dirty="0">
              <a:solidFill>
                <a:schemeClr val="accent2"/>
              </a:solidFill>
            </a:endParaRPr>
          </a:p>
        </p:txBody>
      </p:sp>
      <p:sp>
        <p:nvSpPr>
          <p:cNvPr id="3" name="Содержимое 2"/>
          <p:cNvSpPr>
            <a:spLocks noGrp="1"/>
          </p:cNvSpPr>
          <p:nvPr>
            <p:ph idx="1"/>
          </p:nvPr>
        </p:nvSpPr>
        <p:spPr/>
        <p:txBody>
          <a:bodyPr>
            <a:normAutofit lnSpcReduction="10000"/>
          </a:bodyPr>
          <a:lstStyle/>
          <a:p>
            <a:r>
              <a:rPr lang="ru-RU" b="1" dirty="0" smtClean="0">
                <a:solidFill>
                  <a:schemeClr val="accent2"/>
                </a:solidFill>
              </a:rPr>
              <a:t>Закон убывающей отдачи </a:t>
            </a:r>
            <a:r>
              <a:rPr lang="ru-RU" b="1" dirty="0" smtClean="0"/>
              <a:t>устанавливает связь между постоянными и переменными ресурсами. Он гласит, что, начиная с некоторого объёма производства, дополнительно введённая в производство единица переменного ресурса будет приносить всё меньше и меньше готовой продукции. Действие этого закона основано на исчерпании постоянного ресурса.</a:t>
            </a:r>
            <a:endParaRPr lang="lv-LV"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Собственность</a:t>
            </a:r>
            <a:endParaRPr lang="lv-LV" b="1" dirty="0">
              <a:solidFill>
                <a:schemeClr val="accent2"/>
              </a:solidFill>
            </a:endParaRPr>
          </a:p>
        </p:txBody>
      </p:sp>
      <p:sp>
        <p:nvSpPr>
          <p:cNvPr id="3" name="Содержимое 2"/>
          <p:cNvSpPr>
            <a:spLocks noGrp="1"/>
          </p:cNvSpPr>
          <p:nvPr>
            <p:ph idx="1"/>
          </p:nvPr>
        </p:nvSpPr>
        <p:spPr/>
        <p:txBody>
          <a:bodyPr/>
          <a:lstStyle/>
          <a:p>
            <a:r>
              <a:rPr lang="ru-RU" b="1" dirty="0" smtClean="0">
                <a:solidFill>
                  <a:schemeClr val="accent2"/>
                </a:solidFill>
              </a:rPr>
              <a:t>Собственность</a:t>
            </a:r>
            <a:r>
              <a:rPr lang="ru-RU" b="1" dirty="0" smtClean="0"/>
              <a:t> – одна их наиболее важных экономических категорий. В современной экономической литературе собственность рассматривается как санкционированное обществом право по отношению к тем или иным благам, т.е. </a:t>
            </a:r>
            <a:r>
              <a:rPr lang="ru-RU" b="1" dirty="0" smtClean="0">
                <a:solidFill>
                  <a:schemeClr val="accent2"/>
                </a:solidFill>
              </a:rPr>
              <a:t>как права собственности.</a:t>
            </a:r>
            <a:endParaRPr lang="lv-LV" b="1" dirty="0">
              <a:solidFill>
                <a:schemeClr val="accent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solidFill>
                  <a:schemeClr val="accent2"/>
                </a:solidFill>
              </a:rPr>
              <a:t>Трансакционные</a:t>
            </a:r>
            <a:r>
              <a:rPr lang="ru-RU" b="1" dirty="0" smtClean="0">
                <a:solidFill>
                  <a:schemeClr val="accent2"/>
                </a:solidFill>
              </a:rPr>
              <a:t> издержки</a:t>
            </a:r>
            <a:endParaRPr lang="lv-LV" b="1" dirty="0">
              <a:solidFill>
                <a:schemeClr val="accent2"/>
              </a:solidFill>
            </a:endParaRPr>
          </a:p>
        </p:txBody>
      </p:sp>
      <p:sp>
        <p:nvSpPr>
          <p:cNvPr id="3" name="Содержимое 2"/>
          <p:cNvSpPr>
            <a:spLocks noGrp="1"/>
          </p:cNvSpPr>
          <p:nvPr>
            <p:ph idx="1"/>
          </p:nvPr>
        </p:nvSpPr>
        <p:spPr/>
        <p:txBody>
          <a:bodyPr/>
          <a:lstStyle/>
          <a:p>
            <a:r>
              <a:rPr lang="ru-RU" b="1" dirty="0" err="1" smtClean="0">
                <a:solidFill>
                  <a:schemeClr val="accent2"/>
                </a:solidFill>
              </a:rPr>
              <a:t>Трансакционные</a:t>
            </a:r>
            <a:r>
              <a:rPr lang="ru-RU" b="1" dirty="0" smtClean="0">
                <a:solidFill>
                  <a:schemeClr val="accent2"/>
                </a:solidFill>
              </a:rPr>
              <a:t> издержки </a:t>
            </a:r>
            <a:r>
              <a:rPr lang="ru-RU" b="1" dirty="0" smtClean="0"/>
              <a:t>– это издержки,  возникающие при обмене правомочиями, т.е. при совершении сделок ( при обмене товарами, различными видами деятельности или юридическими обязательствами).</a:t>
            </a:r>
          </a:p>
          <a:p>
            <a:pPr>
              <a:buNone/>
            </a:pPr>
            <a:endParaRPr lang="lv-LV"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79388" y="1700213"/>
            <a:ext cx="5976937" cy="4897437"/>
          </a:xfrm>
        </p:spPr>
        <p:txBody>
          <a:bodyPr/>
          <a:lstStyle/>
          <a:p>
            <a:pPr eaLnBrk="1" hangingPunct="1">
              <a:lnSpc>
                <a:spcPct val="80000"/>
              </a:lnSpc>
            </a:pPr>
            <a:r>
              <a:rPr kumimoji="0" lang="ru-RU" altLang="ru-RU" sz="1800" dirty="0" smtClean="0">
                <a:cs typeface="Arial" charset="0"/>
              </a:rPr>
              <a:t>Одним из принципов  поведения хозяйствующих субъектов:</a:t>
            </a:r>
          </a:p>
          <a:p>
            <a:pPr algn="ctr" eaLnBrk="1" hangingPunct="1">
              <a:lnSpc>
                <a:spcPct val="80000"/>
              </a:lnSpc>
            </a:pPr>
            <a:r>
              <a:rPr kumimoji="0" lang="ru-RU" altLang="ru-RU" sz="2000" b="1" dirty="0" smtClean="0">
                <a:solidFill>
                  <a:srgbClr val="FF9900"/>
                </a:solidFill>
                <a:cs typeface="Arial" charset="0"/>
              </a:rPr>
              <a:t>Уровень жизни населения определяется способностью страны производить товары и услуги.</a:t>
            </a:r>
          </a:p>
          <a:p>
            <a:pPr algn="ctr" eaLnBrk="1" hangingPunct="1">
              <a:lnSpc>
                <a:spcPct val="80000"/>
              </a:lnSpc>
            </a:pPr>
            <a:endParaRPr kumimoji="0" lang="ru-RU" altLang="ru-RU" sz="2000" b="1" dirty="0" smtClean="0">
              <a:solidFill>
                <a:srgbClr val="FF9900"/>
              </a:solidFill>
              <a:cs typeface="Arial" charset="0"/>
            </a:endParaRPr>
          </a:p>
          <a:p>
            <a:pPr algn="ctr" eaLnBrk="1" hangingPunct="1">
              <a:lnSpc>
                <a:spcPct val="80000"/>
              </a:lnSpc>
            </a:pPr>
            <a:r>
              <a:rPr kumimoji="0" lang="ru-RU" altLang="ru-RU" sz="2000" b="1" dirty="0" smtClean="0">
                <a:solidFill>
                  <a:srgbClr val="FF9900"/>
                </a:solidFill>
                <a:cs typeface="Arial" charset="0"/>
              </a:rPr>
              <a:t>Производственные возможности –</a:t>
            </a:r>
            <a:r>
              <a:rPr kumimoji="0" lang="ru-RU" altLang="ru-RU" sz="2000" b="1" dirty="0" smtClean="0">
                <a:cs typeface="Arial" charset="0"/>
              </a:rPr>
              <a:t>это возможности общества по производству экономических благ при эффективном использовании всех имеющихся ресурсов и при  данном уровне развития технологии.</a:t>
            </a:r>
          </a:p>
          <a:p>
            <a:pPr algn="ctr" eaLnBrk="1" hangingPunct="1">
              <a:lnSpc>
                <a:spcPct val="80000"/>
              </a:lnSpc>
            </a:pPr>
            <a:endParaRPr kumimoji="0" lang="ru-RU" altLang="ru-RU" sz="2000" b="1" dirty="0" smtClean="0">
              <a:cs typeface="Arial" charset="0"/>
            </a:endParaRPr>
          </a:p>
          <a:p>
            <a:pPr algn="ctr" eaLnBrk="1" hangingPunct="1">
              <a:lnSpc>
                <a:spcPct val="80000"/>
              </a:lnSpc>
            </a:pPr>
            <a:r>
              <a:rPr kumimoji="0" lang="ru-RU" altLang="ru-RU" sz="2000" b="1" dirty="0" smtClean="0">
                <a:cs typeface="Arial" charset="0"/>
              </a:rPr>
              <a:t>Максимально возможный объем производства в каждый конкретный момент времени может быть описан с помощью </a:t>
            </a:r>
            <a:r>
              <a:rPr kumimoji="0" lang="ru-RU" altLang="ru-RU" sz="2000" b="1" dirty="0" smtClean="0">
                <a:solidFill>
                  <a:srgbClr val="FF9900"/>
                </a:solidFill>
                <a:cs typeface="Arial" charset="0"/>
              </a:rPr>
              <a:t>кривой производственных возможностей.</a:t>
            </a:r>
          </a:p>
        </p:txBody>
      </p:sp>
      <p:pic>
        <p:nvPicPr>
          <p:cNvPr id="5123" name="Picture 4" descr="vac"/>
          <p:cNvPicPr>
            <a:picLocks noChangeAspect="1" noChangeArrowheads="1"/>
          </p:cNvPicPr>
          <p:nvPr/>
        </p:nvPicPr>
        <p:blipFill>
          <a:blip r:embed="rId2" cstate="print"/>
          <a:srcRect/>
          <a:stretch>
            <a:fillRect/>
          </a:stretch>
        </p:blipFill>
        <p:spPr bwMode="auto">
          <a:xfrm>
            <a:off x="6156325" y="1487488"/>
            <a:ext cx="2808288" cy="4244975"/>
          </a:xfrm>
          <a:prstGeom prst="rect">
            <a:avLst/>
          </a:prstGeom>
          <a:noFill/>
          <a:ln w="9525">
            <a:noFill/>
            <a:miter lim="800000"/>
            <a:headEnd/>
            <a:tailEnd/>
          </a:ln>
        </p:spPr>
      </p:pic>
      <p:sp>
        <p:nvSpPr>
          <p:cNvPr id="5" name="AutoShape 4">
            <a:extLst>
              <a:ext uri="{FF2B5EF4-FFF2-40B4-BE49-F238E27FC236}">
                <a16:creationId xmlns:a16="http://schemas.microsoft.com/office/drawing/2014/main" xmlns="" id="{697CFBBB-BD6B-41D7-879A-B6E50F20F875}"/>
              </a:ext>
            </a:extLst>
          </p:cNvPr>
          <p:cNvSpPr>
            <a:spLocks noChangeArrowheads="1"/>
          </p:cNvSpPr>
          <p:nvPr/>
        </p:nvSpPr>
        <p:spPr bwMode="auto">
          <a:xfrm>
            <a:off x="215900" y="187325"/>
            <a:ext cx="8748713" cy="1512888"/>
          </a:xfrm>
          <a:prstGeom prst="wave">
            <a:avLst>
              <a:gd name="adj1" fmla="val 13005"/>
              <a:gd name="adj2" fmla="val -4985"/>
            </a:avLst>
          </a:prstGeom>
          <a:solidFill>
            <a:schemeClr val="accent1"/>
          </a:solidFill>
          <a:ln w="9525">
            <a:solidFill>
              <a:schemeClr val="tx1"/>
            </a:solidFill>
            <a:round/>
            <a:headEnd/>
            <a:tailEnd/>
          </a:ln>
          <a:effectLst/>
          <a:extLst>
            <a:ext uri="{AF507438-7753-43e0-B8FC-AC1667EBCBE1}"/>
          </a:extLst>
        </p:spPr>
        <p:txBody>
          <a:bodyPr wrap="none" anchor="ctr"/>
          <a:lstStyle/>
          <a:p>
            <a:pPr algn="ctr" eaLnBrk="1" hangingPunct="1"/>
            <a:r>
              <a:rPr kumimoji="1" lang="ru-RU" altLang="ru-RU" sz="2400" dirty="0" smtClean="0"/>
              <a:t>2 вопрос. Производственные </a:t>
            </a:r>
            <a:r>
              <a:rPr kumimoji="1" lang="ru-RU" altLang="ru-RU" sz="2400" dirty="0"/>
              <a:t>возможности. </a:t>
            </a:r>
          </a:p>
          <a:p>
            <a:pPr algn="ctr" eaLnBrk="1" hangingPunct="1"/>
            <a:r>
              <a:rPr kumimoji="1" lang="ru-RU" altLang="ru-RU" sz="2400" dirty="0"/>
              <a:t>Кривая производственных возможностей.</a:t>
            </a:r>
            <a:endParaRPr lang="ru-RU" altLang="ru-RU" sz="3600" dirty="0">
              <a:solidFill>
                <a:schemeClr val="tx2"/>
              </a:solidFill>
              <a:effectLst>
                <a:outerShdw blurRad="38100" dist="38100" dir="2700000" algn="tl">
                  <a:srgbClr val="000000"/>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468313" y="549275"/>
            <a:ext cx="8229600" cy="5184775"/>
          </a:xfrm>
        </p:spPr>
        <p:txBody>
          <a:bodyPr/>
          <a:lstStyle/>
          <a:p>
            <a:pPr algn="ctr" eaLnBrk="1" hangingPunct="1"/>
            <a:r>
              <a:rPr kumimoji="0" lang="ru-RU" altLang="ru-RU" sz="2400" smtClean="0">
                <a:cs typeface="Arial" charset="0"/>
              </a:rPr>
              <a:t>Кривая производственных возможностей –</a:t>
            </a:r>
          </a:p>
          <a:p>
            <a:pPr eaLnBrk="1" hangingPunct="1">
              <a:buFontTx/>
              <a:buNone/>
            </a:pPr>
            <a:r>
              <a:rPr kumimoji="0" lang="ru-RU" altLang="ru-RU" sz="2400" smtClean="0">
                <a:cs typeface="Arial" charset="0"/>
              </a:rPr>
              <a:t>      ЭТО ЭКОНОМИЧЕСКАЯ МОДЕЛЬ, которая показывает, что увеличить производство одних благ можно лишь при условии сокращения объема производства других благ.</a:t>
            </a:r>
          </a:p>
          <a:p>
            <a:pPr eaLnBrk="1" hangingPunct="1">
              <a:buFontTx/>
              <a:buNone/>
            </a:pPr>
            <a:endParaRPr kumimoji="0" lang="ru-RU" altLang="ru-RU" sz="2400" smtClean="0">
              <a:cs typeface="Arial" charset="0"/>
            </a:endParaRPr>
          </a:p>
          <a:p>
            <a:pPr eaLnBrk="1" hangingPunct="1"/>
            <a:r>
              <a:rPr kumimoji="0" lang="ru-RU" altLang="ru-RU" sz="2000" smtClean="0">
                <a:cs typeface="Arial" charset="0"/>
              </a:rPr>
              <a:t>При построении кривой производственных возможностей </a:t>
            </a:r>
            <a:r>
              <a:rPr kumimoji="0" lang="ru-RU" altLang="ru-RU" sz="2000" smtClean="0">
                <a:solidFill>
                  <a:srgbClr val="FF9900"/>
                </a:solidFill>
                <a:cs typeface="Arial" charset="0"/>
              </a:rPr>
              <a:t>(КПВ)</a:t>
            </a:r>
          </a:p>
          <a:p>
            <a:pPr eaLnBrk="1" hangingPunct="1">
              <a:buFontTx/>
              <a:buNone/>
            </a:pPr>
            <a:r>
              <a:rPr kumimoji="0" lang="ru-RU" altLang="ru-RU" sz="2000" smtClean="0">
                <a:cs typeface="Arial" charset="0"/>
              </a:rPr>
              <a:t>экономики станы необходимо придерживаться следующих правил:</a:t>
            </a:r>
          </a:p>
          <a:p>
            <a:pPr eaLnBrk="1" hangingPunct="1">
              <a:buFontTx/>
              <a:buNone/>
            </a:pPr>
            <a:r>
              <a:rPr kumimoji="0" lang="ru-RU" altLang="ru-RU" sz="2000" smtClean="0">
                <a:cs typeface="Arial" charset="0"/>
              </a:rPr>
              <a:t>1.Будем считать, что производится только две группы товаров ( например –  пушки  и  масло);</a:t>
            </a:r>
          </a:p>
          <a:p>
            <a:pPr eaLnBrk="1" hangingPunct="1">
              <a:buFontTx/>
              <a:buNone/>
            </a:pPr>
            <a:r>
              <a:rPr kumimoji="0" lang="ru-RU" altLang="ru-RU" sz="2000" smtClean="0">
                <a:cs typeface="Arial" charset="0"/>
              </a:rPr>
              <a:t>2.В производстве задействованы все имеющиеся ресурсы;</a:t>
            </a:r>
          </a:p>
          <a:p>
            <a:pPr eaLnBrk="1" hangingPunct="1">
              <a:buFontTx/>
              <a:buNone/>
            </a:pPr>
            <a:r>
              <a:rPr kumimoji="0" lang="ru-RU" altLang="ru-RU" sz="2000" smtClean="0">
                <a:cs typeface="Arial" charset="0"/>
              </a:rPr>
              <a:t>3.Технический прогресс отсутствует ,объем и качество ресурсов неизменны.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CCB232C2-9818-44BF-99E1-429E13E21748}"/>
              </a:ext>
            </a:extLst>
          </p:cNvPr>
          <p:cNvSpPr>
            <a:spLocks noGrp="1" noChangeArrowheads="1"/>
          </p:cNvSpPr>
          <p:nvPr>
            <p:ph type="title"/>
          </p:nvPr>
        </p:nvSpPr>
        <p:spPr>
          <a:xfrm>
            <a:off x="457200" y="228600"/>
            <a:ext cx="8002588" cy="608013"/>
          </a:xfrm>
        </p:spPr>
        <p:txBody>
          <a:bodyPr>
            <a:normAutofit fontScale="90000"/>
          </a:bodyPr>
          <a:lstStyle/>
          <a:p>
            <a:pPr eaLnBrk="1" hangingPunct="1"/>
            <a:r>
              <a:rPr kumimoji="0" lang="ru-RU" altLang="ru-RU" sz="4000" smtClean="0">
                <a:cs typeface="Arial" charset="0"/>
              </a:rPr>
              <a:t>Построение КПВ</a:t>
            </a:r>
          </a:p>
        </p:txBody>
      </p:sp>
      <p:graphicFrame>
        <p:nvGraphicFramePr>
          <p:cNvPr id="22685" name="Group 157"/>
          <p:cNvGraphicFramePr>
            <a:graphicFrameLocks noGrp="1"/>
          </p:cNvGraphicFramePr>
          <p:nvPr>
            <p:ph sz="half" idx="2"/>
          </p:nvPr>
        </p:nvGraphicFramePr>
        <p:xfrm>
          <a:off x="1547813" y="2060575"/>
          <a:ext cx="5905500" cy="1177608"/>
        </p:xfrm>
        <a:graphic>
          <a:graphicData uri="http://schemas.openxmlformats.org/drawingml/2006/table">
            <a:tbl>
              <a:tblPr/>
              <a:tblGrid>
                <a:gridCol w="2073275"/>
                <a:gridCol w="803275"/>
                <a:gridCol w="792162"/>
                <a:gridCol w="722313"/>
                <a:gridCol w="715962"/>
                <a:gridCol w="798513"/>
              </a:tblGrid>
              <a:tr h="446088">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варианты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В</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С</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Д</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Е</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4463">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ПУШКИ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2875">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МАСЛО</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7201" name="Picture 16" descr="Картинка 22 из 115">
            <a:hlinkClick r:id="rId2"/>
          </p:cNvPr>
          <p:cNvPicPr>
            <a:picLocks noChangeAspect="1" noChangeArrowheads="1"/>
          </p:cNvPicPr>
          <p:nvPr/>
        </p:nvPicPr>
        <p:blipFill>
          <a:blip r:embed="rId3" cstate="print"/>
          <a:srcRect/>
          <a:stretch>
            <a:fillRect/>
          </a:stretch>
        </p:blipFill>
        <p:spPr bwMode="auto">
          <a:xfrm>
            <a:off x="1331913" y="3573463"/>
            <a:ext cx="5975350" cy="3103562"/>
          </a:xfrm>
          <a:prstGeom prst="rect">
            <a:avLst/>
          </a:prstGeom>
          <a:noFill/>
          <a:ln w="9525">
            <a:noFill/>
            <a:miter lim="800000"/>
            <a:headEnd/>
            <a:tailEnd/>
          </a:ln>
        </p:spPr>
      </p:pic>
      <p:sp>
        <p:nvSpPr>
          <p:cNvPr id="7202" name="Rectangle 153"/>
          <p:cNvSpPr>
            <a:spLocks noChangeArrowheads="1"/>
          </p:cNvSpPr>
          <p:nvPr/>
        </p:nvSpPr>
        <p:spPr bwMode="auto">
          <a:xfrm>
            <a:off x="539750" y="908050"/>
            <a:ext cx="7704138" cy="1008063"/>
          </a:xfrm>
          <a:prstGeom prst="rect">
            <a:avLst/>
          </a:prstGeom>
          <a:noFill/>
          <a:ln w="9525">
            <a:noFill/>
            <a:miter lim="800000"/>
            <a:headEnd/>
            <a:tailEnd/>
          </a:ln>
        </p:spPr>
        <p:txBody>
          <a:bodyPr/>
          <a:lstStyle/>
          <a:p>
            <a:pPr marL="342900" indent="-342900" algn="ctr" eaLnBrk="1" hangingPunct="1">
              <a:spcBef>
                <a:spcPct val="20000"/>
              </a:spcBef>
              <a:buClr>
                <a:schemeClr val="tx2"/>
              </a:buClr>
              <a:buFontTx/>
              <a:buChar char="•"/>
            </a:pPr>
            <a:r>
              <a:rPr lang="ru-RU" altLang="ru-RU" sz="2000"/>
              <a:t>В зависимости от того, как распределяются ресурсы между отраслями производства, возможны несколько вариантов производства.</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xmlns="" id="{26203200-E55A-445F-B8B4-C9BF0D62CA2E}"/>
              </a:ext>
            </a:extLst>
          </p:cNvPr>
          <p:cNvSpPr>
            <a:spLocks noGrp="1" noChangeArrowheads="1"/>
          </p:cNvSpPr>
          <p:nvPr>
            <p:ph type="title"/>
          </p:nvPr>
        </p:nvSpPr>
        <p:spPr>
          <a:xfrm>
            <a:off x="457200" y="228600"/>
            <a:ext cx="8291513" cy="608013"/>
          </a:xfrm>
        </p:spPr>
        <p:txBody>
          <a:bodyPr>
            <a:normAutofit fontScale="90000"/>
          </a:bodyPr>
          <a:lstStyle/>
          <a:p>
            <a:pPr eaLnBrk="1" hangingPunct="1"/>
            <a:r>
              <a:rPr kumimoji="0" lang="ru-RU" altLang="ru-RU" sz="4000" smtClean="0">
                <a:cs typeface="Arial" charset="0"/>
              </a:rPr>
              <a:t>Описание графика.</a:t>
            </a:r>
          </a:p>
        </p:txBody>
      </p:sp>
      <p:sp>
        <p:nvSpPr>
          <p:cNvPr id="8195" name="Rectangle 3"/>
          <p:cNvSpPr>
            <a:spLocks noGrp="1" noChangeArrowheads="1"/>
          </p:cNvSpPr>
          <p:nvPr>
            <p:ph type="body" idx="1"/>
          </p:nvPr>
        </p:nvSpPr>
        <p:spPr>
          <a:xfrm>
            <a:off x="468313" y="981075"/>
            <a:ext cx="8229600" cy="4495800"/>
          </a:xfrm>
        </p:spPr>
        <p:txBody>
          <a:bodyPr/>
          <a:lstStyle/>
          <a:p>
            <a:pPr eaLnBrk="1" hangingPunct="1">
              <a:lnSpc>
                <a:spcPct val="90000"/>
              </a:lnSpc>
            </a:pPr>
            <a:r>
              <a:rPr kumimoji="0" lang="ru-RU" altLang="ru-RU" sz="2000" smtClean="0">
                <a:solidFill>
                  <a:srgbClr val="FF9900"/>
                </a:solidFill>
                <a:cs typeface="Arial" charset="0"/>
              </a:rPr>
              <a:t>Вариант А предполагает</a:t>
            </a:r>
            <a:r>
              <a:rPr kumimoji="0" lang="ru-RU" altLang="ru-RU" sz="2000" smtClean="0">
                <a:cs typeface="Arial" charset="0"/>
              </a:rPr>
              <a:t>, что все имеющиеся в распоряжении общества ресурсы использованы в производстве ПУШЕК.</a:t>
            </a:r>
          </a:p>
          <a:p>
            <a:pPr eaLnBrk="1" hangingPunct="1">
              <a:lnSpc>
                <a:spcPct val="90000"/>
              </a:lnSpc>
            </a:pPr>
            <a:r>
              <a:rPr kumimoji="0" lang="ru-RU" altLang="ru-RU" sz="2000" smtClean="0">
                <a:solidFill>
                  <a:srgbClr val="FF9900"/>
                </a:solidFill>
                <a:cs typeface="Arial" charset="0"/>
              </a:rPr>
              <a:t>А вариант Е</a:t>
            </a:r>
            <a:r>
              <a:rPr kumimoji="0" lang="ru-RU" altLang="ru-RU" sz="2000" smtClean="0">
                <a:cs typeface="Arial" charset="0"/>
              </a:rPr>
              <a:t> – что все имеющиеся ресурсы страны использованы для производства МАСЛА.</a:t>
            </a:r>
          </a:p>
          <a:p>
            <a:pPr eaLnBrk="1" hangingPunct="1">
              <a:lnSpc>
                <a:spcPct val="90000"/>
              </a:lnSpc>
              <a:buFontTx/>
              <a:buNone/>
            </a:pPr>
            <a:r>
              <a:rPr kumimoji="0" lang="ru-RU" altLang="ru-RU" sz="2000" b="1" smtClean="0">
                <a:solidFill>
                  <a:srgbClr val="FF9900"/>
                </a:solidFill>
                <a:cs typeface="Arial" charset="0"/>
              </a:rPr>
              <a:t>Все точки ,лежащие на кривой</a:t>
            </a:r>
            <a:r>
              <a:rPr kumimoji="0" lang="ru-RU" altLang="ru-RU" sz="2000" smtClean="0">
                <a:cs typeface="Arial" charset="0"/>
              </a:rPr>
              <a:t> ( точки или варианты А.В.С.Д Е), соответствуют максимально возможному объему производства пушек  и масла, но в различных сочетаниях тех и других.</a:t>
            </a:r>
          </a:p>
          <a:p>
            <a:pPr eaLnBrk="1" hangingPunct="1">
              <a:lnSpc>
                <a:spcPct val="90000"/>
              </a:lnSpc>
              <a:buFontTx/>
              <a:buNone/>
            </a:pPr>
            <a:r>
              <a:rPr kumimoji="0" lang="ru-RU" altLang="ru-RU" sz="2000" b="1" smtClean="0">
                <a:solidFill>
                  <a:srgbClr val="FF9900"/>
                </a:solidFill>
                <a:cs typeface="Arial" charset="0"/>
              </a:rPr>
              <a:t>Точка лежащая внутри границы</a:t>
            </a:r>
            <a:r>
              <a:rPr kumimoji="0" lang="ru-RU" altLang="ru-RU" sz="2000" smtClean="0">
                <a:cs typeface="Arial" charset="0"/>
              </a:rPr>
              <a:t> ( точка  </a:t>
            </a:r>
            <a:r>
              <a:rPr kumimoji="0" lang="en-US" altLang="ru-RU" sz="2000" smtClean="0">
                <a:cs typeface="Arial" charset="0"/>
              </a:rPr>
              <a:t>N</a:t>
            </a:r>
            <a:r>
              <a:rPr kumimoji="0" lang="ru-RU" altLang="ru-RU" sz="2000" smtClean="0">
                <a:cs typeface="Arial" charset="0"/>
              </a:rPr>
              <a:t> ) свидетельствует либо о том, что не все ресурсы используются в полном объёме, либо об их неэффективном использовании.</a:t>
            </a:r>
          </a:p>
          <a:p>
            <a:pPr eaLnBrk="1" hangingPunct="1">
              <a:lnSpc>
                <a:spcPct val="90000"/>
              </a:lnSpc>
              <a:buFontTx/>
              <a:buNone/>
            </a:pPr>
            <a:r>
              <a:rPr kumimoji="0" lang="ru-RU" altLang="ru-RU" sz="2000" b="1" smtClean="0">
                <a:solidFill>
                  <a:srgbClr val="FF9900"/>
                </a:solidFill>
                <a:cs typeface="Arial" charset="0"/>
              </a:rPr>
              <a:t>Точка лежащая за пределами КПВ</a:t>
            </a:r>
            <a:r>
              <a:rPr kumimoji="0" lang="ru-RU" altLang="ru-RU" sz="2000" smtClean="0">
                <a:cs typeface="Arial" charset="0"/>
              </a:rPr>
              <a:t> (точка  М  ) ,показывает объём производства недостижимый при наличии данных условий.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68313" y="620713"/>
            <a:ext cx="7632700" cy="5113337"/>
          </a:xfrm>
        </p:spPr>
        <p:txBody>
          <a:bodyPr/>
          <a:lstStyle/>
          <a:p>
            <a:pPr eaLnBrk="1" hangingPunct="1"/>
            <a:r>
              <a:rPr kumimoji="0" lang="ru-RU" altLang="ru-RU" sz="2000" smtClean="0">
                <a:cs typeface="Arial" charset="0"/>
              </a:rPr>
              <a:t>Кривая производственных возможностей выпуклая вверх. Это объясняется законом возрастающих альтернативных затрат, который можно сформулировать следующим образом :</a:t>
            </a:r>
          </a:p>
          <a:p>
            <a:pPr eaLnBrk="1" hangingPunct="1">
              <a:buFontTx/>
              <a:buNone/>
            </a:pPr>
            <a:r>
              <a:rPr kumimoji="0" lang="ru-RU" altLang="ru-RU" sz="2000" smtClean="0">
                <a:cs typeface="Arial" charset="0"/>
              </a:rPr>
              <a:t>	</a:t>
            </a:r>
            <a:r>
              <a:rPr kumimoji="0" lang="ru-RU" altLang="ru-RU" sz="2400" smtClean="0">
                <a:solidFill>
                  <a:srgbClr val="FF9900"/>
                </a:solidFill>
                <a:cs typeface="Arial" charset="0"/>
              </a:rPr>
              <a:t>В условиях полного использования ресурсов для производства каждой последующей  дополнительной единицы одного блага общество вынуждено жертвовать всё большим и большим количеством другого блага.</a:t>
            </a:r>
          </a:p>
          <a:p>
            <a:pPr eaLnBrk="1" hangingPunct="1">
              <a:buFontTx/>
              <a:buNone/>
            </a:pPr>
            <a:r>
              <a:rPr kumimoji="0" lang="ru-RU" altLang="ru-RU" sz="2000" smtClean="0">
                <a:cs typeface="Arial" charset="0"/>
              </a:rPr>
              <a:t>Причиной действия закона возрастающих альтернативных затрат является отсутствие абсолютной взаимозаменяемости производственных ресурсов при использовании их в различных отраслях экономики.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1 вопрос. Экономика </a:t>
            </a:r>
            <a:r>
              <a:rPr lang="ru-RU" b="1" dirty="0" smtClean="0">
                <a:solidFill>
                  <a:schemeClr val="accent2"/>
                </a:solidFill>
              </a:rPr>
              <a:t>и принятие управленческих</a:t>
            </a:r>
            <a:r>
              <a:rPr lang="lv-LV" b="1" dirty="0" smtClean="0">
                <a:solidFill>
                  <a:schemeClr val="accent2"/>
                </a:solidFill>
              </a:rPr>
              <a:t/>
            </a:r>
            <a:br>
              <a:rPr lang="lv-LV" b="1" dirty="0" smtClean="0">
                <a:solidFill>
                  <a:schemeClr val="accent2"/>
                </a:solidFill>
              </a:rPr>
            </a:br>
            <a:r>
              <a:rPr lang="ru-RU" b="1" dirty="0" smtClean="0">
                <a:solidFill>
                  <a:schemeClr val="accent2"/>
                </a:solidFill>
              </a:rPr>
              <a:t> решений</a:t>
            </a:r>
            <a:endParaRPr lang="lv-LV" b="1" dirty="0">
              <a:solidFill>
                <a:schemeClr val="accent2"/>
              </a:solidFill>
            </a:endParaRPr>
          </a:p>
        </p:txBody>
      </p:sp>
      <p:sp>
        <p:nvSpPr>
          <p:cNvPr id="3" name="Содержимое 2"/>
          <p:cNvSpPr>
            <a:spLocks noGrp="1"/>
          </p:cNvSpPr>
          <p:nvPr>
            <p:ph idx="1"/>
          </p:nvPr>
        </p:nvSpPr>
        <p:spPr/>
        <p:txBody>
          <a:bodyPr/>
          <a:lstStyle/>
          <a:p>
            <a:pPr>
              <a:buNone/>
            </a:pPr>
            <a:endParaRPr lang="ru-RU" b="1" dirty="0" smtClean="0"/>
          </a:p>
          <a:p>
            <a:pPr>
              <a:buNone/>
            </a:pPr>
            <a:r>
              <a:rPr lang="ru-RU" b="1" dirty="0" smtClean="0">
                <a:solidFill>
                  <a:schemeClr val="accent2"/>
                </a:solidFill>
              </a:rPr>
              <a:t>    Задача менеджера </a:t>
            </a:r>
            <a:r>
              <a:rPr lang="ru-RU" b="1" dirty="0" smtClean="0"/>
              <a:t>– принятие правильного управленческого решения на основе экономического анализа.</a:t>
            </a:r>
          </a:p>
          <a:p>
            <a:pPr>
              <a:buNone/>
            </a:pPr>
            <a:endParaRPr lang="ru-RU" b="1" dirty="0" smtClean="0"/>
          </a:p>
          <a:p>
            <a:pPr>
              <a:buNone/>
            </a:pPr>
            <a:r>
              <a:rPr lang="ru-RU" b="1" dirty="0" smtClean="0"/>
              <a:t>    Именно на это нацелен курс управленческой экономики.</a:t>
            </a:r>
            <a:endParaRPr lang="lv-LV"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Объект 2"/>
          <p:cNvSpPr>
            <a:spLocks noGrp="1" noChangeArrowheads="1"/>
          </p:cNvSpPr>
          <p:nvPr>
            <p:ph idx="1"/>
          </p:nvPr>
        </p:nvSpPr>
        <p:spPr/>
        <p:txBody>
          <a:bodyPr/>
          <a:lstStyle/>
          <a:p>
            <a:pPr eaLnBrk="1" hangingPunct="1"/>
            <a:r>
              <a:rPr lang="ru-RU" altLang="ru-RU" sz="2400" u="sng" smtClean="0">
                <a:cs typeface="Arial" charset="0"/>
              </a:rPr>
              <a:t>Что такое альтернативные издержки производства?</a:t>
            </a:r>
          </a:p>
          <a:p>
            <a:pPr eaLnBrk="1" hangingPunct="1"/>
            <a:r>
              <a:rPr lang="ru-RU" altLang="ru-RU" sz="2400" b="1" u="sng" smtClean="0">
                <a:cs typeface="Arial" charset="0"/>
              </a:rPr>
              <a:t>Альтернативные издержки производства </a:t>
            </a:r>
            <a:r>
              <a:rPr lang="ru-RU" altLang="ru-RU" sz="2400" b="1" smtClean="0">
                <a:cs typeface="Arial" charset="0"/>
              </a:rPr>
              <a:t>– издержки в производстве товаров, которыми пройдена оценка с точки зрения потерянных возможностей при возможном использовании этого самого количества ресурса для другой цели. </a:t>
            </a:r>
          </a:p>
          <a:p>
            <a:pPr eaLnBrk="1" hangingPunct="1"/>
            <a:endParaRPr lang="ru-RU" altLang="ru-RU" sz="2400" smtClean="0">
              <a:cs typeface="Arial" charset="0"/>
            </a:endParaRPr>
          </a:p>
        </p:txBody>
      </p:sp>
      <p:sp>
        <p:nvSpPr>
          <p:cNvPr id="4" name="AutoShape 4">
            <a:extLst>
              <a:ext uri="{FF2B5EF4-FFF2-40B4-BE49-F238E27FC236}">
                <a16:creationId xmlns:a16="http://schemas.microsoft.com/office/drawing/2014/main" xmlns="" id="{43EF2813-05BE-4815-A001-556734D45FDC}"/>
              </a:ext>
            </a:extLst>
          </p:cNvPr>
          <p:cNvSpPr>
            <a:spLocks noChangeArrowheads="1"/>
          </p:cNvSpPr>
          <p:nvPr/>
        </p:nvSpPr>
        <p:spPr bwMode="auto">
          <a:xfrm>
            <a:off x="196850" y="185738"/>
            <a:ext cx="8748713" cy="1152525"/>
          </a:xfrm>
          <a:prstGeom prst="wave">
            <a:avLst>
              <a:gd name="adj1" fmla="val 13005"/>
              <a:gd name="adj2" fmla="val 0"/>
            </a:avLst>
          </a:prstGeom>
          <a:solidFill>
            <a:schemeClr val="accent1"/>
          </a:solidFill>
          <a:ln w="9525">
            <a:solidFill>
              <a:schemeClr val="tx1"/>
            </a:solidFill>
            <a:round/>
            <a:headEnd/>
            <a:tailEnd/>
          </a:ln>
          <a:effectLst/>
          <a:extLst>
            <a:ext uri="{AF507438-7753-43e0-B8FC-AC1667EBCBE1}"/>
          </a:extLst>
        </p:spPr>
        <p:txBody>
          <a:bodyPr wrap="none" anchor="ctr"/>
          <a:lstStyle/>
          <a:p>
            <a:pPr algn="ctr" eaLnBrk="1" hangingPunct="1"/>
            <a:r>
              <a:rPr kumimoji="1" lang="ru-RU" altLang="ru-RU" sz="2400" b="1"/>
              <a:t>Альтернативные издержки</a:t>
            </a:r>
            <a:r>
              <a:rPr kumimoji="1" lang="ru-RU" altLang="ru-RU" sz="2400"/>
              <a:t>.</a:t>
            </a:r>
            <a:endParaRPr lang="ru-RU" altLang="ru-RU" sz="3600">
              <a:solidFill>
                <a:schemeClr val="tx2"/>
              </a:solidFill>
              <a:effectLst>
                <a:outerShdw blurRad="38100" dist="38100" dir="2700000" algn="tl">
                  <a:srgbClr val="000000"/>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3BD1985-E2DA-4411-BBED-CB01AE3AB7F8}"/>
              </a:ext>
            </a:extLst>
          </p:cNvPr>
          <p:cNvSpPr>
            <a:spLocks noGrp="1"/>
          </p:cNvSpPr>
          <p:nvPr>
            <p:ph type="title"/>
          </p:nvPr>
        </p:nvSpPr>
        <p:spPr>
          <a:xfrm>
            <a:off x="250825" y="207963"/>
            <a:ext cx="8642350" cy="1104900"/>
          </a:xfrm>
        </p:spPr>
        <p:txBody>
          <a:bodyPr>
            <a:normAutofit/>
          </a:bodyPr>
          <a:lstStyle/>
          <a:p>
            <a:r>
              <a:rPr lang="ru-RU" altLang="ru-RU" sz="2800" u="sng" smtClean="0">
                <a:cs typeface="Arial" charset="0"/>
              </a:rPr>
              <a:t>ЧТО ВХОДИТ В АЛЬТЕРНАТИВНЫЕ ИЗДЕРЖКИ? </a:t>
            </a:r>
          </a:p>
        </p:txBody>
      </p:sp>
      <p:sp>
        <p:nvSpPr>
          <p:cNvPr id="11267" name="Объект 2"/>
          <p:cNvSpPr>
            <a:spLocks noGrp="1" noChangeArrowheads="1"/>
          </p:cNvSpPr>
          <p:nvPr>
            <p:ph sz="half" idx="1"/>
          </p:nvPr>
        </p:nvSpPr>
        <p:spPr>
          <a:xfrm>
            <a:off x="250825" y="1185863"/>
            <a:ext cx="4686300" cy="4814887"/>
          </a:xfrm>
        </p:spPr>
        <p:txBody>
          <a:bodyPr/>
          <a:lstStyle/>
          <a:p>
            <a:pPr>
              <a:lnSpc>
                <a:spcPct val="90000"/>
              </a:lnSpc>
            </a:pPr>
            <a:r>
              <a:rPr lang="ru-RU" altLang="ru-RU" sz="1700" smtClean="0">
                <a:cs typeface="Arial" charset="0"/>
              </a:rPr>
              <a:t>Альтернативные издержки производства могут выступать разницей прибыли, возможность, для получения которой возникает при использовании самых выгодных альтернативных вариантов применения ресурса, и прибыли, которая на самом деле была получена предпринимателями. Но не все затраты производителей подпадают под понятие альтернативных издержек. Когда используются ресурсы издержек, несущее производителями в порядке безусловности (к примеру, расходы для регистрации, аренды помещении и тому подобное), не будут относиться к альтернативным. Потому издержки не альтернативного характера не будут принимать участия в экономическом выборе. </a:t>
            </a:r>
          </a:p>
        </p:txBody>
      </p:sp>
      <p:pic>
        <p:nvPicPr>
          <p:cNvPr id="6" name="Объект 5">
            <a:extLst>
              <a:ext uri="{FF2B5EF4-FFF2-40B4-BE49-F238E27FC236}">
                <a16:creationId xmlns:a16="http://schemas.microsoft.com/office/drawing/2014/main" xmlns="" id="{A144616D-4109-4863-A645-FD1E87ABF7ED}"/>
              </a:ext>
            </a:extLst>
          </p:cNvPr>
          <p:cNvPicPr>
            <a:picLocks noGrp="1" noChangeAspect="1"/>
          </p:cNvPicPr>
          <p:nvPr>
            <p:ph sz="half" idx="2"/>
          </p:nvPr>
        </p:nvPicPr>
        <p:blipFill rotWithShape="1">
          <a:blip r:embed="rId2" cstate="print"/>
          <a:srcRect l="7900" t="22911" r="69886" b="9673"/>
          <a:stretch/>
        </p:blipFill>
        <p:spPr>
          <a:xfrm>
            <a:off x="5796136" y="2348880"/>
            <a:ext cx="1851142" cy="3160107"/>
          </a:xfrm>
          <a:effectLst>
            <a:softEdge rad="112500"/>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a:extLst>
              <a:ext uri="{FF2B5EF4-FFF2-40B4-BE49-F238E27FC236}">
                <a16:creationId xmlns:a16="http://schemas.microsoft.com/office/drawing/2014/main" xmlns="" id="{E9996F99-C21A-498E-8B5B-C95982F151C6}"/>
              </a:ext>
            </a:extLst>
          </p:cNvPr>
          <p:cNvPicPr>
            <a:picLocks noGrp="1" noChangeAspect="1"/>
          </p:cNvPicPr>
          <p:nvPr>
            <p:ph type="pic" idx="1"/>
          </p:nvPr>
        </p:nvPicPr>
        <p:blipFill rotWithShape="1">
          <a:blip r:embed="rId2" cstate="print"/>
          <a:srcRect l="12500" r="12500"/>
          <a:stretch/>
        </p:blipFill>
        <p:spPr>
          <a:xfrm>
            <a:off x="-162780" y="-2259632"/>
            <a:ext cx="9469560" cy="10297144"/>
          </a:xfrm>
          <a:effectLst>
            <a:softEdge rad="112500"/>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AECBF9E-308A-4262-88E5-EC2F4CF018A9}"/>
              </a:ext>
            </a:extLst>
          </p:cNvPr>
          <p:cNvSpPr>
            <a:spLocks noGrp="1"/>
          </p:cNvSpPr>
          <p:nvPr>
            <p:ph type="title"/>
          </p:nvPr>
        </p:nvSpPr>
        <p:spPr>
          <a:xfrm>
            <a:off x="5265738" y="4764088"/>
            <a:ext cx="3298825" cy="728662"/>
          </a:xfrm>
        </p:spPr>
        <p:txBody>
          <a:bodyPr>
            <a:noAutofit/>
          </a:bodyPr>
          <a:lstStyle/>
          <a:p>
            <a:r>
              <a:rPr lang="ru-RU" altLang="ru-RU" sz="2700" u="sng" smtClean="0">
                <a:cs typeface="Arial" charset="0"/>
              </a:rPr>
              <a:t>ОТЛИЧИЯ ЯВНЫХ И НЕЯВНЫХ ИЗДЕРЖЕК</a:t>
            </a:r>
          </a:p>
        </p:txBody>
      </p:sp>
      <p:sp>
        <p:nvSpPr>
          <p:cNvPr id="13315" name="Текст 2"/>
          <p:cNvSpPr>
            <a:spLocks noGrp="1" noChangeArrowheads="1"/>
          </p:cNvSpPr>
          <p:nvPr>
            <p:ph type="body" idx="1"/>
          </p:nvPr>
        </p:nvSpPr>
        <p:spPr>
          <a:xfrm>
            <a:off x="401638" y="549275"/>
            <a:ext cx="3508375" cy="488950"/>
          </a:xfrm>
        </p:spPr>
        <p:txBody>
          <a:bodyPr/>
          <a:lstStyle/>
          <a:p>
            <a:pPr>
              <a:lnSpc>
                <a:spcPct val="80000"/>
              </a:lnSpc>
            </a:pPr>
            <a:r>
              <a:rPr lang="ru-RU" altLang="ru-RU" sz="1700" u="sng" smtClean="0">
                <a:cs typeface="Arial" charset="0"/>
              </a:rPr>
              <a:t>Явные издержки</a:t>
            </a:r>
          </a:p>
        </p:txBody>
      </p:sp>
      <p:sp>
        <p:nvSpPr>
          <p:cNvPr id="13316" name="Объект 3"/>
          <p:cNvSpPr>
            <a:spLocks noGrp="1" noChangeArrowheads="1"/>
          </p:cNvSpPr>
          <p:nvPr>
            <p:ph sz="half" idx="2"/>
          </p:nvPr>
        </p:nvSpPr>
        <p:spPr>
          <a:xfrm>
            <a:off x="401638" y="1157288"/>
            <a:ext cx="4170362" cy="4359275"/>
          </a:xfrm>
        </p:spPr>
        <p:txBody>
          <a:bodyPr/>
          <a:lstStyle/>
          <a:p>
            <a:pPr marL="0" indent="0">
              <a:lnSpc>
                <a:spcPct val="80000"/>
              </a:lnSpc>
              <a:buFontTx/>
              <a:buNone/>
            </a:pPr>
            <a:r>
              <a:rPr lang="ru-RU" altLang="ru-RU" sz="1300" smtClean="0">
                <a:cs typeface="Arial" charset="0"/>
              </a:rPr>
              <a:t>К первой категории, к явным издержкам, относятся издержки альтернативного характера, форма которых – денежные платежи в пользу поставщиков за факторы производства и промежуточные изделия. В комплекс таких издержек включены:</a:t>
            </a:r>
          </a:p>
          <a:p>
            <a:pPr marL="0" indent="0">
              <a:lnSpc>
                <a:spcPct val="80000"/>
              </a:lnSpc>
            </a:pPr>
            <a:r>
              <a:rPr lang="ru-RU" altLang="ru-RU" sz="1300" smtClean="0">
                <a:cs typeface="Arial" charset="0"/>
              </a:rPr>
              <a:t> оплата труда работников (плата деньгами для работающих, обеспечивающих производство); финансовые затраты для произведения покупок либо оплаты аренды специального оборудования для производства, сооружений, зданий, в которых и будет проходить процесс производства товара (денежные платежи в пользу поставщиков капиталов); </a:t>
            </a:r>
          </a:p>
          <a:p>
            <a:pPr marL="0" indent="0">
              <a:lnSpc>
                <a:spcPct val="80000"/>
              </a:lnSpc>
            </a:pPr>
            <a:r>
              <a:rPr lang="ru-RU" altLang="ru-RU" sz="1300" smtClean="0">
                <a:cs typeface="Arial" charset="0"/>
              </a:rPr>
              <a:t>оплата расходов на транспорт; оплата коммунальных услуг (вода, свет, газ); </a:t>
            </a:r>
          </a:p>
          <a:p>
            <a:pPr marL="0" indent="0">
              <a:lnSpc>
                <a:spcPct val="80000"/>
              </a:lnSpc>
            </a:pPr>
            <a:r>
              <a:rPr lang="ru-RU" altLang="ru-RU" sz="1300" smtClean="0">
                <a:cs typeface="Arial" charset="0"/>
              </a:rPr>
              <a:t>плата за пользование услугами страховых компаний и банковских учреждений; расчеты с поставщиками ресурсов, имеющими материальный характер, - сырье, полуфабрикаты, комплектующие</a:t>
            </a:r>
          </a:p>
        </p:txBody>
      </p:sp>
      <p:sp>
        <p:nvSpPr>
          <p:cNvPr id="13317" name="Текст 4"/>
          <p:cNvSpPr>
            <a:spLocks noGrp="1" noChangeArrowheads="1"/>
          </p:cNvSpPr>
          <p:nvPr>
            <p:ph type="body" sz="quarter" idx="3"/>
          </p:nvPr>
        </p:nvSpPr>
        <p:spPr>
          <a:xfrm>
            <a:off x="4786313" y="549275"/>
            <a:ext cx="3457575" cy="488950"/>
          </a:xfrm>
        </p:spPr>
        <p:txBody>
          <a:bodyPr/>
          <a:lstStyle/>
          <a:p>
            <a:r>
              <a:rPr lang="ru-RU" altLang="ru-RU" sz="1600" u="sng" smtClean="0">
                <a:cs typeface="Arial" charset="0"/>
              </a:rPr>
              <a:t>Неявные </a:t>
            </a:r>
            <a:r>
              <a:rPr lang="ru-RU" altLang="ru-RU" sz="1800" u="sng" smtClean="0">
                <a:cs typeface="Arial" charset="0"/>
              </a:rPr>
              <a:t>издержки</a:t>
            </a:r>
          </a:p>
        </p:txBody>
      </p:sp>
      <p:sp>
        <p:nvSpPr>
          <p:cNvPr id="13318" name="Объект 5"/>
          <p:cNvSpPr>
            <a:spLocks noGrp="1" noChangeArrowheads="1"/>
          </p:cNvSpPr>
          <p:nvPr>
            <p:ph sz="quarter" idx="4"/>
          </p:nvPr>
        </p:nvSpPr>
        <p:spPr>
          <a:xfrm>
            <a:off x="4786313" y="1347788"/>
            <a:ext cx="4171950" cy="3994150"/>
          </a:xfrm>
        </p:spPr>
        <p:txBody>
          <a:bodyPr/>
          <a:lstStyle/>
          <a:p>
            <a:pPr marL="0" indent="0">
              <a:lnSpc>
                <a:spcPct val="80000"/>
              </a:lnSpc>
              <a:buFontTx/>
              <a:buNone/>
            </a:pPr>
            <a:r>
              <a:rPr lang="ru-RU" altLang="ru-RU" sz="1300" smtClean="0">
                <a:cs typeface="Arial" charset="0"/>
              </a:rPr>
              <a:t>Под неявными издержками различают издержки исключительно альтернативного характера, возникающими при использовании ресурсов, находящихся в собственности самой организации (неоплачиваемая издержка). Они могут быть представлены в таких видах: </a:t>
            </a:r>
          </a:p>
          <a:p>
            <a:pPr marL="0" indent="0">
              <a:lnSpc>
                <a:spcPct val="80000"/>
              </a:lnSpc>
            </a:pPr>
            <a:r>
              <a:rPr lang="ru-RU" altLang="ru-RU" sz="1300" smtClean="0">
                <a:cs typeface="Arial" charset="0"/>
              </a:rPr>
              <a:t>1) В виде денежных платежей, </a:t>
            </a:r>
          </a:p>
          <a:p>
            <a:pPr marL="0" indent="0">
              <a:lnSpc>
                <a:spcPct val="80000"/>
              </a:lnSpc>
            </a:pPr>
            <a:r>
              <a:rPr lang="ru-RU" altLang="ru-RU" sz="1300" smtClean="0">
                <a:cs typeface="Arial" charset="0"/>
              </a:rPr>
              <a:t>2) В виде нормальной прибыли, </a:t>
            </a:r>
          </a:p>
          <a:p>
            <a:pPr marL="0" indent="0">
              <a:lnSpc>
                <a:spcPct val="80000"/>
              </a:lnSpc>
            </a:pPr>
            <a:r>
              <a:rPr lang="ru-RU" altLang="ru-RU" sz="1300" smtClean="0">
                <a:cs typeface="Arial" charset="0"/>
              </a:rPr>
              <a:t>3)Для собственников капиталов – в виде прибыли, которая могла бы быть получена ими при вложении собственных ресурсов не в это, а в любое другое дело.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a:extLst>
              <a:ext uri="{FF2B5EF4-FFF2-40B4-BE49-F238E27FC236}">
                <a16:creationId xmlns:a16="http://schemas.microsoft.com/office/drawing/2014/main" xmlns="" id="{111E22EB-76B2-4045-BCF9-2F7C89C6D12B}"/>
              </a:ext>
            </a:extLst>
          </p:cNvPr>
          <p:cNvPicPr>
            <a:picLocks noGrp="1" noChangeAspect="1"/>
          </p:cNvPicPr>
          <p:nvPr>
            <p:ph sz="half" idx="1"/>
          </p:nvPr>
        </p:nvPicPr>
        <p:blipFill rotWithShape="1">
          <a:blip r:embed="rId2" cstate="print"/>
          <a:srcRect l="57021" t="13482" r="2486" b="19694"/>
          <a:stretch/>
        </p:blipFill>
        <p:spPr>
          <a:xfrm>
            <a:off x="570579" y="1634713"/>
            <a:ext cx="4001422" cy="3714528"/>
          </a:xfrm>
          <a:effectLst>
            <a:softEdge rad="112500"/>
          </a:effectLst>
        </p:spPr>
      </p:pic>
      <p:sp>
        <p:nvSpPr>
          <p:cNvPr id="14339" name="Объект 3"/>
          <p:cNvSpPr>
            <a:spLocks noGrp="1" noChangeArrowheads="1"/>
          </p:cNvSpPr>
          <p:nvPr>
            <p:ph sz="half" idx="2"/>
          </p:nvPr>
        </p:nvSpPr>
        <p:spPr/>
        <p:txBody>
          <a:bodyPr/>
          <a:lstStyle/>
          <a:p>
            <a:r>
              <a:rPr lang="ru-RU" altLang="ru-RU" sz="1800" b="1" smtClean="0">
                <a:cs typeface="Arial" charset="0"/>
              </a:rPr>
              <a:t> </a:t>
            </a:r>
            <a:r>
              <a:rPr lang="ru-RU" altLang="ru-RU" sz="1800" smtClean="0">
                <a:cs typeface="Arial" charset="0"/>
              </a:rPr>
              <a:t>Издержки альтернативного выбора появляются из-за ограниченности ресурсов и фактически неограниченных потребностей людей. Только спрос среди потребителей и соответствующая цена приводят к правильному использованию ограниченных ресурсов.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A687886-CE29-4266-A645-A9E96CCA9EB0}"/>
              </a:ext>
            </a:extLst>
          </p:cNvPr>
          <p:cNvSpPr>
            <a:spLocks noGrp="1"/>
          </p:cNvSpPr>
          <p:nvPr>
            <p:ph type="title"/>
          </p:nvPr>
        </p:nvSpPr>
        <p:spPr>
          <a:xfrm>
            <a:off x="457200" y="268288"/>
            <a:ext cx="8229600" cy="731837"/>
          </a:xfrm>
        </p:spPr>
        <p:txBody>
          <a:bodyPr>
            <a:normAutofit/>
          </a:bodyPr>
          <a:lstStyle/>
          <a:p>
            <a:r>
              <a:rPr lang="ru-RU" altLang="ru-RU" sz="3600" smtClean="0">
                <a:cs typeface="Arial" charset="0"/>
              </a:rPr>
              <a:t>Теория абсолютных преимуществ</a:t>
            </a:r>
          </a:p>
        </p:txBody>
      </p:sp>
      <p:sp>
        <p:nvSpPr>
          <p:cNvPr id="15363" name="Содержимое 2"/>
          <p:cNvSpPr>
            <a:spLocks noGrp="1" noChangeArrowheads="1"/>
          </p:cNvSpPr>
          <p:nvPr>
            <p:ph idx="1"/>
          </p:nvPr>
        </p:nvSpPr>
        <p:spPr>
          <a:xfrm>
            <a:off x="0" y="1214438"/>
            <a:ext cx="9144000" cy="5643562"/>
          </a:xfrm>
        </p:spPr>
        <p:txBody>
          <a:bodyPr/>
          <a:lstStyle/>
          <a:p>
            <a:pPr>
              <a:lnSpc>
                <a:spcPct val="80000"/>
              </a:lnSpc>
            </a:pPr>
            <a:r>
              <a:rPr lang="ru-RU" altLang="ru-RU" sz="1500" smtClean="0">
                <a:cs typeface="Arial" charset="0"/>
              </a:rPr>
              <a:t>В отличие от меркантилистов отправным пунктом теории А.Смита было утверждение, что богатство нации зависит не только и даже не столько от накопленного запаса благородных металлов, сколько от потенциальных возможностей экономики производить конечные товары и услуги. Поэтому основная задача состоит не в приобретении золота, а в развитии производства за счет разделения труда и его кооперации. Наилучшим образом это может быть достигнуто в условиях, когда производители абсолютно экономически свободны и могут самостоятельно в рамках существующих законов выбирать род своей деятельности. Эта политика получила название «экономический либерализм» («лэссэ-фэр»).</a:t>
            </a:r>
          </a:p>
          <a:p>
            <a:pPr>
              <a:lnSpc>
                <a:spcPct val="80000"/>
              </a:lnSpc>
            </a:pPr>
            <a:r>
              <a:rPr lang="ru-RU" altLang="ru-RU" sz="1500" smtClean="0">
                <a:cs typeface="Arial" charset="0"/>
              </a:rPr>
              <a:t>Теория внешней торговли А. Смита основана на многочисленных допущениях. Он принимает как ксиому, что:</a:t>
            </a:r>
          </a:p>
          <a:p>
            <a:pPr>
              <a:lnSpc>
                <a:spcPct val="80000"/>
              </a:lnSpc>
            </a:pPr>
            <a:r>
              <a:rPr lang="ru-RU" altLang="ru-RU" sz="1500" smtClean="0">
                <a:cs typeface="Arial" charset="0"/>
              </a:rPr>
              <a:t>1)единственным фактором производства является труд;</a:t>
            </a:r>
          </a:p>
          <a:p>
            <a:pPr>
              <a:lnSpc>
                <a:spcPct val="80000"/>
              </a:lnSpc>
            </a:pPr>
            <a:r>
              <a:rPr lang="ru-RU" altLang="ru-RU" sz="1500" smtClean="0">
                <a:cs typeface="Arial" charset="0"/>
              </a:rPr>
              <a:t>2)имеет место полная занятость, то есть все имеющиеся в наличии трудовые ресурсы используются на производство товаров;</a:t>
            </a:r>
          </a:p>
          <a:p>
            <a:pPr>
              <a:lnSpc>
                <a:spcPct val="80000"/>
              </a:lnSpc>
            </a:pPr>
            <a:r>
              <a:rPr lang="ru-RU" altLang="ru-RU" sz="1500" smtClean="0">
                <a:cs typeface="Arial" charset="0"/>
              </a:rPr>
              <a:t>3)в международной торговле участвуют только две страны, которые торгуют друг с другом только двумя товарами;</a:t>
            </a:r>
          </a:p>
          <a:p>
            <a:pPr>
              <a:lnSpc>
                <a:spcPct val="80000"/>
              </a:lnSpc>
            </a:pPr>
            <a:r>
              <a:rPr lang="ru-RU" altLang="ru-RU" sz="1500" smtClean="0">
                <a:cs typeface="Arial" charset="0"/>
              </a:rPr>
              <a:t>4)издержки производства остаются постоянными, а их снижение увеличивает спрос на товар;</a:t>
            </a:r>
          </a:p>
          <a:p>
            <a:pPr>
              <a:lnSpc>
                <a:spcPct val="80000"/>
              </a:lnSpc>
            </a:pPr>
            <a:r>
              <a:rPr lang="ru-RU" altLang="ru-RU" sz="1500" smtClean="0">
                <a:cs typeface="Arial" charset="0"/>
              </a:rPr>
              <a:t>5)цена одного товара выражена в количестве труда, затраченного на производство другого;</a:t>
            </a:r>
          </a:p>
          <a:p>
            <a:pPr>
              <a:lnSpc>
                <a:spcPct val="80000"/>
              </a:lnSpc>
            </a:pPr>
            <a:r>
              <a:rPr lang="ru-RU" altLang="ru-RU" sz="1500" smtClean="0">
                <a:cs typeface="Arial" charset="0"/>
              </a:rPr>
              <a:t>6)транспортные расходы по перевозке товаров из одной страны в другую равны нулю;</a:t>
            </a:r>
          </a:p>
          <a:p>
            <a:pPr>
              <a:lnSpc>
                <a:spcPct val="80000"/>
              </a:lnSpc>
            </a:pPr>
            <a:r>
              <a:rPr lang="ru-RU" altLang="ru-RU" sz="1500" smtClean="0">
                <a:cs typeface="Arial" charset="0"/>
              </a:rPr>
              <a:t>7)внешняя торговля свободна от ограничений и регламентации.</a:t>
            </a:r>
          </a:p>
          <a:p>
            <a:pPr>
              <a:lnSpc>
                <a:spcPct val="80000"/>
              </a:lnSpc>
            </a:pPr>
            <a:endParaRPr lang="ru-RU" altLang="ru-RU" sz="1500" smtClean="0">
              <a:cs typeface="Arial" charset="0"/>
            </a:endParaRPr>
          </a:p>
        </p:txBody>
      </p:sp>
      <p:sp>
        <p:nvSpPr>
          <p:cNvPr id="4" name="16-конечная звезда 3">
            <a:hlinkClick r:id="rId2" action="ppaction://hlinksldjump"/>
            <a:extLst>
              <a:ext uri="{FF2B5EF4-FFF2-40B4-BE49-F238E27FC236}">
                <a16:creationId xmlns:a16="http://schemas.microsoft.com/office/drawing/2014/main" xmlns="" id="{E18C3350-EE8C-4568-8619-654105B9AE34}"/>
              </a:ext>
            </a:extLst>
          </p:cNvPr>
          <p:cNvSpPr/>
          <p:nvPr/>
        </p:nvSpPr>
        <p:spPr>
          <a:xfrm>
            <a:off x="8001000" y="214313"/>
            <a:ext cx="914400" cy="914400"/>
          </a:xfrm>
          <a:prstGeom prst="star1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E679859-84A5-43E9-8B8A-B9871928938C}"/>
              </a:ext>
            </a:extLst>
          </p:cNvPr>
          <p:cNvSpPr>
            <a:spLocks noGrp="1"/>
          </p:cNvSpPr>
          <p:nvPr>
            <p:ph type="title"/>
          </p:nvPr>
        </p:nvSpPr>
        <p:spPr/>
        <p:txBody>
          <a:bodyPr>
            <a:normAutofit fontScale="90000"/>
          </a:bodyPr>
          <a:lstStyle/>
          <a:p>
            <a:r>
              <a:rPr lang="ru-RU" altLang="ru-RU" sz="3600" smtClean="0">
                <a:cs typeface="Arial" charset="0"/>
              </a:rPr>
              <a:t>Закон сравнительных преимуществ</a:t>
            </a:r>
            <a:br>
              <a:rPr lang="ru-RU" altLang="ru-RU" sz="3600" smtClean="0">
                <a:cs typeface="Arial" charset="0"/>
              </a:rPr>
            </a:br>
            <a:endParaRPr lang="ru-RU" altLang="ru-RU" sz="3600" smtClean="0">
              <a:cs typeface="Arial" charset="0"/>
            </a:endParaRPr>
          </a:p>
        </p:txBody>
      </p:sp>
      <p:sp>
        <p:nvSpPr>
          <p:cNvPr id="16387" name="Содержимое 2"/>
          <p:cNvSpPr>
            <a:spLocks noGrp="1" noChangeArrowheads="1"/>
          </p:cNvSpPr>
          <p:nvPr>
            <p:ph idx="1"/>
          </p:nvPr>
        </p:nvSpPr>
        <p:spPr>
          <a:xfrm>
            <a:off x="0" y="1214438"/>
            <a:ext cx="9144000" cy="5643562"/>
          </a:xfrm>
        </p:spPr>
        <p:txBody>
          <a:bodyPr/>
          <a:lstStyle/>
          <a:p>
            <a:pPr>
              <a:lnSpc>
                <a:spcPct val="80000"/>
              </a:lnSpc>
            </a:pPr>
            <a:r>
              <a:rPr lang="ru-RU" altLang="ru-RU" sz="1800" smtClean="0">
                <a:cs typeface="Arial" charset="0"/>
              </a:rPr>
              <a:t>Развивая теорию абсолютного преимущества, Д.Рикардо доказал, что международная торговля взаимовыгодна для двух стран даже в том случае, когда ни одна из них не обладает абсолютным преимуществом ни по одному товару.</a:t>
            </a:r>
          </a:p>
          <a:p>
            <a:pPr>
              <a:lnSpc>
                <a:spcPct val="80000"/>
              </a:lnSpc>
            </a:pPr>
            <a:r>
              <a:rPr lang="ru-RU" altLang="ru-RU" sz="1800" smtClean="0">
                <a:cs typeface="Arial" charset="0"/>
              </a:rPr>
              <a:t>Д.Рикардо вывел закон сравнительных преимуществ, исходя из следующих предпосылок:</a:t>
            </a:r>
          </a:p>
          <a:p>
            <a:pPr>
              <a:lnSpc>
                <a:spcPct val="80000"/>
              </a:lnSpc>
            </a:pPr>
            <a:r>
              <a:rPr lang="ru-RU" altLang="ru-RU" sz="1800" smtClean="0">
                <a:cs typeface="Arial" charset="0"/>
              </a:rPr>
              <a:t>трудовая теория стоимости;</a:t>
            </a:r>
          </a:p>
          <a:p>
            <a:pPr>
              <a:lnSpc>
                <a:spcPct val="80000"/>
              </a:lnSpc>
            </a:pPr>
            <a:r>
              <a:rPr lang="ru-RU" altLang="ru-RU" sz="1800" smtClean="0">
                <a:cs typeface="Arial" charset="0"/>
              </a:rPr>
              <a:t>свободная торговля;</a:t>
            </a:r>
          </a:p>
          <a:p>
            <a:pPr>
              <a:lnSpc>
                <a:spcPct val="80000"/>
              </a:lnSpc>
            </a:pPr>
            <a:r>
              <a:rPr lang="ru-RU" altLang="ru-RU" sz="1800" smtClean="0">
                <a:cs typeface="Arial" charset="0"/>
              </a:rPr>
              <a:t>постоянные издержки производства;</a:t>
            </a:r>
          </a:p>
          <a:p>
            <a:pPr>
              <a:lnSpc>
                <a:spcPct val="80000"/>
              </a:lnSpc>
            </a:pPr>
            <a:r>
              <a:rPr lang="ru-RU" altLang="ru-RU" sz="1800" smtClean="0">
                <a:cs typeface="Arial" charset="0"/>
              </a:rPr>
              <a:t>совершенная мобильность труда внутри страны и полная немобильность в отношениях между странами;</a:t>
            </a:r>
          </a:p>
          <a:p>
            <a:pPr>
              <a:lnSpc>
                <a:spcPct val="80000"/>
              </a:lnSpc>
            </a:pPr>
            <a:r>
              <a:rPr lang="ru-RU" altLang="ru-RU" sz="1800" smtClean="0">
                <a:cs typeface="Arial" charset="0"/>
              </a:rPr>
              <a:t>отсутствие технического прогресса;</a:t>
            </a:r>
          </a:p>
          <a:p>
            <a:pPr>
              <a:lnSpc>
                <a:spcPct val="80000"/>
              </a:lnSpc>
            </a:pPr>
            <a:r>
              <a:rPr lang="ru-RU" altLang="ru-RU" sz="1800" smtClean="0">
                <a:cs typeface="Arial" charset="0"/>
              </a:rPr>
              <a:t>отсутствие транспортных расходов.</a:t>
            </a:r>
          </a:p>
          <a:p>
            <a:pPr>
              <a:lnSpc>
                <a:spcPct val="80000"/>
              </a:lnSpc>
            </a:pPr>
            <a:r>
              <a:rPr lang="ru-RU" altLang="ru-RU" sz="1800" smtClean="0">
                <a:cs typeface="Arial" charset="0"/>
              </a:rPr>
              <a:t>Теория сравнительных преимуществ использует понятие альтернативной цены или, что то же самое, издержек (цены) замещения. Она представляет собой простое сравнение цен единиц двух товаров на внутреннем рынке, выраженных через количество рабочего времени, истраченного на их производство (1 единица товара произведена за 2 часа труда). Понятие издержек замещения практически эквивалентно по смыслу альтернативной цене с той только разницей, что в данном случае сравниваются величины, обратные затратам труда, — количество единиц товаров, произведенных за единицу времени (за 1 час рабочего времени произведено 1/2</a:t>
            </a:r>
            <a:r>
              <a:rPr lang="ru-RU" altLang="ru-RU" sz="1800" i="1" smtClean="0">
                <a:cs typeface="Arial" charset="0"/>
              </a:rPr>
              <a:t> </a:t>
            </a:r>
            <a:r>
              <a:rPr lang="ru-RU" altLang="ru-RU" sz="1800" smtClean="0">
                <a:cs typeface="Arial" charset="0"/>
              </a:rPr>
              <a:t>единицы товара).</a:t>
            </a:r>
          </a:p>
          <a:p>
            <a:pPr>
              <a:lnSpc>
                <a:spcPct val="80000"/>
              </a:lnSpc>
            </a:pPr>
            <a:endParaRPr lang="ru-RU" altLang="ru-RU" sz="1800" smtClean="0">
              <a:cs typeface="Arial" charset="0"/>
            </a:endParaRPr>
          </a:p>
        </p:txBody>
      </p:sp>
      <p:sp>
        <p:nvSpPr>
          <p:cNvPr id="4" name="16-конечная звезда 3">
            <a:hlinkClick r:id="rId2" action="ppaction://hlinksldjump"/>
            <a:extLst>
              <a:ext uri="{FF2B5EF4-FFF2-40B4-BE49-F238E27FC236}">
                <a16:creationId xmlns:a16="http://schemas.microsoft.com/office/drawing/2014/main" xmlns="" id="{D5392959-9F11-4171-8384-3D84579A3130}"/>
              </a:ext>
            </a:extLst>
          </p:cNvPr>
          <p:cNvSpPr/>
          <p:nvPr/>
        </p:nvSpPr>
        <p:spPr>
          <a:xfrm>
            <a:off x="8001000" y="214313"/>
            <a:ext cx="914400" cy="914400"/>
          </a:xfrm>
          <a:prstGeom prst="star1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31B89FB-A866-435C-BF98-0C92587B1122}"/>
              </a:ext>
            </a:extLst>
          </p:cNvPr>
          <p:cNvSpPr>
            <a:spLocks noGrp="1"/>
          </p:cNvSpPr>
          <p:nvPr>
            <p:ph type="title"/>
          </p:nvPr>
        </p:nvSpPr>
        <p:spPr>
          <a:xfrm>
            <a:off x="2916238" y="908050"/>
            <a:ext cx="6048375" cy="1152525"/>
          </a:xfrm>
        </p:spPr>
        <p:txBody>
          <a:bodyPr>
            <a:normAutofit/>
          </a:bodyPr>
          <a:lstStyle/>
          <a:p>
            <a:pPr algn="r"/>
            <a:r>
              <a:rPr lang="ru-RU" altLang="ru-RU" sz="3200" smtClean="0">
                <a:cs typeface="Arial" charset="0"/>
              </a:rPr>
              <a:t>Классификация издержек производства</a:t>
            </a:r>
          </a:p>
        </p:txBody>
      </p:sp>
      <p:pic>
        <p:nvPicPr>
          <p:cNvPr id="18435" name="Рисунок 2">
            <a:hlinkClick r:id="rId2"/>
          </p:cNvPr>
          <p:cNvPicPr>
            <a:picLocks noChangeAspect="1" noChangeArrowheads="1"/>
          </p:cNvPicPr>
          <p:nvPr/>
        </p:nvPicPr>
        <p:blipFill>
          <a:blip r:embed="rId3" cstate="print"/>
          <a:srcRect/>
          <a:stretch>
            <a:fillRect/>
          </a:stretch>
        </p:blipFill>
        <p:spPr bwMode="auto">
          <a:xfrm>
            <a:off x="971550" y="2133600"/>
            <a:ext cx="7272338" cy="39497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28E96B8-69E6-4DAC-95F9-335125D28F2D}"/>
              </a:ext>
            </a:extLst>
          </p:cNvPr>
          <p:cNvSpPr>
            <a:spLocks noGrp="1"/>
          </p:cNvSpPr>
          <p:nvPr>
            <p:ph type="title"/>
          </p:nvPr>
        </p:nvSpPr>
        <p:spPr/>
        <p:txBody>
          <a:bodyPr/>
          <a:lstStyle/>
          <a:p>
            <a:r>
              <a:rPr lang="ru-RU" altLang="ru-RU" smtClean="0">
                <a:cs typeface="Arial" charset="0"/>
              </a:rPr>
              <a:t>Альтернативные издержки</a:t>
            </a:r>
          </a:p>
        </p:txBody>
      </p:sp>
      <p:sp>
        <p:nvSpPr>
          <p:cNvPr id="3" name="TextBox 2">
            <a:extLst>
              <a:ext uri="{FF2B5EF4-FFF2-40B4-BE49-F238E27FC236}">
                <a16:creationId xmlns:a16="http://schemas.microsoft.com/office/drawing/2014/main" xmlns="" id="{C5E16BB0-5CA3-4855-BDA3-26A367D33BDD}"/>
              </a:ext>
            </a:extLst>
          </p:cNvPr>
          <p:cNvSpPr txBox="1"/>
          <p:nvPr/>
        </p:nvSpPr>
        <p:spPr>
          <a:xfrm>
            <a:off x="250825" y="1844675"/>
            <a:ext cx="5113338" cy="4524375"/>
          </a:xfrm>
          <a:prstGeom prst="rect">
            <a:avLst/>
          </a:prstGeom>
          <a:noFill/>
        </p:spPr>
        <p:txBody>
          <a:bodyPr>
            <a:spAutoFit/>
          </a:bodyPr>
          <a:lstStyle/>
          <a:p>
            <a:r>
              <a:rPr lang="ru-RU" altLang="ru-RU" i="1" u="sng">
                <a:effectLst>
                  <a:outerShdw blurRad="38100" dist="38100" dir="2700000" algn="tl">
                    <a:srgbClr val="000000"/>
                  </a:outerShdw>
                </a:effectLst>
              </a:rPr>
              <a:t>Альтернативные издержки </a:t>
            </a:r>
            <a:r>
              <a:rPr lang="ru-RU" altLang="ru-RU">
                <a:effectLst>
                  <a:outerShdw blurRad="38100" dist="38100" dir="2700000" algn="tl">
                    <a:srgbClr val="000000"/>
                  </a:outerShdw>
                </a:effectLst>
              </a:rPr>
              <a:t>включают затраты на производство продукции, </a:t>
            </a:r>
          </a:p>
          <a:p>
            <a:r>
              <a:rPr lang="ru-RU" altLang="ru-RU">
                <a:effectLst>
                  <a:outerShdw blurRad="38100" dist="38100" dir="2700000" algn="tl">
                    <a:srgbClr val="000000"/>
                  </a:outerShdw>
                </a:effectLst>
              </a:rPr>
              <a:t>которые по тем или иным причинам организация производить не будет. Другими словами, альтернативные издержки это издержки возможностей, которые не использовались.</a:t>
            </a:r>
          </a:p>
          <a:p>
            <a:endParaRPr lang="ru-RU" altLang="ru-RU">
              <a:effectLst>
                <a:outerShdw blurRad="38100" dist="38100" dir="2700000" algn="tl">
                  <a:srgbClr val="000000"/>
                </a:outerShdw>
              </a:effectLst>
            </a:endParaRPr>
          </a:p>
          <a:p>
            <a:r>
              <a:rPr lang="ru-RU" altLang="ru-RU" i="1" u="sng">
                <a:effectLst>
                  <a:outerShdw blurRad="38100" dist="38100" dir="2700000" algn="tl">
                    <a:srgbClr val="000000"/>
                  </a:outerShdw>
                </a:effectLst>
              </a:rPr>
              <a:t>Альтернативными издержками </a:t>
            </a:r>
            <a:r>
              <a:rPr lang="ru-RU" altLang="ru-RU">
                <a:effectLst>
                  <a:outerShdw blurRad="38100" dist="38100" dir="2700000" algn="tl">
                    <a:srgbClr val="000000"/>
                  </a:outerShdw>
                </a:effectLst>
              </a:rPr>
              <a:t>считаются потери дохода вследствие отказа от одного из нескольких вариантов в пользу осуществления другой хозяйственной операции. Такие издержки получили свое название благодаря выбору между несколькими возможностями.</a:t>
            </a:r>
          </a:p>
          <a:p>
            <a:endParaRPr lang="ru-RU" altLang="ru-RU"/>
          </a:p>
        </p:txBody>
      </p:sp>
      <p:pic>
        <p:nvPicPr>
          <p:cNvPr id="21508" name="Рисунок 3"/>
          <p:cNvPicPr>
            <a:picLocks noChangeAspect="1" noChangeArrowheads="1"/>
          </p:cNvPicPr>
          <p:nvPr/>
        </p:nvPicPr>
        <p:blipFill>
          <a:blip r:embed="rId2" cstate="print"/>
          <a:srcRect/>
          <a:stretch>
            <a:fillRect/>
          </a:stretch>
        </p:blipFill>
        <p:spPr bwMode="auto">
          <a:xfrm>
            <a:off x="5076825" y="1989138"/>
            <a:ext cx="3790950" cy="357981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Содержимое 2"/>
          <p:cNvSpPr>
            <a:spLocks noGrp="1" noChangeArrowheads="1"/>
          </p:cNvSpPr>
          <p:nvPr>
            <p:ph sz="quarter" idx="1"/>
          </p:nvPr>
        </p:nvSpPr>
        <p:spPr>
          <a:xfrm>
            <a:off x="323850" y="620713"/>
            <a:ext cx="8435975" cy="5470525"/>
          </a:xfrm>
        </p:spPr>
        <p:txBody>
          <a:bodyPr/>
          <a:lstStyle/>
          <a:p>
            <a:pPr marL="273050" indent="-273050" algn="ctr" eaLnBrk="1" hangingPunct="1">
              <a:lnSpc>
                <a:spcPct val="80000"/>
              </a:lnSpc>
              <a:spcBef>
                <a:spcPts val="575"/>
              </a:spcBef>
              <a:buFont typeface="Wingdings 2" pitchFamily="18" charset="2"/>
              <a:buNone/>
            </a:pPr>
            <a:r>
              <a:rPr lang="ru-RU" altLang="ru-RU" sz="3000" b="1" dirty="0" smtClean="0">
                <a:solidFill>
                  <a:srgbClr val="FF0000"/>
                </a:solidFill>
                <a:cs typeface="Arial" charset="0"/>
              </a:rPr>
              <a:t>Рентабельность</a:t>
            </a:r>
            <a:r>
              <a:rPr lang="ru-RU" altLang="ru-RU" sz="3000" dirty="0" smtClean="0">
                <a:cs typeface="Arial" charset="0"/>
              </a:rPr>
              <a:t>-это относительный показатель, соотношения доходов и затрат. В числителе </a:t>
            </a:r>
            <a:r>
              <a:rPr lang="ru-RU" altLang="ru-RU" sz="3000" dirty="0" smtClean="0">
                <a:cs typeface="Arial" charset="0"/>
              </a:rPr>
              <a:t>–</a:t>
            </a:r>
            <a:r>
              <a:rPr lang="ru-RU" altLang="ru-RU" sz="3000" b="1" i="1" dirty="0" smtClean="0">
                <a:solidFill>
                  <a:srgbClr val="FF0000"/>
                </a:solidFill>
                <a:cs typeface="Arial" charset="0"/>
              </a:rPr>
              <a:t>прибыль</a:t>
            </a:r>
            <a:r>
              <a:rPr lang="ru-RU" altLang="ru-RU" sz="3000" dirty="0" smtClean="0">
                <a:cs typeface="Arial" charset="0"/>
              </a:rPr>
              <a:t>, в знаменателе - </a:t>
            </a:r>
            <a:r>
              <a:rPr lang="ru-RU" altLang="ru-RU" sz="3000" b="1" i="1" dirty="0" smtClean="0">
                <a:solidFill>
                  <a:srgbClr val="FF0000"/>
                </a:solidFill>
                <a:cs typeface="Arial" charset="0"/>
              </a:rPr>
              <a:t>себестоимость.</a:t>
            </a:r>
          </a:p>
          <a:p>
            <a:pPr marL="273050" indent="-273050" algn="ctr" eaLnBrk="1" hangingPunct="1">
              <a:lnSpc>
                <a:spcPct val="80000"/>
              </a:lnSpc>
              <a:spcBef>
                <a:spcPts val="575"/>
              </a:spcBef>
              <a:buFont typeface="Wingdings 2" pitchFamily="18" charset="2"/>
              <a:buNone/>
            </a:pPr>
            <a:r>
              <a:rPr lang="ru-RU" altLang="ru-RU" sz="3000" dirty="0" smtClean="0">
                <a:cs typeface="Arial" charset="0"/>
              </a:rPr>
              <a:t>Прибыль отличается от рентабельности тем, </a:t>
            </a:r>
            <a:r>
              <a:rPr lang="ru-RU" altLang="ru-RU" sz="3000" i="1" dirty="0" smtClean="0">
                <a:cs typeface="Arial" charset="0"/>
              </a:rPr>
              <a:t>что это абсолютный показатель, его можно сложить по периодам, а рентабельность - нет.</a:t>
            </a:r>
          </a:p>
          <a:p>
            <a:pPr marL="273050" indent="-273050" algn="ctr" eaLnBrk="1" hangingPunct="1">
              <a:lnSpc>
                <a:spcPct val="80000"/>
              </a:lnSpc>
              <a:spcBef>
                <a:spcPts val="575"/>
              </a:spcBef>
              <a:buFont typeface="Wingdings 2" pitchFamily="18" charset="2"/>
              <a:buNone/>
            </a:pPr>
            <a:r>
              <a:rPr lang="ru-RU" altLang="ru-RU" sz="3000" b="1" dirty="0" smtClean="0">
                <a:cs typeface="Arial" charset="0"/>
              </a:rPr>
              <a:t>Прибыль</a:t>
            </a:r>
            <a:r>
              <a:rPr lang="ru-RU" altLang="ru-RU" sz="3000" dirty="0" smtClean="0">
                <a:cs typeface="Arial" charset="0"/>
              </a:rPr>
              <a:t> — это важнейший качественный показатель эффективности деятельности организации, характеризующий рациональность использования средств производства, материальных, трудовых и финансовых ресурсов.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Управленческая экономика</a:t>
            </a:r>
            <a:endParaRPr lang="lv-LV" b="1" dirty="0">
              <a:solidFill>
                <a:schemeClr val="accent2"/>
              </a:solidFill>
            </a:endParaRPr>
          </a:p>
        </p:txBody>
      </p:sp>
      <p:sp>
        <p:nvSpPr>
          <p:cNvPr id="3" name="Содержимое 2"/>
          <p:cNvSpPr>
            <a:spLocks noGrp="1"/>
          </p:cNvSpPr>
          <p:nvPr>
            <p:ph idx="1"/>
          </p:nvPr>
        </p:nvSpPr>
        <p:spPr>
          <a:xfrm>
            <a:off x="539552" y="1628800"/>
            <a:ext cx="8229600" cy="4525963"/>
          </a:xfrm>
        </p:spPr>
        <p:txBody>
          <a:bodyPr>
            <a:normAutofit lnSpcReduction="10000"/>
          </a:bodyPr>
          <a:lstStyle/>
          <a:p>
            <a:r>
              <a:rPr lang="ru-RU" b="1" dirty="0" smtClean="0">
                <a:solidFill>
                  <a:schemeClr val="accent2"/>
                </a:solidFill>
              </a:rPr>
              <a:t>Управленческая экономика </a:t>
            </a:r>
            <a:r>
              <a:rPr lang="ru-RU" b="1" dirty="0" smtClean="0"/>
              <a:t>– использование экономического анализа</a:t>
            </a:r>
          </a:p>
          <a:p>
            <a:pPr>
              <a:buNone/>
            </a:pPr>
            <a:r>
              <a:rPr lang="ru-RU" b="1" dirty="0" smtClean="0"/>
              <a:t>    для принятия коммерческих решений, включающих в себя наилучшее использование ресурсов организации.</a:t>
            </a:r>
          </a:p>
          <a:p>
            <a:pPr>
              <a:buNone/>
            </a:pPr>
            <a:r>
              <a:rPr lang="ru-RU" b="1" dirty="0" smtClean="0"/>
              <a:t>    </a:t>
            </a:r>
            <a:r>
              <a:rPr lang="ru-RU" b="1" dirty="0" err="1" smtClean="0">
                <a:solidFill>
                  <a:schemeClr val="accent2"/>
                </a:solidFill>
              </a:rPr>
              <a:t>Джоэль</a:t>
            </a:r>
            <a:r>
              <a:rPr lang="ru-RU" b="1" dirty="0" smtClean="0">
                <a:solidFill>
                  <a:schemeClr val="accent2"/>
                </a:solidFill>
              </a:rPr>
              <a:t> Дин: Управленческая экономика </a:t>
            </a:r>
            <a:r>
              <a:rPr lang="ru-RU" b="1" dirty="0" smtClean="0"/>
              <a:t>–</a:t>
            </a:r>
          </a:p>
          <a:p>
            <a:pPr>
              <a:buNone/>
            </a:pPr>
            <a:r>
              <a:rPr lang="ru-RU" b="1" dirty="0"/>
              <a:t> </a:t>
            </a:r>
            <a:r>
              <a:rPr lang="ru-RU" b="1" dirty="0" smtClean="0"/>
              <a:t>   это использование экономического анализа для формулировки политического курса бизнеса.</a:t>
            </a:r>
            <a:endParaRPr lang="lv-LV"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idx="1"/>
          </p:nvPr>
        </p:nvSpPr>
        <p:spPr>
          <a:xfrm>
            <a:off x="392113" y="1273175"/>
            <a:ext cx="8491537" cy="5094288"/>
          </a:xfrm>
        </p:spPr>
        <p:txBody>
          <a:bodyPr/>
          <a:lstStyle/>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r>
              <a:rPr lang="ru-RU" altLang="ru-RU" sz="2300" smtClean="0">
                <a:cs typeface="Arial" charset="0"/>
              </a:rPr>
              <a:t>1. Рентабельность продукции:</a:t>
            </a: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endParaRPr lang="ru-RU" altLang="ru-RU" sz="2300" smtClean="0">
              <a:cs typeface="Arial" charset="0"/>
            </a:endParaRP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endParaRPr lang="ru-RU" altLang="ru-RU" sz="2300" smtClean="0">
              <a:cs typeface="Arial" charset="0"/>
            </a:endParaRP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endParaRPr lang="ru-RU" altLang="ru-RU" sz="2300" smtClean="0">
              <a:cs typeface="Arial" charset="0"/>
            </a:endParaRP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endParaRPr lang="ru-RU" altLang="ru-RU" sz="2300" smtClean="0">
              <a:cs typeface="Arial" charset="0"/>
            </a:endParaRP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r>
              <a:rPr lang="ru-RU" altLang="ru-RU" sz="2300" smtClean="0">
                <a:cs typeface="Arial" charset="0"/>
              </a:rPr>
              <a:t>2. Рентабельность продаж</a:t>
            </a: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endParaRPr lang="ru-RU" altLang="ru-RU" sz="2300" smtClean="0">
              <a:cs typeface="Arial" charset="0"/>
            </a:endParaRP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r>
              <a:rPr lang="ru-RU" altLang="ru-RU" sz="2300" smtClean="0">
                <a:cs typeface="Arial" charset="0"/>
              </a:rPr>
              <a:t>3. Рентабельность активов</a:t>
            </a: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endParaRPr lang="ru-RU" altLang="ru-RU" sz="2300" smtClean="0">
              <a:cs typeface="Arial" charset="0"/>
            </a:endParaRPr>
          </a:p>
          <a:p>
            <a:pPr indent="-304800" eaLnBrk="1" hangingPunct="1">
              <a:buClrTx/>
              <a:buFontTx/>
              <a:buNone/>
              <a:tabLst>
                <a:tab pos="309563" algn="l"/>
                <a:tab pos="403225" algn="l"/>
                <a:tab pos="811213" algn="l"/>
                <a:tab pos="1219200" algn="l"/>
                <a:tab pos="1627188" algn="l"/>
                <a:tab pos="2033588" algn="l"/>
                <a:tab pos="2441575" algn="l"/>
                <a:tab pos="2849563" algn="l"/>
                <a:tab pos="3255963" algn="l"/>
                <a:tab pos="3663950" algn="l"/>
                <a:tab pos="4071938" algn="l"/>
                <a:tab pos="4478338" algn="l"/>
                <a:tab pos="4886325" algn="l"/>
                <a:tab pos="5294313" algn="l"/>
                <a:tab pos="5702300" algn="l"/>
                <a:tab pos="6108700" algn="l"/>
                <a:tab pos="6516688" algn="l"/>
                <a:tab pos="6924675" algn="l"/>
                <a:tab pos="7331075" algn="l"/>
                <a:tab pos="7739063" algn="l"/>
                <a:tab pos="8147050" algn="l"/>
              </a:tabLst>
            </a:pPr>
            <a:r>
              <a:rPr lang="ru-RU" altLang="ru-RU" sz="2300" smtClean="0">
                <a:cs typeface="Arial" charset="0"/>
              </a:rPr>
              <a:t>4. Рентабельность собственного капитала:</a:t>
            </a:r>
          </a:p>
        </p:txBody>
      </p:sp>
      <p:sp>
        <p:nvSpPr>
          <p:cNvPr id="12290" name="Rectangle 1">
            <a:extLst>
              <a:ext uri="{FF2B5EF4-FFF2-40B4-BE49-F238E27FC236}">
                <a16:creationId xmlns:a16="http://schemas.microsoft.com/office/drawing/2014/main" xmlns="" id="{64FF6BB7-042B-4989-8E92-B403988A35E0}"/>
              </a:ext>
            </a:extLst>
          </p:cNvPr>
          <p:cNvSpPr>
            <a:spLocks noGrp="1" noChangeArrowheads="1"/>
          </p:cNvSpPr>
          <p:nvPr>
            <p:ph type="title"/>
          </p:nvPr>
        </p:nvSpPr>
        <p:spPr>
          <a:xfrm>
            <a:off x="457200" y="274638"/>
            <a:ext cx="8226425" cy="868362"/>
          </a:xfrm>
        </p:spPr>
        <p:txBody>
          <a:bodyPr/>
          <a:lstStyle/>
          <a:p>
            <a:pPr eaLnBrk="1" hangingPunct="1">
              <a:tabLst>
                <a:tab pos="0" algn="l"/>
                <a:tab pos="404813" algn="l"/>
                <a:tab pos="812800" algn="l"/>
                <a:tab pos="1220788" algn="l"/>
                <a:tab pos="1627188" algn="l"/>
                <a:tab pos="2035175" algn="l"/>
                <a:tab pos="2443163" algn="l"/>
                <a:tab pos="2849563" algn="l"/>
                <a:tab pos="3257550" algn="l"/>
                <a:tab pos="3665538" algn="l"/>
                <a:tab pos="4071938" algn="l"/>
                <a:tab pos="4479925" algn="l"/>
                <a:tab pos="4887913" algn="l"/>
                <a:tab pos="5294313" algn="l"/>
                <a:tab pos="5702300" algn="l"/>
                <a:tab pos="6110288" algn="l"/>
                <a:tab pos="6518275" algn="l"/>
                <a:tab pos="6924675" algn="l"/>
                <a:tab pos="7332663" algn="l"/>
                <a:tab pos="7740650" algn="l"/>
                <a:tab pos="8147050" algn="l"/>
              </a:tabLst>
            </a:pPr>
            <a:r>
              <a:rPr lang="ru-RU" altLang="ru-RU" smtClean="0">
                <a:cs typeface="Arial" charset="0"/>
              </a:rPr>
              <a:t>ВИДЫ РЕНТАБЕЛЬНОСТИ:</a:t>
            </a:r>
          </a:p>
        </p:txBody>
      </p:sp>
      <p:graphicFrame>
        <p:nvGraphicFramePr>
          <p:cNvPr id="34820" name="Object 3"/>
          <p:cNvGraphicFramePr>
            <a:graphicFrameLocks noChangeAspect="1"/>
          </p:cNvGraphicFramePr>
          <p:nvPr/>
        </p:nvGraphicFramePr>
        <p:xfrm>
          <a:off x="4572000" y="3049588"/>
          <a:ext cx="3835400" cy="706437"/>
        </p:xfrm>
        <a:graphic>
          <a:graphicData uri="http://schemas.openxmlformats.org/presentationml/2006/ole">
            <p:oleObj spid="_x0000_s1026" r:id="rId4" imgW="4228920" imgH="779760" progId="">
              <p:embed/>
            </p:oleObj>
          </a:graphicData>
        </a:graphic>
      </p:graphicFrame>
      <p:graphicFrame>
        <p:nvGraphicFramePr>
          <p:cNvPr id="34821" name="Object 4"/>
          <p:cNvGraphicFramePr>
            <a:graphicFrameLocks noChangeAspect="1"/>
          </p:cNvGraphicFramePr>
          <p:nvPr/>
        </p:nvGraphicFramePr>
        <p:xfrm>
          <a:off x="1168400" y="2122488"/>
          <a:ext cx="4246563" cy="717550"/>
        </p:xfrm>
        <a:graphic>
          <a:graphicData uri="http://schemas.openxmlformats.org/presentationml/2006/ole">
            <p:oleObj spid="_x0000_s1027" r:id="rId5" imgW="4682160" imgH="791280" progId="">
              <p:embed/>
            </p:oleObj>
          </a:graphicData>
        </a:graphic>
      </p:graphicFrame>
      <p:graphicFrame>
        <p:nvGraphicFramePr>
          <p:cNvPr id="34822" name="Object 5"/>
          <p:cNvGraphicFramePr>
            <a:graphicFrameLocks noChangeAspect="1"/>
          </p:cNvGraphicFramePr>
          <p:nvPr/>
        </p:nvGraphicFramePr>
        <p:xfrm>
          <a:off x="4643438" y="4025900"/>
          <a:ext cx="3357562" cy="715963"/>
        </p:xfrm>
        <a:graphic>
          <a:graphicData uri="http://schemas.openxmlformats.org/presentationml/2006/ole">
            <p:oleObj spid="_x0000_s1028" r:id="rId6" imgW="3700800" imgH="791280" progId="">
              <p:embed/>
            </p:oleObj>
          </a:graphicData>
        </a:graphic>
      </p:graphicFrame>
      <p:graphicFrame>
        <p:nvGraphicFramePr>
          <p:cNvPr id="34823" name="Object 6"/>
          <p:cNvGraphicFramePr>
            <a:graphicFrameLocks noChangeAspect="1"/>
          </p:cNvGraphicFramePr>
          <p:nvPr/>
        </p:nvGraphicFramePr>
        <p:xfrm>
          <a:off x="2776538" y="5551488"/>
          <a:ext cx="3679825" cy="717550"/>
        </p:xfrm>
        <a:graphic>
          <a:graphicData uri="http://schemas.openxmlformats.org/presentationml/2006/ole">
            <p:oleObj spid="_x0000_s1029" r:id="rId7" imgW="4057200" imgH="791280" progId="">
              <p:embed/>
            </p:oleObj>
          </a:graphicData>
        </a:graphic>
      </p:graphicFrame>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05F3E1C-A96E-4C25-A66D-738D09F4400C}"/>
              </a:ext>
            </a:extLst>
          </p:cNvPr>
          <p:cNvSpPr>
            <a:spLocks noGrp="1"/>
          </p:cNvSpPr>
          <p:nvPr>
            <p:ph type="title"/>
          </p:nvPr>
        </p:nvSpPr>
        <p:spPr/>
        <p:txBody>
          <a:bodyPr/>
          <a:lstStyle/>
          <a:p>
            <a:r>
              <a:rPr lang="ru-RU" smtClean="0">
                <a:cs typeface="Arial" charset="0"/>
              </a:rPr>
              <a:t>Точка безубыточности </a:t>
            </a:r>
          </a:p>
        </p:txBody>
      </p:sp>
      <p:sp>
        <p:nvSpPr>
          <p:cNvPr id="36867" name="Объект 2"/>
          <p:cNvSpPr>
            <a:spLocks noGrp="1" noChangeArrowheads="1"/>
          </p:cNvSpPr>
          <p:nvPr>
            <p:ph idx="1"/>
          </p:nvPr>
        </p:nvSpPr>
        <p:spPr/>
        <p:txBody>
          <a:bodyPr>
            <a:normAutofit lnSpcReduction="10000"/>
          </a:bodyPr>
          <a:lstStyle/>
          <a:p>
            <a:r>
              <a:rPr lang="ru-RU" sz="2400" b="1" smtClean="0">
                <a:cs typeface="Arial" charset="0"/>
              </a:rPr>
              <a:t>Точка безубыточности</a:t>
            </a:r>
            <a:r>
              <a:rPr lang="ru-RU" sz="2400" smtClean="0">
                <a:cs typeface="Arial" charset="0"/>
              </a:rPr>
              <a:t> – это объём производства и реализации продукции, при котором расходы будут компенсированы доходами, а при производстве и реализации каждой последующей единицы продукции предприятие начинает получать прибыль.</a:t>
            </a:r>
          </a:p>
          <a:p>
            <a:r>
              <a:rPr lang="ru-RU" sz="2400" smtClean="0">
                <a:cs typeface="Arial" charset="0"/>
              </a:rPr>
              <a:t>Иными словами, под точкой безубыточности понимается такой момент, когда предприятие полностью покроет убытки и деятельность компании начнет приносить реальную прибыль.</a:t>
            </a:r>
          </a:p>
          <a:p>
            <a:r>
              <a:rPr lang="ru-RU" sz="2400" smtClean="0">
                <a:cs typeface="Arial" charset="0"/>
              </a:rPr>
              <a:t>Точка безубыточности - объем продаж, при котором прибыль компании равна нулю. Прибыль – это разница между доходами и расходами.</a:t>
            </a:r>
          </a:p>
          <a:p>
            <a:endParaRPr lang="ru-RU" sz="2800" smtClean="0">
              <a:cs typeface="Arial"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Объект 2"/>
          <p:cNvSpPr>
            <a:spLocks noGrp="1" noChangeArrowheads="1"/>
          </p:cNvSpPr>
          <p:nvPr>
            <p:ph idx="1"/>
          </p:nvPr>
        </p:nvSpPr>
        <p:spPr>
          <a:xfrm>
            <a:off x="457200" y="404813"/>
            <a:ext cx="8229600" cy="5691187"/>
          </a:xfrm>
        </p:spPr>
        <p:txBody>
          <a:bodyPr/>
          <a:lstStyle/>
          <a:p>
            <a:r>
              <a:rPr lang="ru-RU" sz="2400" smtClean="0">
                <a:cs typeface="Arial" charset="0"/>
              </a:rPr>
              <a:t>Точку безубыточности измеряют в натуральном или денежном выражении. Данный показатель точки безубыточности позволяет определить, сколько продукции надо реализовать,  какой объем работ выполнить, или услуг оказать, чтобы прибыль компании была бы равной  нолю.</a:t>
            </a:r>
          </a:p>
          <a:p>
            <a:r>
              <a:rPr lang="ru-RU" sz="2400" smtClean="0">
                <a:cs typeface="Arial" charset="0"/>
              </a:rPr>
              <a:t>Таким образом, в точке безубыточности доходы покрывают расходы. При превышении точки безубыточности предприятие получает прибыль, если точка безубыточности не достигнута, то предприятие несет убытки.</a:t>
            </a:r>
          </a:p>
          <a:p>
            <a:endParaRPr lang="ru-RU" smtClean="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Краткий обзор важнейших экономических терминов и концепций</a:t>
            </a:r>
            <a:endParaRPr lang="lv-LV" b="1" dirty="0">
              <a:solidFill>
                <a:schemeClr val="accent2"/>
              </a:solidFill>
            </a:endParaRPr>
          </a:p>
        </p:txBody>
      </p:sp>
      <p:sp>
        <p:nvSpPr>
          <p:cNvPr id="3" name="Содержимое 2"/>
          <p:cNvSpPr>
            <a:spLocks noGrp="1"/>
          </p:cNvSpPr>
          <p:nvPr>
            <p:ph idx="1"/>
          </p:nvPr>
        </p:nvSpPr>
        <p:spPr/>
        <p:txBody>
          <a:bodyPr>
            <a:normAutofit fontScale="85000" lnSpcReduction="20000"/>
          </a:bodyPr>
          <a:lstStyle/>
          <a:p>
            <a:endParaRPr lang="ru-RU" dirty="0" smtClean="0">
              <a:solidFill>
                <a:schemeClr val="accent2"/>
              </a:solidFill>
            </a:endParaRPr>
          </a:p>
          <a:p>
            <a:r>
              <a:rPr lang="ru-RU" b="1" dirty="0" smtClean="0">
                <a:solidFill>
                  <a:schemeClr val="accent2"/>
                </a:solidFill>
              </a:rPr>
              <a:t>Потребности</a:t>
            </a:r>
            <a:r>
              <a:rPr lang="ru-RU" b="1" dirty="0" smtClean="0"/>
              <a:t>      </a:t>
            </a:r>
          </a:p>
          <a:p>
            <a:r>
              <a:rPr lang="ru-RU" b="1" dirty="0" smtClean="0">
                <a:solidFill>
                  <a:schemeClr val="accent2"/>
                </a:solidFill>
              </a:rPr>
              <a:t>Ресурсы </a:t>
            </a:r>
          </a:p>
          <a:p>
            <a:r>
              <a:rPr lang="ru-RU" b="1" dirty="0" smtClean="0">
                <a:solidFill>
                  <a:schemeClr val="accent2"/>
                </a:solidFill>
              </a:rPr>
              <a:t>Ограниченность ресурсов</a:t>
            </a:r>
          </a:p>
          <a:p>
            <a:r>
              <a:rPr lang="ru-RU" b="1" dirty="0" smtClean="0">
                <a:solidFill>
                  <a:schemeClr val="accent2"/>
                </a:solidFill>
              </a:rPr>
              <a:t>Кривая производственных возможностей</a:t>
            </a:r>
          </a:p>
          <a:p>
            <a:r>
              <a:rPr lang="ru-RU" b="1" dirty="0" smtClean="0">
                <a:solidFill>
                  <a:schemeClr val="accent2"/>
                </a:solidFill>
              </a:rPr>
              <a:t>Альтернативные издержки</a:t>
            </a:r>
          </a:p>
          <a:p>
            <a:r>
              <a:rPr lang="ru-RU" b="1" dirty="0" smtClean="0">
                <a:solidFill>
                  <a:schemeClr val="accent2"/>
                </a:solidFill>
              </a:rPr>
              <a:t>Технологические законы</a:t>
            </a:r>
          </a:p>
          <a:p>
            <a:r>
              <a:rPr lang="ru-RU" b="1" dirty="0" smtClean="0">
                <a:solidFill>
                  <a:schemeClr val="accent2"/>
                </a:solidFill>
              </a:rPr>
              <a:t>Факторы производства</a:t>
            </a:r>
          </a:p>
          <a:p>
            <a:r>
              <a:rPr lang="ru-RU" b="1" dirty="0" smtClean="0">
                <a:solidFill>
                  <a:schemeClr val="accent2"/>
                </a:solidFill>
              </a:rPr>
              <a:t>Собственность</a:t>
            </a:r>
          </a:p>
          <a:p>
            <a:r>
              <a:rPr lang="ru-RU" b="1" dirty="0" err="1" smtClean="0">
                <a:solidFill>
                  <a:schemeClr val="accent2"/>
                </a:solidFill>
              </a:rPr>
              <a:t>Трансакционные</a:t>
            </a:r>
            <a:r>
              <a:rPr lang="ru-RU" b="1" dirty="0" smtClean="0">
                <a:solidFill>
                  <a:schemeClr val="accent2"/>
                </a:solidFill>
              </a:rPr>
              <a:t> издержки</a:t>
            </a:r>
            <a:r>
              <a:rPr lang="ru-RU" b="1" dirty="0" smtClean="0"/>
              <a:t>          </a:t>
            </a:r>
            <a:endParaRPr lang="lv-LV"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Потребности</a:t>
            </a:r>
            <a:endParaRPr lang="lv-LV" b="1" dirty="0">
              <a:solidFill>
                <a:schemeClr val="accent2"/>
              </a:solidFill>
            </a:endParaRPr>
          </a:p>
        </p:txBody>
      </p:sp>
      <p:sp>
        <p:nvSpPr>
          <p:cNvPr id="3" name="Содержимое 2"/>
          <p:cNvSpPr>
            <a:spLocks noGrp="1"/>
          </p:cNvSpPr>
          <p:nvPr>
            <p:ph idx="1"/>
          </p:nvPr>
        </p:nvSpPr>
        <p:spPr/>
        <p:txBody>
          <a:bodyPr>
            <a:normAutofit fontScale="92500" lnSpcReduction="10000"/>
          </a:bodyPr>
          <a:lstStyle/>
          <a:p>
            <a:r>
              <a:rPr lang="ru-RU" b="1" dirty="0" smtClean="0">
                <a:solidFill>
                  <a:schemeClr val="accent2"/>
                </a:solidFill>
              </a:rPr>
              <a:t>Потребности </a:t>
            </a:r>
            <a:r>
              <a:rPr lang="ru-RU" b="1" dirty="0" smtClean="0"/>
              <a:t>- выражение необходимости существования и развития человека.</a:t>
            </a:r>
          </a:p>
          <a:p>
            <a:endParaRPr lang="ru-RU" b="1" dirty="0" smtClean="0"/>
          </a:p>
          <a:p>
            <a:r>
              <a:rPr lang="ru-RU" b="1" dirty="0" smtClean="0">
                <a:solidFill>
                  <a:schemeClr val="accent2"/>
                </a:solidFill>
              </a:rPr>
              <a:t>«Пирамида потребностей» </a:t>
            </a:r>
            <a:r>
              <a:rPr lang="ru-RU" b="1" dirty="0" err="1" smtClean="0">
                <a:solidFill>
                  <a:schemeClr val="accent2"/>
                </a:solidFill>
              </a:rPr>
              <a:t>А.Маслоу</a:t>
            </a:r>
            <a:r>
              <a:rPr lang="ru-RU" b="1" dirty="0" smtClean="0">
                <a:solidFill>
                  <a:schemeClr val="accent2"/>
                </a:solidFill>
              </a:rPr>
              <a:t>:</a:t>
            </a:r>
          </a:p>
          <a:p>
            <a:r>
              <a:rPr lang="ru-RU" b="1" dirty="0" smtClean="0"/>
              <a:t>   - физиологические потребности;</a:t>
            </a:r>
          </a:p>
          <a:p>
            <a:r>
              <a:rPr lang="ru-RU" b="1" dirty="0" smtClean="0"/>
              <a:t>   - потребности безопасности;</a:t>
            </a:r>
          </a:p>
          <a:p>
            <a:r>
              <a:rPr lang="ru-RU" b="1" dirty="0" smtClean="0"/>
              <a:t>   - потребности в общении и любви;</a:t>
            </a:r>
          </a:p>
          <a:p>
            <a:r>
              <a:rPr lang="ru-RU" b="1" dirty="0" smtClean="0"/>
              <a:t>   - потребности в самоутверждении;</a:t>
            </a:r>
          </a:p>
          <a:p>
            <a:r>
              <a:rPr lang="ru-RU" b="1" dirty="0" smtClean="0"/>
              <a:t>   - потребности в самореализации.</a:t>
            </a:r>
            <a:endParaRPr lang="lv-LV"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Ресурсы</a:t>
            </a:r>
            <a:endParaRPr lang="lv-LV" b="1" dirty="0">
              <a:solidFill>
                <a:schemeClr val="accent2"/>
              </a:solidFill>
            </a:endParaRPr>
          </a:p>
        </p:txBody>
      </p:sp>
      <p:sp>
        <p:nvSpPr>
          <p:cNvPr id="3" name="Содержимое 2"/>
          <p:cNvSpPr>
            <a:spLocks noGrp="1"/>
          </p:cNvSpPr>
          <p:nvPr>
            <p:ph idx="1"/>
          </p:nvPr>
        </p:nvSpPr>
        <p:spPr/>
        <p:txBody>
          <a:bodyPr/>
          <a:lstStyle/>
          <a:p>
            <a:r>
              <a:rPr lang="ru-RU" b="1" dirty="0" smtClean="0">
                <a:solidFill>
                  <a:schemeClr val="accent2"/>
                </a:solidFill>
              </a:rPr>
              <a:t>Ресурсы</a:t>
            </a:r>
            <a:r>
              <a:rPr lang="ru-RU" b="1" dirty="0" smtClean="0"/>
              <a:t> – источники обеспечения потребностей:</a:t>
            </a:r>
          </a:p>
          <a:p>
            <a:pPr>
              <a:buNone/>
            </a:pPr>
            <a:r>
              <a:rPr lang="ru-RU" b="1" dirty="0" smtClean="0"/>
              <a:t>      - земля</a:t>
            </a:r>
          </a:p>
          <a:p>
            <a:pPr>
              <a:buNone/>
            </a:pPr>
            <a:r>
              <a:rPr lang="ru-RU" b="1" dirty="0" smtClean="0"/>
              <a:t>      - людские ресурсы</a:t>
            </a:r>
          </a:p>
          <a:p>
            <a:pPr>
              <a:buNone/>
            </a:pPr>
            <a:r>
              <a:rPr lang="ru-RU" b="1" dirty="0" smtClean="0"/>
              <a:t>      - капитал</a:t>
            </a:r>
          </a:p>
          <a:p>
            <a:pPr>
              <a:buNone/>
            </a:pPr>
            <a:r>
              <a:rPr lang="ru-RU" b="1" dirty="0" smtClean="0"/>
              <a:t>      - предпринимательская способность</a:t>
            </a:r>
          </a:p>
          <a:p>
            <a:pPr>
              <a:buNone/>
            </a:pPr>
            <a:r>
              <a:rPr lang="ru-RU" b="1" dirty="0" smtClean="0"/>
              <a:t>      - информация ?</a:t>
            </a:r>
            <a:endParaRPr lang="lv-LV"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Ограниченность ресурсов</a:t>
            </a:r>
            <a:endParaRPr lang="lv-LV" b="1" dirty="0">
              <a:solidFill>
                <a:schemeClr val="accent2"/>
              </a:solidFill>
            </a:endParaRPr>
          </a:p>
        </p:txBody>
      </p:sp>
      <p:sp>
        <p:nvSpPr>
          <p:cNvPr id="3" name="Содержимое 2"/>
          <p:cNvSpPr>
            <a:spLocks noGrp="1"/>
          </p:cNvSpPr>
          <p:nvPr>
            <p:ph idx="1"/>
          </p:nvPr>
        </p:nvSpPr>
        <p:spPr/>
        <p:txBody>
          <a:bodyPr/>
          <a:lstStyle/>
          <a:p>
            <a:endParaRPr lang="ru-RU" b="1" dirty="0" smtClean="0"/>
          </a:p>
          <a:p>
            <a:pPr>
              <a:buNone/>
            </a:pPr>
            <a:r>
              <a:rPr lang="ru-RU" b="1" dirty="0" smtClean="0">
                <a:solidFill>
                  <a:schemeClr val="accent2"/>
                </a:solidFill>
              </a:rPr>
              <a:t>    Ограниченность </a:t>
            </a:r>
            <a:r>
              <a:rPr lang="ru-RU" b="1" dirty="0" smtClean="0"/>
              <a:t>можно определить как состояние, при котором ресурсов недостаточно, чтобы удовлетворить неограниченные потребности людей.</a:t>
            </a:r>
            <a:endParaRPr lang="lv-LV"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Кривая производственных возможностей</a:t>
            </a:r>
            <a:endParaRPr lang="lv-LV" b="1" dirty="0">
              <a:solidFill>
                <a:schemeClr val="accent2"/>
              </a:solidFill>
            </a:endParaRPr>
          </a:p>
        </p:txBody>
      </p:sp>
      <p:sp>
        <p:nvSpPr>
          <p:cNvPr id="3" name="Содержимое 2"/>
          <p:cNvSpPr>
            <a:spLocks noGrp="1"/>
          </p:cNvSpPr>
          <p:nvPr>
            <p:ph idx="1"/>
          </p:nvPr>
        </p:nvSpPr>
        <p:spPr/>
        <p:txBody>
          <a:bodyPr/>
          <a:lstStyle/>
          <a:p>
            <a:endParaRPr lang="ru-RU" dirty="0" smtClean="0"/>
          </a:p>
          <a:p>
            <a:r>
              <a:rPr lang="ru-RU" b="1" dirty="0" smtClean="0">
                <a:solidFill>
                  <a:schemeClr val="accent2"/>
                </a:solidFill>
              </a:rPr>
              <a:t>Кривая производственных возможностей</a:t>
            </a:r>
          </a:p>
          <a:p>
            <a:pPr>
              <a:buNone/>
            </a:pPr>
            <a:r>
              <a:rPr lang="ru-RU" b="1" dirty="0" smtClean="0"/>
              <a:t>    представляет собой распределение имеющихся на данный момент в обществе ресурсов на производство альтернативных товаров.</a:t>
            </a:r>
            <a:endParaRPr lang="lv-LV"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Альтернативные издержки</a:t>
            </a:r>
            <a:endParaRPr lang="lv-LV" b="1" dirty="0">
              <a:solidFill>
                <a:schemeClr val="accent2"/>
              </a:solidFill>
            </a:endParaRPr>
          </a:p>
        </p:txBody>
      </p:sp>
      <p:sp>
        <p:nvSpPr>
          <p:cNvPr id="3" name="Содержимое 2"/>
          <p:cNvSpPr>
            <a:spLocks noGrp="1"/>
          </p:cNvSpPr>
          <p:nvPr>
            <p:ph idx="1"/>
          </p:nvPr>
        </p:nvSpPr>
        <p:spPr/>
        <p:txBody>
          <a:bodyPr>
            <a:normAutofit lnSpcReduction="10000"/>
          </a:bodyPr>
          <a:lstStyle/>
          <a:p>
            <a:r>
              <a:rPr lang="ru-RU" b="1" dirty="0" smtClean="0">
                <a:solidFill>
                  <a:schemeClr val="accent2"/>
                </a:solidFill>
              </a:rPr>
              <a:t>Альтернативные издержки </a:t>
            </a:r>
            <a:r>
              <a:rPr lang="ru-RU" b="1" dirty="0" smtClean="0"/>
              <a:t>– количество одного товара, которым необходимо пожертвовать  для увеличения производства другого товара.</a:t>
            </a:r>
          </a:p>
          <a:p>
            <a:r>
              <a:rPr lang="ru-RU" b="1" dirty="0" smtClean="0"/>
              <a:t>В экономической теории издержки определяются как </a:t>
            </a:r>
            <a:r>
              <a:rPr lang="ru-RU" b="1" dirty="0" smtClean="0">
                <a:solidFill>
                  <a:schemeClr val="accent2"/>
                </a:solidFill>
              </a:rPr>
              <a:t>потери других, </a:t>
            </a:r>
            <a:r>
              <a:rPr lang="ru-RU" b="1" i="1" dirty="0" smtClean="0">
                <a:solidFill>
                  <a:schemeClr val="accent2"/>
                </a:solidFill>
              </a:rPr>
              <a:t>альтернативных товаров и услуг, </a:t>
            </a:r>
            <a:r>
              <a:rPr lang="ru-RU" b="1" dirty="0" smtClean="0"/>
              <a:t>которые могли бы быть произведены при помощи данных экономических ресурсов.</a:t>
            </a:r>
            <a:endParaRPr lang="lv-LV" b="1"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664</TotalTime>
  <Words>1431</Words>
  <Application>Microsoft Office PowerPoint</Application>
  <PresentationFormat>Экран (4:3)</PresentationFormat>
  <Paragraphs>180</Paragraphs>
  <Slides>32</Slides>
  <Notes>2</Notes>
  <HiddenSlides>0</HiddenSlides>
  <MMClips>0</MMClips>
  <ScaleCrop>false</ScaleCrop>
  <HeadingPairs>
    <vt:vector size="6" baseType="variant">
      <vt:variant>
        <vt:lpstr>Тема</vt:lpstr>
      </vt:variant>
      <vt:variant>
        <vt:i4>1</vt:i4>
      </vt:variant>
      <vt:variant>
        <vt:lpstr>Внедренные серверы OLE</vt:lpstr>
      </vt:variant>
      <vt:variant>
        <vt:i4>0</vt:i4>
      </vt:variant>
      <vt:variant>
        <vt:lpstr>Заголовки слайдов</vt:lpstr>
      </vt:variant>
      <vt:variant>
        <vt:i4>32</vt:i4>
      </vt:variant>
    </vt:vector>
  </HeadingPairs>
  <TitlesOfParts>
    <vt:vector size="33" baseType="lpstr">
      <vt:lpstr>Тема Office</vt:lpstr>
      <vt:lpstr> Тема 1. Введение в управленческую экономику</vt:lpstr>
      <vt:lpstr>1 вопрос. Экономика и принятие управленческих  решений</vt:lpstr>
      <vt:lpstr>Управленческая экономика</vt:lpstr>
      <vt:lpstr>Краткий обзор важнейших экономических терминов и концепций</vt:lpstr>
      <vt:lpstr>Потребности</vt:lpstr>
      <vt:lpstr>Ресурсы</vt:lpstr>
      <vt:lpstr>Ограниченность ресурсов</vt:lpstr>
      <vt:lpstr>Кривая производственных возможностей</vt:lpstr>
      <vt:lpstr>Альтернативные издержки</vt:lpstr>
      <vt:lpstr>Технологические законы</vt:lpstr>
      <vt:lpstr>Закон возрастающих затрат</vt:lpstr>
      <vt:lpstr>Закон убывающей отдачи</vt:lpstr>
      <vt:lpstr>Собственность</vt:lpstr>
      <vt:lpstr>Трансакционные издержки</vt:lpstr>
      <vt:lpstr>Слайд 15</vt:lpstr>
      <vt:lpstr>Слайд 16</vt:lpstr>
      <vt:lpstr>Построение КПВ</vt:lpstr>
      <vt:lpstr>Описание графика.</vt:lpstr>
      <vt:lpstr>Слайд 19</vt:lpstr>
      <vt:lpstr>Слайд 20</vt:lpstr>
      <vt:lpstr>ЧТО ВХОДИТ В АЛЬТЕРНАТИВНЫЕ ИЗДЕРЖКИ? </vt:lpstr>
      <vt:lpstr>Слайд 22</vt:lpstr>
      <vt:lpstr>ОТЛИЧИЯ ЯВНЫХ И НЕЯВНЫХ ИЗДЕРЖЕК</vt:lpstr>
      <vt:lpstr>Слайд 24</vt:lpstr>
      <vt:lpstr>Теория абсолютных преимуществ</vt:lpstr>
      <vt:lpstr>Закон сравнительных преимуществ </vt:lpstr>
      <vt:lpstr>Классификация издержек производства</vt:lpstr>
      <vt:lpstr>Альтернативные издержки</vt:lpstr>
      <vt:lpstr>Слайд 29</vt:lpstr>
      <vt:lpstr>ВИДЫ РЕНТАБЕЛЬНОСТИ:</vt:lpstr>
      <vt:lpstr>Точка безубыточности </vt:lpstr>
      <vt:lpstr>Слайд 32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ВВЕДЕНИЕ В УПРАВЛЕНЧЕСКУЮ ЭКОНОМИКУ</dc:title>
  <dc:creator>Marija</dc:creator>
  <cp:lastModifiedBy>Владимир</cp:lastModifiedBy>
  <cp:revision>72</cp:revision>
  <dcterms:created xsi:type="dcterms:W3CDTF">2011-09-26T08:50:33Z</dcterms:created>
  <dcterms:modified xsi:type="dcterms:W3CDTF">2025-10-05T08:57:26Z</dcterms:modified>
</cp:coreProperties>
</file>