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66" r:id="rId3"/>
    <p:sldId id="27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77" r:id="rId13"/>
    <p:sldId id="278" r:id="rId14"/>
    <p:sldId id="279" r:id="rId15"/>
    <p:sldId id="280" r:id="rId16"/>
    <p:sldId id="281" r:id="rId17"/>
    <p:sldId id="269" r:id="rId18"/>
    <p:sldId id="270" r:id="rId19"/>
    <p:sldId id="271" r:id="rId20"/>
    <p:sldId id="272" r:id="rId21"/>
    <p:sldId id="282" r:id="rId22"/>
    <p:sldId id="27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0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1340F-AE1B-47D1-B019-1D4FC46433AF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90A48-C30E-4DBA-BF4E-E66A126DF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201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44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latin typeface="Arial" pitchFamily="34" charset="0"/>
            </a:endParaRPr>
          </a:p>
        </p:txBody>
      </p:sp>
      <p:sp>
        <p:nvSpPr>
          <p:cNvPr id="274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35E0435-6F63-48E9-8549-4FF4E32B02AF}" type="slidenum">
              <a:rPr lang="ru-RU" smtClean="0"/>
              <a:pPr eaLnBrk="1" hangingPunct="1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7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571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48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FD048-FF94-434B-8B9A-AFCF06509A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95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73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30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10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620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10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18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26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8936A-6C44-42FC-91CF-282CC02A848D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44E81-ED1F-4175-8155-E2EA4331F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8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08BAFC-40A0-4617-BBB6-BF7015A240B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43DB139-CEC6-4F70-A05D-C4F7133FC8F2}"/>
              </a:ext>
            </a:extLst>
          </p:cNvPr>
          <p:cNvSpPr/>
          <p:nvPr/>
        </p:nvSpPr>
        <p:spPr>
          <a:xfrm>
            <a:off x="539552" y="1916832"/>
            <a:ext cx="8256418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предметной областью управления проектами</a:t>
            </a:r>
          </a:p>
          <a:p>
            <a:pPr algn="ctr"/>
            <a:endParaRPr lang="ru-RU" sz="3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7</a:t>
            </a:r>
          </a:p>
          <a:p>
            <a:pPr algn="ctr"/>
            <a:r>
              <a:rPr lang="ru-RU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24.09.2025</a:t>
            </a:r>
          </a:p>
        </p:txBody>
      </p:sp>
    </p:spTree>
    <p:extLst>
      <p:ext uri="{BB962C8B-B14F-4D97-AF65-F5344CB8AC3E}">
        <p14:creationId xmlns:p14="http://schemas.microsoft.com/office/powerpoint/2010/main" val="2420996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7EF96-0F1F-418D-8D6F-A99A673F27BA}" type="slidenum">
              <a:rPr lang="ru-RU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59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Управление предметной областью (УПО)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857250"/>
            <a:ext cx="8642350" cy="56165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Это управление изменениями на протяжении всего жизненного цикла проекта, которое осуществляется через процессы: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- инициирования работ по созданию продукта или услуги;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- планирования предметной области;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- определения предметной области;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- уточнения и подтверждения предметной области;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- контроля изменения предметной области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Примером такой деятельности в строительном проекте является бурение скважин, бетонирование фундамента, строительно-монтажные работы (СМР) и т. д.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Выполнение предметной области обеспечивается проектно-ориентированной деятельностью, управление которой, в общем, заключается в обеспечении и администрировании управления.</a:t>
            </a:r>
          </a:p>
        </p:txBody>
      </p:sp>
      <p:pic>
        <p:nvPicPr>
          <p:cNvPr id="5" name="Содержимое 5" descr="27.11.2009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" r="4630"/>
          <a:stretch>
            <a:fillRect/>
          </a:stretch>
        </p:blipFill>
        <p:spPr>
          <a:xfrm>
            <a:off x="6156176" y="5301208"/>
            <a:ext cx="2810272" cy="142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28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86753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Arial Black" pitchFamily="34" charset="0"/>
              </a:rPr>
              <a:t>Основные задачи и процедуры  УПО проекта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313514"/>
              </p:ext>
            </p:extLst>
          </p:nvPr>
        </p:nvGraphicFramePr>
        <p:xfrm>
          <a:off x="179512" y="764704"/>
          <a:ext cx="8856985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5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9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1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Разработка концепции УПО проекта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Планирование ПО проекта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Организация управления и контроль выполнения ПО проекта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Анализ состояния и регулирование ПО проекта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Завершение УПО проекта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7722">
                <a:tc>
                  <a:txBody>
                    <a:bodyPr/>
                    <a:lstStyle/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Анализ проблемы и потребности в проекте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Сбор исходных данных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Методы, используемые при разработке концепции;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Определение целей и задач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Результаты</a:t>
                      </a: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Основные характеристики и критерии оценки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Ограничения и предположения;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Анализ альтернатив и выбор варианты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Утверждение концепции УПО;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Инициация реализации концепции.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Определение предметной области проекта: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Методы определения целей проекта;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Анализ</a:t>
                      </a: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 результатов;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Определение альтернатив;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Стоимостной анализ;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Методы структурной декомпозиции;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Типовые модели структурной декомпозиции работ;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Комплект документов, определяющих предметную область;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Структурная декомпозиция работ проекта;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Дополнительная информация.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Разработка плана УПО: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политика и процедуры;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определение объектов и точек контроля;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критерии оценки результатов проекта.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Распределение функциональных обязанностей и ответственности;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Установление системы отчетности: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Выполнение;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Финансы;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Сроки.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Контроль процесса проекта по: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Конфигурации и изменениям;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Проектированию и выполнению работ;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Документации;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Спецификациям и техническим условиям.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Формальная приемка результатов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Фактические данные об исполнения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Отчетность о выполнении проекта.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Анализ</a:t>
                      </a: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 текущего состояния проекта относительно базовых показателей: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Результаты;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Стоимость;</a:t>
                      </a:r>
                    </a:p>
                    <a:p>
                      <a:pPr marL="0" indent="90488">
                        <a:buFont typeface="Wingdings" pitchFamily="2" charset="2"/>
                        <a:buChar char="ü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Время.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Прогнозирование состояния;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Запросы на изменения;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Подготовка и анализ последствий корректирующих воздействий;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Принятие решения о воздействиях и изменениях;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Внесение необходимых изменений;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Доведение информации до участников.</a:t>
                      </a: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Проведение заключительного анализа результатов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Составление сводного</a:t>
                      </a: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 отчета;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Разрешение спорных и конфликтных ситуаций;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Формирование архива проекта;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Извлеченные уроки;</a:t>
                      </a:r>
                    </a:p>
                    <a:p>
                      <a:pPr marL="0" indent="90488">
                        <a:buFont typeface="Arial" pitchFamily="34" charset="0"/>
                        <a:buChar char="•"/>
                      </a:pPr>
                      <a:r>
                        <a:rPr lang="ru-RU" sz="1200" baseline="0" dirty="0">
                          <a:latin typeface="Arial" pitchFamily="34" charset="0"/>
                          <a:cs typeface="Arial" pitchFamily="34" charset="0"/>
                        </a:rPr>
                        <a:t>Завершение УПО проекта.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296" marR="822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148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395536" y="620688"/>
            <a:ext cx="8461250" cy="604837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Анализ проблемы и потребности в проекте.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Формируются проблемы и рассматриваются возможности их решения с помощью реализации проектов. Анализируются варианты проектов, проводится анализ маркетинговых исследования для определения целесообразности осуществления проекта.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Сбор исходных данных.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Проводится обследование состояния и возможностей родительской организации, ее внешнего окружения, начальные условия и фактическое состояние предполагаемого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093087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355234" y="430073"/>
            <a:ext cx="8507412" cy="583247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Цели проекта.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Желаемые результаты деятельности, достигаемые при заданных условиях в итоге успешного осуществления проекта. Нахождение цели проекта равнозначно определению проекта и составляет основополагающий этап в разработке концепции проекта.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Примеры целей проектов: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Разработать и внедрить новые методы и технологии для более полного извлечения нефти и газа из скважин;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Разработать и создать широкую магистраль линии электропередачи Сибирь – Казахстан – Урал – Центр Европейской части России;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Разработать систему противопожарной безопасности машиностроительного завода.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017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251520" y="115888"/>
            <a:ext cx="8568952" cy="662548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Результаты проекта.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Основная цель проекта может быть декомпозирована на множество взаимосвязанных подцелей (результатов), отражающих структуру проекта. Необходимо составить полный список промежуточных и окончательных результатов проекта по фазам жизненного цикла, достижение которых будет означать завершение проекта.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Пример.</a:t>
            </a:r>
          </a:p>
          <a:p>
            <a:pPr marL="0" indent="361950">
              <a:buNone/>
            </a:pPr>
            <a:r>
              <a:rPr lang="ru-RU" i="1" dirty="0">
                <a:latin typeface="Arial" pitchFamily="34" charset="0"/>
                <a:cs typeface="Arial" pitchFamily="34" charset="0"/>
              </a:rPr>
              <a:t>Цель проекта </a:t>
            </a:r>
            <a:r>
              <a:rPr lang="ru-RU" dirty="0">
                <a:latin typeface="Arial" pitchFamily="34" charset="0"/>
                <a:cs typeface="Arial" pitchFamily="34" charset="0"/>
              </a:rPr>
              <a:t>– строительство атомных электростанций повышенной надежности для электроснабжения отдельного региона.</a:t>
            </a:r>
          </a:p>
          <a:p>
            <a:pPr marL="0" indent="361950">
              <a:buNone/>
            </a:pPr>
            <a:r>
              <a:rPr lang="ru-RU" i="1" dirty="0">
                <a:latin typeface="Arial" pitchFamily="34" charset="0"/>
                <a:cs typeface="Arial" pitchFamily="34" charset="0"/>
              </a:rPr>
              <a:t>Основные результаты проекта: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План осуществления проекта;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Техническая документация;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Анализ эффективности разработанного проекта;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Составляющие части проекта (АЗС);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Технологии, обеспечивающие надежность атомной электростанции;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Действующая АЗС;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Руководство для операторов станции;</a:t>
            </a:r>
          </a:p>
          <a:p>
            <a:pPr marL="0" indent="361950"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Обученный персонал.</a:t>
            </a:r>
          </a:p>
        </p:txBody>
      </p:sp>
    </p:spTree>
    <p:extLst>
      <p:ext uri="{BB962C8B-B14F-4D97-AF65-F5344CB8AC3E}">
        <p14:creationId xmlns:p14="http://schemas.microsoft.com/office/powerpoint/2010/main" val="1765921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306091" y="772816"/>
            <a:ext cx="8435975" cy="5832475"/>
          </a:xfrm>
        </p:spPr>
        <p:txBody>
          <a:bodyPr>
            <a:normAutofit fontScale="925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Методы определения целей  и результатов проекта.</a:t>
            </a:r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Используются как индивидуальные, так и групповые методы. В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индивидуальной</a:t>
            </a:r>
            <a:r>
              <a:rPr lang="ru-RU" dirty="0">
                <a:latin typeface="Arial" pitchFamily="34" charset="0"/>
                <a:cs typeface="Arial" pitchFamily="34" charset="0"/>
              </a:rPr>
              <a:t> работе используются дискурсивные и логические методы, которые позволяют детально проанализировать проблему. В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групповой</a:t>
            </a:r>
            <a:r>
              <a:rPr lang="ru-RU" dirty="0">
                <a:latin typeface="Arial" pitchFamily="34" charset="0"/>
                <a:cs typeface="Arial" pitchFamily="34" charset="0"/>
              </a:rPr>
              <a:t> работе больше используются интуитивные методы: мозговой штурм, творческая конфронтация и др., которые позволяют получить несколько альтернативных вариантов решения проблемы.</a:t>
            </a:r>
          </a:p>
        </p:txBody>
      </p:sp>
    </p:spTree>
    <p:extLst>
      <p:ext uri="{BB962C8B-B14F-4D97-AF65-F5344CB8AC3E}">
        <p14:creationId xmlns:p14="http://schemas.microsoft.com/office/powerpoint/2010/main" val="2509478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67544" y="188913"/>
            <a:ext cx="8424936" cy="6408737"/>
          </a:xfrm>
        </p:spPr>
        <p:txBody>
          <a:bodyPr>
            <a:normAutofit fontScale="70000" lnSpcReduction="20000"/>
          </a:bodyPr>
          <a:lstStyle/>
          <a:p>
            <a:pPr marL="0" indent="361950" algn="ctr">
              <a:buNone/>
            </a:pPr>
            <a:r>
              <a:rPr lang="ru-RU" b="1" dirty="0">
                <a:latin typeface="Arial" pitchFamily="34" charset="0"/>
                <a:cs typeface="Arial" pitchFamily="34" charset="0"/>
              </a:rPr>
              <a:t>Критерии оценки успеха проекта: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достижение поставленных целей;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завершение проекта в установленные сроки;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соблюдение требований к качеству результатов;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завершение проекта в рамках бюджета;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минимальный объем изменений в предметной области проекта;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максимальное сохранение функционирования «родительской» организации;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выполнение требований клиента;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дополнительное вознаграждение подрядчика;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удовлетворение потребностей всех участников проекта;</a:t>
            </a:r>
          </a:p>
          <a:p>
            <a:pPr marL="0" indent="361950"/>
            <a:r>
              <a:rPr lang="ru-RU" dirty="0">
                <a:latin typeface="Arial" pitchFamily="34" charset="0"/>
                <a:cs typeface="Arial" pitchFamily="34" charset="0"/>
              </a:rPr>
              <a:t>сохранение текущей работы «родительской» организации, производственной культуры и ценностей организации. </a:t>
            </a:r>
          </a:p>
          <a:p>
            <a:pPr marL="0" indent="361950" algn="ctr">
              <a:buNone/>
            </a:pPr>
            <a:r>
              <a:rPr lang="ru-RU" b="1" dirty="0">
                <a:latin typeface="Arial" pitchFamily="34" charset="0"/>
                <a:cs typeface="Arial" pitchFamily="34" charset="0"/>
              </a:rPr>
              <a:t>Пример</a:t>
            </a: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Проект реконструкции международного аэропорта в Чикаго    – крупнейшего аэропорта в США – был осуществлен в запланированное время без снижения интенсивности движения самолетов и пропускной способности аэропорта.</a:t>
            </a:r>
          </a:p>
        </p:txBody>
      </p:sp>
    </p:spTree>
    <p:extLst>
      <p:ext uri="{BB962C8B-B14F-4D97-AF65-F5344CB8AC3E}">
        <p14:creationId xmlns:p14="http://schemas.microsoft.com/office/powerpoint/2010/main" val="591240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sz="quarter" idx="4294967295"/>
          </p:nvPr>
        </p:nvSpPr>
        <p:spPr>
          <a:xfrm>
            <a:off x="4800600" y="1622153"/>
            <a:ext cx="3733800" cy="4709013"/>
          </a:xfrm>
          <a:prstGeom prst="rect">
            <a:avLst/>
          </a:prstGeom>
        </p:spPr>
        <p:txBody>
          <a:bodyPr/>
          <a:lstStyle/>
          <a:p>
            <a:endParaRPr lang="ru-RU" sz="1600" dirty="0"/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294967295"/>
          </p:nvPr>
        </p:nvSpPr>
        <p:spPr>
          <a:xfrm>
            <a:off x="609600" y="1974249"/>
            <a:ext cx="3733800" cy="3740751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323528" y="332656"/>
            <a:ext cx="3733800" cy="612068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Arial Black" pitchFamily="34" charset="0"/>
              </a:rPr>
              <a:t>Инициация – формальный процесс вовлечения родительской организации в начало выполнения проекта или его очередной фазы.  Инициация включает следующие задачи и процедуры:</a:t>
            </a:r>
          </a:p>
          <a:p>
            <a:br>
              <a:rPr lang="ru-RU" sz="1600" dirty="0">
                <a:latin typeface="Arial Black" pitchFamily="34" charset="0"/>
              </a:rPr>
            </a:br>
            <a:r>
              <a:rPr lang="ru-RU" sz="1600" b="0" dirty="0">
                <a:latin typeface="Arial" pitchFamily="34" charset="0"/>
                <a:cs typeface="Arial" pitchFamily="34" charset="0"/>
              </a:rPr>
              <a:t>Разработка концепции проекта (анализ проблемы и потребности в проекте , сбор исходных данных, определение целей и задач проекта, рассмотрение альтернативных вариантов проекта).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Рассмотрение и утверждение концепции. 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Собственно инициирование  (принятие решения о начале проекта, определение и назначение управляющего проектом, принятие решения об обеспечении ресурсами выполнения первой фазы проекта).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4008" y="332656"/>
            <a:ext cx="3877816" cy="6048672"/>
          </a:xfrm>
        </p:spPr>
        <p:txBody>
          <a:bodyPr>
            <a:noAutofit/>
          </a:bodyPr>
          <a:lstStyle/>
          <a:p>
            <a:r>
              <a:rPr lang="ru-RU" sz="1600" dirty="0">
                <a:latin typeface="Arial Black" pitchFamily="34" charset="0"/>
              </a:rPr>
              <a:t>Планирование предметной области проекта включает следующие задачи и процедуры: </a:t>
            </a:r>
          </a:p>
          <a:p>
            <a:endParaRPr lang="ru-RU" sz="1600" dirty="0"/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Анализ текущего состояния и уточнение целей и результатов проекта;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Уточнение основных характеристик проекта;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Подтверждение и уточнение критериев успеха и неудач проекта;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Анализ и корректировку ограничений и допущений, принятых на предыдущих стадиях создания проекта;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Выбор критериев оценки промежуточных и окончательных результатов создания проекта;</a:t>
            </a:r>
          </a:p>
          <a:p>
            <a:r>
              <a:rPr lang="ru-RU" sz="1600" b="0" dirty="0">
                <a:latin typeface="Arial" pitchFamily="34" charset="0"/>
                <a:cs typeface="Arial" pitchFamily="34" charset="0"/>
              </a:rPr>
              <a:t>Построение структурной декомпозиции предметной области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1422242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Содержимое 12" descr="growth1.jpg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09" r="15909"/>
          <a:stretch>
            <a:fillRect/>
          </a:stretch>
        </p:blipFill>
        <p:spPr>
          <a:xfrm>
            <a:off x="179512" y="1600200"/>
            <a:ext cx="4608512" cy="4565104"/>
          </a:xfrm>
          <a:prstGeom prst="rect">
            <a:avLst/>
          </a:prstGeom>
        </p:spPr>
      </p:pic>
      <p:sp>
        <p:nvSpPr>
          <p:cNvPr id="12" name="Содержимое 11"/>
          <p:cNvSpPr>
            <a:spLocks noGrp="1"/>
          </p:cNvSpPr>
          <p:nvPr>
            <p:ph sz="quarter" idx="4294967295"/>
          </p:nvPr>
        </p:nvSpPr>
        <p:spPr>
          <a:xfrm>
            <a:off x="4800600" y="1600200"/>
            <a:ext cx="3733800" cy="499715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Производится с помощью матрицы распределения ответственности: 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Определение объектов и точек контроля в предметной области проекта;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Определение базовых значений показателей проекта;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Разработка плана управления предметной областью проекта и процедур внесения изменений</a:t>
            </a:r>
          </a:p>
        </p:txBody>
      </p:sp>
      <p:sp>
        <p:nvSpPr>
          <p:cNvPr id="10" name="Название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 Black" pitchFamily="34" charset="0"/>
                <a:cs typeface="Arial" pitchFamily="34" charset="0"/>
              </a:rPr>
              <a:t>Распределение задач по подразделениям организации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98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323528" y="1412776"/>
            <a:ext cx="4019872" cy="5184576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Включает следующие задачи и процедуры:</a:t>
            </a:r>
          </a:p>
          <a:p>
            <a:r>
              <a:rPr lang="ru-RU" sz="1800" dirty="0">
                <a:latin typeface="Arial" pitchFamily="34" charset="0"/>
                <a:cs typeface="Arial" pitchFamily="34" charset="0"/>
              </a:rPr>
              <a:t>Распределение функциональных обязанностей и ответственности в соответствии с планом управления предметной областью проекта;</a:t>
            </a:r>
          </a:p>
          <a:p>
            <a:r>
              <a:rPr lang="ru-RU" sz="1800" dirty="0">
                <a:latin typeface="Arial" pitchFamily="34" charset="0"/>
                <a:cs typeface="Arial" pitchFamily="34" charset="0"/>
              </a:rPr>
              <a:t>Установление системы отчетности по изменению состояния предметной области проекта для субъектов управления проектом в соответствии с их ответственностью и компетентностью;</a:t>
            </a:r>
          </a:p>
          <a:p>
            <a:r>
              <a:rPr lang="ru-RU" sz="1800" dirty="0">
                <a:latin typeface="Arial" pitchFamily="34" charset="0"/>
                <a:cs typeface="Arial" pitchFamily="34" charset="0"/>
              </a:rPr>
              <a:t>Контроль прогресса проекта;</a:t>
            </a:r>
          </a:p>
          <a:p>
            <a:r>
              <a:rPr lang="ru-RU" sz="1800" dirty="0">
                <a:latin typeface="Arial" pitchFamily="34" charset="0"/>
                <a:cs typeface="Arial" pitchFamily="34" charset="0"/>
              </a:rPr>
              <a:t>Формирование отчетности о ходе выполнения работ по элементам структурной декомпозиции предметной области;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8" name="Содержимое 7" descr="project_management.jpg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6" r="13386"/>
          <a:stretch>
            <a:fillRect/>
          </a:stretch>
        </p:blipFill>
        <p:spPr>
          <a:xfrm>
            <a:off x="4572000" y="1600200"/>
            <a:ext cx="3962400" cy="4637112"/>
          </a:xfrm>
          <a:prstGeom prst="rect">
            <a:avLst/>
          </a:prstGeom>
        </p:spPr>
      </p:pic>
      <p:sp>
        <p:nvSpPr>
          <p:cNvPr id="5" name="Название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 Black" pitchFamily="34" charset="0"/>
                <a:cs typeface="Arial" pitchFamily="34" charset="0"/>
              </a:rPr>
              <a:t>Организация выполнения и контроль состояния предметной области проекта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11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sz="quarter" idx="4294967295"/>
          </p:nvPr>
        </p:nvSpPr>
        <p:spPr>
          <a:xfrm>
            <a:off x="467544" y="1124744"/>
            <a:ext cx="4104456" cy="51125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Управление предметной областью проекта – это раздел управления проектами, включающий в себе процессы, необходимые для обеспечения того, что в проект включены все требуемые работы и только те работы, которые необходимы для успешного завершения проекта. 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2" name="Содержимое 11" descr="UP.jpg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" r="4676"/>
          <a:stretch>
            <a:fillRect/>
          </a:stretch>
        </p:blipFill>
        <p:spPr>
          <a:xfrm>
            <a:off x="4551568" y="1600200"/>
            <a:ext cx="3982832" cy="41148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 Black" pitchFamily="34" charset="0"/>
              </a:rPr>
              <a:t>Управление предметной областью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8426309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 Black" pitchFamily="34" charset="0"/>
                <a:cs typeface="Arial" pitchFamily="34" charset="0"/>
              </a:rPr>
              <a:t>Анализ состояния и регулирование конфигурации предметной области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9251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Включает следующие задачи и процедуры: 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Анализ текущего состояния проекта, отклонений относительно базовых показателей;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Анализ причин, вызывающих отклонения в предметной области проекта;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Прогнозирование состояния предметной области проекта;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Сбор и обработку запросов на изменения в предметной области проекта;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Подготовку и анализ последствий рекомендуемых корректирующих воздействий для ликвидации нежелательных отклонений от базового уровня показателей предметной области проекта;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Принятие решений о регулирующих воздействиях и вносимых изменениях в предметную область проекта (определение требований, которым должны соответствовать новые состояния системы и процессы изменений, а также формирование содержания проекта с помощью альтернативных подходов выполняются путем общего и детального описания содержания и целей проекта на отдельных фазах его выполнения);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Процедуры внесения необходимых изменений в предметную область проекта;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Доведение информации о регулирующих воздействиях и вносимых изменениях в предметную область проекта до его участников;</a:t>
            </a:r>
          </a:p>
          <a:p>
            <a:endParaRPr lang="ru-RU" sz="1600" dirty="0"/>
          </a:p>
          <a:p>
            <a:endParaRPr lang="ru-RU" sz="15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737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Arial Black" pitchFamily="34" charset="0"/>
              </a:rPr>
              <a:t>Планирование предметной области проекта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474537"/>
              </p:ext>
            </p:extLst>
          </p:nvPr>
        </p:nvGraphicFramePr>
        <p:xfrm>
          <a:off x="457200" y="908722"/>
          <a:ext cx="8435280" cy="55880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9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484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itchFamily="34" charset="0"/>
                          <a:cs typeface="Arial" pitchFamily="34" charset="0"/>
                        </a:rPr>
                        <a:t>Постановка</a:t>
                      </a:r>
                      <a:r>
                        <a:rPr lang="ru-RU" b="1" baseline="0" dirty="0">
                          <a:latin typeface="Arial" pitchFamily="34" charset="0"/>
                          <a:cs typeface="Arial" pitchFamily="34" charset="0"/>
                        </a:rPr>
                        <a:t> задачи «Планирование предметной области проекта»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56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Заданы:</a:t>
                      </a: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Требуется:</a:t>
                      </a: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1746">
                <a:tc>
                  <a:txBody>
                    <a:bodyPr/>
                    <a:lstStyle/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Описание целей и результатов (продукта) проекта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Формальный</a:t>
                      </a:r>
                      <a:r>
                        <a:rPr lang="ru-RU" baseline="0" dirty="0">
                          <a:latin typeface="Arial" pitchFamily="34" charset="0"/>
                          <a:cs typeface="Arial" pitchFamily="34" charset="0"/>
                        </a:rPr>
                        <a:t> документ об утверждении проекта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baseline="0" dirty="0">
                          <a:latin typeface="Arial" pitchFamily="34" charset="0"/>
                          <a:cs typeface="Arial" pitchFamily="34" charset="0"/>
                        </a:rPr>
                        <a:t>Ограничения и допущения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baseline="0" dirty="0">
                          <a:latin typeface="Arial" pitchFamily="34" charset="0"/>
                          <a:cs typeface="Arial" pitchFamily="34" charset="0"/>
                        </a:rPr>
                        <a:t>Архивная информация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Определить предметную область проекта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Разработать план управления предметной областью проекта</a:t>
                      </a: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484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itchFamily="34" charset="0"/>
                          <a:cs typeface="Arial" pitchFamily="34" charset="0"/>
                        </a:rPr>
                        <a:t>Методу, средства и процедуры, используемые для решения задачи</a:t>
                      </a: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1746">
                <a:tc gridSpan="2">
                  <a:txBody>
                    <a:bodyPr/>
                    <a:lstStyle/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Анализ целей проекта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Анализ результатов (продукта)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Декомпозиция проектов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Определение альтернатив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Экспертные оценки</a:t>
                      </a:r>
                    </a:p>
                    <a:p>
                      <a:pPr marL="0" indent="361950">
                        <a:buFont typeface="Wingdings" pitchFamily="2" charset="2"/>
                        <a:buChar char="q"/>
                      </a:pPr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Типовые структурные модели проектов</a:t>
                      </a:r>
                    </a:p>
                  </a:txBody>
                  <a:tcPr marL="86359" marR="86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866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management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928" b="-4928"/>
          <a:stretch>
            <a:fillRect/>
          </a:stretch>
        </p:blipFill>
        <p:spPr>
          <a:xfrm>
            <a:off x="238125" y="1600200"/>
            <a:ext cx="4105275" cy="4114800"/>
          </a:xfrm>
          <a:prstGeom prst="rect">
            <a:avLst/>
          </a:prstGeom>
        </p:spPr>
      </p:pic>
      <p:sp>
        <p:nvSpPr>
          <p:cNvPr id="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4800600" y="1600200"/>
            <a:ext cx="3733800" cy="411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Включает: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Проведение заключительного анализа результатов проекта и составление сводного отчета;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Разрешение спорных и конфликтных ситуаций;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Формирование архива проекта;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Извлеченные уроки.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азвание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latin typeface="Arial Black" pitchFamily="34" charset="0"/>
              </a:rPr>
              <a:t>Завершение управления предметной областью проекта</a:t>
            </a:r>
            <a:endParaRPr lang="ru-RU" sz="2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441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539552" y="548680"/>
            <a:ext cx="8229600" cy="5314950"/>
          </a:xfrm>
        </p:spPr>
        <p:txBody>
          <a:bodyPr>
            <a:normAutofit fontScale="85000" lnSpcReduction="10000"/>
          </a:bodyPr>
          <a:lstStyle/>
          <a:p>
            <a:pPr marL="0" indent="361950">
              <a:buNone/>
            </a:pPr>
            <a:r>
              <a:rPr lang="ru-RU" b="1" dirty="0">
                <a:latin typeface="Arial" pitchFamily="34" charset="0"/>
                <a:cs typeface="Arial" pitchFamily="34" charset="0"/>
              </a:rPr>
              <a:t>Управление предметной областью проекта 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Project Scope Management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), </a:t>
            </a:r>
            <a:r>
              <a:rPr lang="ru-RU" dirty="0">
                <a:latin typeface="Arial" pitchFamily="34" charset="0"/>
                <a:cs typeface="Arial" pitchFamily="34" charset="0"/>
              </a:rPr>
              <a:t>Раздел управления проектами, включающий в себя задачи и процедуры для определения и контроля всех работ и только тех работ, которые необходимы для успешного осуществления проекта.</a:t>
            </a:r>
          </a:p>
          <a:p>
            <a:pPr marL="0" indent="361950">
              <a:buNone/>
            </a:pPr>
            <a:r>
              <a:rPr lang="ru-RU" b="1" dirty="0">
                <a:latin typeface="Arial" pitchFamily="34" charset="0"/>
                <a:cs typeface="Arial" pitchFamily="34" charset="0"/>
              </a:rPr>
              <a:t>Предметную область проекта 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Project Scope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определяют цели, результаты и работы проекта. </a:t>
            </a:r>
            <a:endParaRPr lang="ru-RU" dirty="0"/>
          </a:p>
          <a:p>
            <a:pPr marL="0" indent="36195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Цели, результаты, работы и их характеристики могут изменяться или уточняться как в процессе разработки проекта, так и по мере достижения промежуточных результатов. </a:t>
            </a:r>
          </a:p>
          <a:p>
            <a:pPr marL="0" indent="361950"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19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A74FFC-F3DC-4C67-BF72-6508D598CB0D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title"/>
          </p:nvPr>
        </p:nvSpPr>
        <p:spPr>
          <a:xfrm>
            <a:off x="179512" y="188913"/>
            <a:ext cx="8928992" cy="647799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Управление предметной областью проекта</a:t>
            </a:r>
            <a:r>
              <a:rPr lang="ru-RU" sz="2400" dirty="0">
                <a:latin typeface="Arial Black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(схема)</a:t>
            </a:r>
          </a:p>
        </p:txBody>
      </p:sp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26" y="908720"/>
            <a:ext cx="8497887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51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E742-B94E-43ED-9982-3B370E6A0199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Принципиальная схема управления</a:t>
            </a:r>
            <a:r>
              <a:rPr lang="ru-RU" sz="2400" dirty="0">
                <a:latin typeface="Arial Black" pitchFamily="34" charset="0"/>
              </a:rPr>
              <a:t> </a:t>
            </a:r>
            <a:r>
              <a:rPr lang="ru-RU" sz="2400" b="1" dirty="0">
                <a:latin typeface="Arial Black" pitchFamily="34" charset="0"/>
              </a:rPr>
              <a:t>предметной</a:t>
            </a:r>
            <a:r>
              <a:rPr lang="ru-RU" sz="2400" dirty="0">
                <a:latin typeface="Arial Black" pitchFamily="34" charset="0"/>
              </a:rPr>
              <a:t> </a:t>
            </a:r>
            <a:r>
              <a:rPr lang="ru-RU" sz="2400" b="1" dirty="0">
                <a:latin typeface="Arial Black" pitchFamily="34" charset="0"/>
              </a:rPr>
              <a:t>областью</a:t>
            </a:r>
            <a:r>
              <a:rPr lang="ru-RU" sz="2400" dirty="0">
                <a:latin typeface="Arial Black" pitchFamily="34" charset="0"/>
              </a:rPr>
              <a:t> </a:t>
            </a:r>
            <a:r>
              <a:rPr lang="ru-RU" sz="2400" b="1" dirty="0">
                <a:latin typeface="Arial Black" pitchFamily="34" charset="0"/>
              </a:rPr>
              <a:t>проекта</a:t>
            </a:r>
          </a:p>
        </p:txBody>
      </p:sp>
      <p:grpSp>
        <p:nvGrpSpPr>
          <p:cNvPr id="2" name="Organization Chart 7"/>
          <p:cNvGrpSpPr>
            <a:grpSpLocks/>
          </p:cNvGrpSpPr>
          <p:nvPr/>
        </p:nvGrpSpPr>
        <p:grpSpPr bwMode="auto">
          <a:xfrm>
            <a:off x="323850" y="1412875"/>
            <a:ext cx="8316913" cy="5111750"/>
            <a:chOff x="272" y="554"/>
            <a:chExt cx="3744" cy="1152"/>
          </a:xfrm>
        </p:grpSpPr>
        <p:cxnSp>
          <p:nvCxnSpPr>
            <p:cNvPr id="1028" name="_s1028"/>
            <p:cNvCxnSpPr>
              <a:cxnSpLocks noChangeShapeType="1"/>
              <a:stCxn id="10" idx="1"/>
              <a:endCxn id="7" idx="2"/>
            </p:cNvCxnSpPr>
            <p:nvPr/>
          </p:nvCxnSpPr>
          <p:spPr bwMode="auto">
            <a:xfrm rot="10800000">
              <a:off x="3008" y="1274"/>
              <a:ext cx="144" cy="27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9" idx="1"/>
              <a:endCxn id="5" idx="2"/>
            </p:cNvCxnSpPr>
            <p:nvPr/>
          </p:nvCxnSpPr>
          <p:spPr bwMode="auto">
            <a:xfrm rot="10800000">
              <a:off x="1856" y="1274"/>
              <a:ext cx="144" cy="27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8" idx="1"/>
              <a:endCxn id="4" idx="2"/>
            </p:cNvCxnSpPr>
            <p:nvPr/>
          </p:nvCxnSpPr>
          <p:spPr bwMode="auto">
            <a:xfrm rot="10800000">
              <a:off x="704" y="1274"/>
              <a:ext cx="72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5400000" flipH="1">
              <a:off x="2360" y="338"/>
              <a:ext cx="144" cy="1152"/>
            </a:xfrm>
            <a:prstGeom prst="bentConnector3">
              <a:avLst>
                <a:gd name="adj1" fmla="val 1786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785" y="913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208" y="338"/>
              <a:ext cx="144" cy="1152"/>
            </a:xfrm>
            <a:prstGeom prst="bentConnector3">
              <a:avLst>
                <a:gd name="adj1" fmla="val 1786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4"/>
            <p:cNvSpPr>
              <a:spLocks noChangeArrowheads="1"/>
            </p:cNvSpPr>
            <p:nvPr/>
          </p:nvSpPr>
          <p:spPr bwMode="auto">
            <a:xfrm>
              <a:off x="1424" y="55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Управление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предметной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областью проекта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(1 уровень</a:t>
              </a: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pitchFamily="34" charset="0"/>
                </a:rPr>
                <a:t>)</a:t>
              </a:r>
            </a:p>
          </p:txBody>
        </p:sp>
        <p:sp>
          <p:nvSpPr>
            <p:cNvPr id="4" name="_s1035"/>
            <p:cNvSpPr>
              <a:spLocks noChangeArrowheads="1"/>
            </p:cNvSpPr>
            <p:nvPr/>
          </p:nvSpPr>
          <p:spPr bwMode="auto">
            <a:xfrm>
              <a:off x="272" y="98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Разработка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концепции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(2 уровень)</a:t>
              </a:r>
            </a:p>
          </p:txBody>
        </p:sp>
        <p:sp>
          <p:nvSpPr>
            <p:cNvPr id="5" name="_s1036"/>
            <p:cNvSpPr>
              <a:spLocks noChangeArrowheads="1"/>
            </p:cNvSpPr>
            <p:nvPr/>
          </p:nvSpPr>
          <p:spPr bwMode="auto">
            <a:xfrm>
              <a:off x="1424" y="98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Определение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предметной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области проекта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(2 уровень)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_s1037"/>
            <p:cNvSpPr>
              <a:spLocks noChangeArrowheads="1"/>
            </p:cNvSpPr>
            <p:nvPr/>
          </p:nvSpPr>
          <p:spPr bwMode="auto">
            <a:xfrm>
              <a:off x="2576" y="98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Распределение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работ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rPr>
                <a:t>(2 уровень)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…</a:t>
              </a:r>
            </a:p>
          </p:txBody>
        </p:sp>
        <p:sp>
          <p:nvSpPr>
            <p:cNvPr id="8" name="_s1038"/>
            <p:cNvSpPr>
              <a:spLocks noChangeArrowheads="1"/>
            </p:cNvSpPr>
            <p:nvPr/>
          </p:nvSpPr>
          <p:spPr bwMode="auto">
            <a:xfrm>
              <a:off x="776" y="1418"/>
              <a:ext cx="1080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Анализ проблемы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Потребности в проекте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…</a:t>
              </a:r>
            </a:p>
          </p:txBody>
        </p:sp>
        <p:sp>
          <p:nvSpPr>
            <p:cNvPr id="9" name="_s1039"/>
            <p:cNvSpPr>
              <a:spLocks noChangeArrowheads="1"/>
            </p:cNvSpPr>
            <p:nvPr/>
          </p:nvSpPr>
          <p:spPr bwMode="auto">
            <a:xfrm>
              <a:off x="2000" y="1398"/>
              <a:ext cx="864" cy="30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00113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Критерии:</a:t>
              </a:r>
            </a:p>
            <a:p>
              <a:pPr marL="0" marR="0" lvl="0" indent="0" algn="ctr" defTabSz="9001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        стоимость</a:t>
              </a:r>
            </a:p>
            <a:p>
              <a:pPr marL="0" marR="0" lvl="0" indent="0" algn="ctr" defTabSz="9001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 время</a:t>
              </a:r>
            </a:p>
            <a:p>
              <a:pPr marL="0" marR="0" lvl="0" indent="0" algn="ctr" defTabSz="900113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…</a:t>
              </a:r>
            </a:p>
            <a:p>
              <a:pPr marL="0" marR="0" lvl="0" indent="0" algn="ctr" defTabSz="9001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_s1040"/>
            <p:cNvSpPr>
              <a:spLocks noChangeArrowheads="1"/>
            </p:cNvSpPr>
            <p:nvPr/>
          </p:nvSpPr>
          <p:spPr bwMode="auto">
            <a:xfrm>
              <a:off x="3152" y="1398"/>
              <a:ext cx="864" cy="30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Комплексы работ/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контрольные точки: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работы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58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38BF0-4484-4323-9020-E234AD5F1D4E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Управление предметной  областью</a:t>
            </a:r>
            <a:r>
              <a:rPr lang="ru-RU" sz="2400" dirty="0">
                <a:latin typeface="Arial Black" pitchFamily="34" charset="0"/>
              </a:rPr>
              <a:t> </a:t>
            </a:r>
            <a:r>
              <a:rPr lang="ru-RU" sz="2400" b="1" dirty="0">
                <a:latin typeface="Arial Black" pitchFamily="34" charset="0"/>
              </a:rPr>
              <a:t>проекта </a:t>
            </a:r>
            <a:br>
              <a:rPr lang="ru-RU" sz="2400" b="1" dirty="0">
                <a:latin typeface="Arial Black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(1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уровень)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Разработка концепции	 </a:t>
            </a:r>
          </a:p>
          <a:p>
            <a:pPr eaLnBrk="1" hangingPunct="1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Определение предметной области проекта	</a:t>
            </a:r>
          </a:p>
          <a:p>
            <a:pPr eaLnBrk="1" hangingPunct="1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работ	</a:t>
            </a:r>
          </a:p>
          <a:p>
            <a:pPr eaLnBrk="1" hangingPunct="1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Установление отчетности	</a:t>
            </a:r>
          </a:p>
          <a:p>
            <a:pPr eaLnBrk="1" hangingPunct="1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Введение системы контроля</a:t>
            </a:r>
          </a:p>
          <a:p>
            <a:pPr eaLnBrk="1" hangingPunct="1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Завершение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3033963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EA3089-3797-40BE-A0C3-CF56F91265A8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Разработка </a:t>
            </a:r>
            <a:r>
              <a:rPr lang="ru-RU" sz="2700" b="1" dirty="0">
                <a:latin typeface="Arial Black" pitchFamily="34" charset="0"/>
              </a:rPr>
              <a:t>концепции</a:t>
            </a:r>
            <a:r>
              <a:rPr lang="ru-RU" sz="2400" b="1" dirty="0">
                <a:latin typeface="Arial Black" pitchFamily="34" charset="0"/>
              </a:rPr>
              <a:t>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(2 уровень)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857250"/>
            <a:ext cx="4429125" cy="192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Анализ проблемы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Потребности в проекте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Определение целей проекта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Сбор исходных данных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Ограничения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57750" y="928688"/>
            <a:ext cx="371475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  <a:tabLst>
                <a:tab pos="271463" algn="l"/>
              </a:tabLst>
              <a:defRPr/>
            </a:pPr>
            <a:r>
              <a:rPr lang="ru-RU" sz="2000" dirty="0">
                <a:latin typeface="Arial" charset="0"/>
              </a:rPr>
              <a:t> Анализ альтернатив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tabLst>
                <a:tab pos="271463" algn="l"/>
              </a:tabLst>
              <a:defRPr/>
            </a:pPr>
            <a:r>
              <a:rPr lang="ru-RU" sz="2000" dirty="0">
                <a:latin typeface="Arial" charset="0"/>
              </a:rPr>
              <a:t> Задачи проекта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tabLst>
                <a:tab pos="271463" algn="l"/>
              </a:tabLst>
              <a:defRPr/>
            </a:pPr>
            <a:r>
              <a:rPr lang="ru-RU" sz="2000" dirty="0">
                <a:latin typeface="Arial" charset="0"/>
              </a:rPr>
              <a:t> Результаты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tabLst>
                <a:tab pos="271463" algn="l"/>
              </a:tabLst>
              <a:defRPr/>
            </a:pPr>
            <a:r>
              <a:rPr lang="ru-RU" sz="2000" dirty="0">
                <a:latin typeface="Arial" charset="0"/>
              </a:rPr>
              <a:t> Время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tabLst>
                <a:tab pos="271463" algn="l"/>
              </a:tabLst>
              <a:defRPr/>
            </a:pPr>
            <a:r>
              <a:rPr lang="ru-RU" sz="2000" dirty="0">
                <a:latin typeface="Arial" charset="0"/>
              </a:rPr>
              <a:t> Ресурсы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tabLst>
                <a:tab pos="271463" algn="l"/>
              </a:tabLst>
              <a:defRPr/>
            </a:pPr>
            <a:r>
              <a:rPr lang="ru-RU" sz="2000" dirty="0">
                <a:latin typeface="Arial" charset="0"/>
              </a:rPr>
              <a:t> Прочее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63" y="2857500"/>
            <a:ext cx="828675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latin typeface="Arial Black" pitchFamily="34" charset="0"/>
              </a:rPr>
              <a:t>Определение предметной области проекта 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(2 уровень)</a:t>
            </a:r>
          </a:p>
        </p:txBody>
      </p:sp>
      <p:sp>
        <p:nvSpPr>
          <p:cNvPr id="29703" name="Прямоугольник 7"/>
          <p:cNvSpPr>
            <a:spLocks noChangeArrowheads="1"/>
          </p:cNvSpPr>
          <p:nvPr/>
        </p:nvSpPr>
        <p:spPr bwMode="auto">
          <a:xfrm>
            <a:off x="110208" y="3429000"/>
            <a:ext cx="4607371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  <a:tabLst>
                <a:tab pos="452438" algn="l"/>
              </a:tabLst>
            </a:pPr>
            <a:r>
              <a:rPr lang="ru-RU" sz="2000" dirty="0"/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Критерии: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Стоимость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Время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Качество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Взаимосвязи с окружением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Планирование организации и управления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Организационная структура  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Описание работ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Политика / процедуры</a:t>
            </a:r>
          </a:p>
          <a:p>
            <a:pPr>
              <a:lnSpc>
                <a:spcPct val="80000"/>
              </a:lnSpc>
              <a:tabLst>
                <a:tab pos="452438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Матрица подотчетности/ ответственности</a:t>
            </a:r>
          </a:p>
        </p:txBody>
      </p:sp>
      <p:sp>
        <p:nvSpPr>
          <p:cNvPr id="29704" name="Прямоугольник 8"/>
          <p:cNvSpPr>
            <a:spLocks noChangeArrowheads="1"/>
          </p:cNvSpPr>
          <p:nvPr/>
        </p:nvSpPr>
        <p:spPr bwMode="auto">
          <a:xfrm>
            <a:off x="4929188" y="3643313"/>
            <a:ext cx="364331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  <a:tabLst>
                <a:tab pos="180975" algn="l"/>
                <a:tab pos="715963" algn="l"/>
              </a:tabLst>
            </a:pPr>
            <a:r>
              <a:rPr lang="ru-RU" dirty="0"/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Структурная декомпозиция работ проекта</a:t>
            </a:r>
          </a:p>
          <a:p>
            <a:pPr>
              <a:lnSpc>
                <a:spcPct val="80000"/>
              </a:lnSpc>
              <a:tabLst>
                <a:tab pos="180975" algn="l"/>
                <a:tab pos="715963" algn="l"/>
              </a:tabLst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  <a:tabLst>
                <a:tab pos="180975" algn="l"/>
                <a:tab pos="715963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Базовое описание проекта</a:t>
            </a:r>
          </a:p>
          <a:p>
            <a:pPr>
              <a:lnSpc>
                <a:spcPct val="80000"/>
              </a:lnSpc>
              <a:tabLst>
                <a:tab pos="180975" algn="l"/>
                <a:tab pos="715963" algn="l"/>
              </a:tabLst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  <a:tabLst>
                <a:tab pos="180975" algn="l"/>
                <a:tab pos="715963" algn="l"/>
              </a:tabLst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Одобрение базового списания</a:t>
            </a:r>
          </a:p>
        </p:txBody>
      </p:sp>
    </p:spTree>
    <p:extLst>
      <p:ext uri="{BB962C8B-B14F-4D97-AF65-F5344CB8AC3E}">
        <p14:creationId xmlns:p14="http://schemas.microsoft.com/office/powerpoint/2010/main" val="886619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D1F36-EB9B-4FFE-8025-EB0F471B468C}" type="slidenum">
              <a:rPr lang="ru-RU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822960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Распределение работ</a:t>
            </a:r>
            <a:r>
              <a:rPr lang="ru-RU" sz="1600" b="1" dirty="0">
                <a:latin typeface="Arial Black" pitchFamily="34" charset="0"/>
              </a:rPr>
              <a:t>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(2 уровень)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14375"/>
            <a:ext cx="3714750" cy="13573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Комплексы работ/ контрольные точки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	Работы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	События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6250" y="642938"/>
            <a:ext cx="4714875" cy="26684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90000"/>
              </a:lnSpc>
              <a:spcBef>
                <a:spcPct val="20000"/>
              </a:spcBef>
              <a:buClr>
                <a:srgbClr val="FFFFCC"/>
              </a:buClr>
              <a:buSzPct val="60000"/>
              <a:buFont typeface="Arial" pitchFamily="34" charset="0"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Контракты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Технико-экономические исследования и изыскания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Проектирование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Поставки оборудования и материалов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Строительство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Монтаж, пуск, наладка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ru-RU" kern="0" dirty="0">
                <a:latin typeface="Arial" pitchFamily="34" charset="0"/>
                <a:cs typeface="Arial" pitchFamily="34" charset="0"/>
              </a:rPr>
              <a:t>НИИОКР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32178" y="3373850"/>
            <a:ext cx="6078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latin typeface="Arial Black" pitchFamily="34" charset="0"/>
              </a:rPr>
              <a:t>Установление отчетности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(2 уровень)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7" name="Прямоугольник 7"/>
          <p:cNvSpPr>
            <a:spLocks noChangeArrowheads="1"/>
          </p:cNvSpPr>
          <p:nvPr/>
        </p:nvSpPr>
        <p:spPr bwMode="auto">
          <a:xfrm>
            <a:off x="214313" y="3933056"/>
            <a:ext cx="878681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Финансовое состояние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Состояние сроков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Состояние технического выполнения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Сводная отчетность прогресса проекта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	График расходов и трудозатрат 	(накопительная "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" - кривая)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		Накопительный график стоимости выполнения работ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Отчеты по отклонениям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Отчеты по тенденциям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Доклады о критических ситуациях</a:t>
            </a:r>
          </a:p>
        </p:txBody>
      </p:sp>
    </p:spTree>
    <p:extLst>
      <p:ext uri="{BB962C8B-B14F-4D97-AF65-F5344CB8AC3E}">
        <p14:creationId xmlns:p14="http://schemas.microsoft.com/office/powerpoint/2010/main" val="2302287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B7897-2D32-43D7-86BC-4302DB5C25BA}" type="slidenum">
              <a:rPr lang="ru-RU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8229600" cy="48895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>
                <a:latin typeface="Arial Black" pitchFamily="34" charset="0"/>
              </a:rPr>
              <a:t>Введение системы контроля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(2 уровень)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785813"/>
            <a:ext cx="8229600" cy="200025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Контроль изменения проекта</a:t>
            </a:r>
          </a:p>
          <a:p>
            <a:pPr eaLnBrk="1" hangingPunct="1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Контроль работ</a:t>
            </a:r>
          </a:p>
          <a:p>
            <a:pPr eaLnBrk="1" hangingPunct="1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Контроль документации</a:t>
            </a:r>
          </a:p>
          <a:p>
            <a:pPr eaLnBrk="1" hangingPunct="1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Контроль закупок и поставок</a:t>
            </a:r>
          </a:p>
          <a:p>
            <a:pPr eaLnBrk="1" hangingPunct="1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Контроль спецификаций (технических условий)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214688"/>
            <a:ext cx="50844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latin typeface="Arial Black" pitchFamily="34" charset="0"/>
                <a:cs typeface="Arial" pitchFamily="34" charset="0"/>
              </a:rPr>
              <a:t>Завершение проекта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(2 уровень)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625" y="3929063"/>
            <a:ext cx="8001000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Оформление опытных данных о фактическом выполнении проекта (запись истории)</a:t>
            </a:r>
          </a:p>
          <a:p>
            <a:pPr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Заключительный анализ и сводный отчет</a:t>
            </a:r>
          </a:p>
          <a:p>
            <a:pPr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Финансовое завершение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3600868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1721</Words>
  <Application>Microsoft Office PowerPoint</Application>
  <PresentationFormat>Экран (4:3)</PresentationFormat>
  <Paragraphs>297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Calibri</vt:lpstr>
      <vt:lpstr>Times New Roman</vt:lpstr>
      <vt:lpstr>Wingdings</vt:lpstr>
      <vt:lpstr>Тема Office</vt:lpstr>
      <vt:lpstr>Презентация PowerPoint</vt:lpstr>
      <vt:lpstr>Управление предметной областью проекта</vt:lpstr>
      <vt:lpstr>Презентация PowerPoint</vt:lpstr>
      <vt:lpstr>Управление предметной областью проекта (схема)</vt:lpstr>
      <vt:lpstr>Принципиальная схема управления предметной областью проекта</vt:lpstr>
      <vt:lpstr>Управление предметной  областью проекта  (1 уровень)</vt:lpstr>
      <vt:lpstr>Разработка концепции (2 уровень)</vt:lpstr>
      <vt:lpstr>Распределение работ (2 уровень)</vt:lpstr>
      <vt:lpstr>Введение системы контроля (2 уровень)</vt:lpstr>
      <vt:lpstr>Управление предметной областью (УПО)</vt:lpstr>
      <vt:lpstr>Основные задачи и процедуры  УПО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Распределение задач по подразделениям организации</vt:lpstr>
      <vt:lpstr>Организация выполнения и контроль состояния предметной области проекта</vt:lpstr>
      <vt:lpstr>Анализ состояния и регулирование конфигурации предметной области проекта</vt:lpstr>
      <vt:lpstr>Планирование предметной области проекта</vt:lpstr>
      <vt:lpstr>Завершение управления предметной областью проекта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5.2. Управление предметной областью проекта</dc:title>
  <dc:creator>user</dc:creator>
  <cp:lastModifiedBy>PGAU</cp:lastModifiedBy>
  <cp:revision>16</cp:revision>
  <dcterms:created xsi:type="dcterms:W3CDTF">2014-12-07T15:58:37Z</dcterms:created>
  <dcterms:modified xsi:type="dcterms:W3CDTF">2025-10-01T07:14:14Z</dcterms:modified>
</cp:coreProperties>
</file>