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20" r:id="rId2"/>
    <p:sldId id="289" r:id="rId3"/>
    <p:sldId id="323" r:id="rId4"/>
    <p:sldId id="316" r:id="rId5"/>
    <p:sldId id="325" r:id="rId6"/>
    <p:sldId id="329" r:id="rId7"/>
    <p:sldId id="321" r:id="rId8"/>
    <p:sldId id="326" r:id="rId9"/>
    <p:sldId id="330" r:id="rId10"/>
    <p:sldId id="331" r:id="rId11"/>
    <p:sldId id="322" r:id="rId12"/>
    <p:sldId id="328" r:id="rId13"/>
    <p:sldId id="332" r:id="rId14"/>
    <p:sldId id="334" r:id="rId15"/>
    <p:sldId id="335" r:id="rId16"/>
    <p:sldId id="336" r:id="rId17"/>
    <p:sldId id="337" r:id="rId18"/>
    <p:sldId id="333" r:id="rId19"/>
    <p:sldId id="338" r:id="rId20"/>
    <p:sldId id="339" r:id="rId21"/>
    <p:sldId id="28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12" autoAdjust="0"/>
    <p:restoredTop sz="86400" autoAdjust="0"/>
  </p:normalViewPr>
  <p:slideViewPr>
    <p:cSldViewPr>
      <p:cViewPr varScale="1">
        <p:scale>
          <a:sx n="122" d="100"/>
          <a:sy n="122" d="100"/>
        </p:scale>
        <p:origin x="162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5C92A-F48A-4768-B389-0BE050F37A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66F3F-ECD6-4504-941A-0D44BF0D6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362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A189-5D5B-4CBF-B35E-4EF330FB7CF1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6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38FD-30E4-4527-8439-805B1375D48C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5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77FE8-B594-4486-902E-F392D32DA8CD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8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E84B-E74C-47D8-8AA8-ED74138F3BE6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8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1D6F-8987-40CD-B15D-A6517FD6D238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5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D7F5A-339C-4CD1-A4C9-484E4200AB8B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9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41B-32B9-4470-9D2E-C06139AE6D99}" type="datetime1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9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A203-7698-4734-B086-63A8A804CBFA}" type="datetime1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26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885C-A9D5-4A74-934C-A0A6410C0024}" type="datetime1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1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6DAEC-99EC-4930-B575-8AA11026A894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9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24F59-C0E7-401D-8DBF-80B763BB8DCA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6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B750-E8A8-41BF-AFB4-AB11FCAA1495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313386" y="1375894"/>
            <a:ext cx="8382000" cy="2819400"/>
          </a:xfrm>
        </p:spPr>
        <p:txBody>
          <a:bodyPr>
            <a:normAutofit/>
          </a:bodyPr>
          <a:lstStyle/>
          <a:p>
            <a:r>
              <a:rPr lang="ru-RU" sz="4000" b="1" dirty="0"/>
              <a:t>ЛЕКЦИЯ</a:t>
            </a:r>
            <a:r>
              <a:rPr lang="en-US" sz="4000" b="1" dirty="0"/>
              <a:t> </a:t>
            </a:r>
            <a:r>
              <a:rPr lang="ru-RU" sz="4000" b="1" dirty="0"/>
              <a:t>4</a:t>
            </a:r>
            <a:br>
              <a:rPr lang="ru-RU" sz="4000" b="1" dirty="0"/>
            </a:br>
            <a:r>
              <a:rPr lang="ru-RU" sz="4000" b="1" dirty="0"/>
              <a:t>«Жизненный цикл проекта»</a:t>
            </a:r>
            <a:br>
              <a:rPr lang="ru-RU" sz="4000" b="1" dirty="0"/>
            </a:br>
            <a:r>
              <a:rPr lang="ru-RU" sz="4000" b="1" dirty="0"/>
              <a:t>от 17.09.2025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625" y="3902601"/>
            <a:ext cx="3523593" cy="281887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28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1143000"/>
            <a:ext cx="48399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Итеративная модель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438400"/>
            <a:ext cx="7239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Недостатки:</a:t>
            </a:r>
          </a:p>
          <a:p>
            <a:pPr algn="just"/>
            <a:r>
              <a:rPr lang="ru-RU" sz="2400" dirty="0"/>
              <a:t>• целостное понимание возможностей и ограничений проекта долгое время отсутствует;</a:t>
            </a:r>
          </a:p>
          <a:p>
            <a:pPr algn="just"/>
            <a:r>
              <a:rPr lang="ru-RU" sz="2400" dirty="0"/>
              <a:t>• при итерациях приходится отбрасывать часть сделанной ранее работы;</a:t>
            </a:r>
          </a:p>
          <a:p>
            <a:pPr algn="just"/>
            <a:r>
              <a:rPr lang="ru-RU" sz="2400" dirty="0"/>
              <a:t>• добросовестность специалистов при выполнении работ всё же снижается («всё равно всё можно будет переделать и улучшить позже»).</a:t>
            </a:r>
          </a:p>
        </p:txBody>
      </p:sp>
    </p:spTree>
    <p:extLst>
      <p:ext uri="{BB962C8B-B14F-4D97-AF65-F5344CB8AC3E}">
        <p14:creationId xmlns:p14="http://schemas.microsoft.com/office/powerpoint/2010/main" val="4171015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" y="2362200"/>
            <a:ext cx="822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61963" algn="just"/>
            <a:r>
              <a:rPr lang="ru-RU" sz="2400" b="1" dirty="0"/>
              <a:t>Гибкая методология разработки (Agile software development)</a:t>
            </a:r>
            <a:r>
              <a:rPr lang="ru-RU" sz="2400" dirty="0"/>
              <a:t> – серия подходов к разработке ПО, ориентированных на использование итеративной разработки, динамическое формирование требований и обеспечение их реализации в результате постоянного взаимодействия внутри самоорганизующихся рабочих групп, состоящих из специалистов различного профиля.</a:t>
            </a:r>
          </a:p>
        </p:txBody>
      </p:sp>
      <p:sp>
        <p:nvSpPr>
          <p:cNvPr id="8" name="Rectangle 7"/>
          <p:cNvSpPr/>
          <p:nvPr/>
        </p:nvSpPr>
        <p:spPr>
          <a:xfrm>
            <a:off x="694678" y="5334000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/>
              <a:t>«Манифест гибкой методологии разработки программного обеспечения»,</a:t>
            </a:r>
          </a:p>
          <a:p>
            <a:pPr algn="r"/>
            <a:r>
              <a:rPr lang="ru-RU" sz="2000" i="1" dirty="0"/>
              <a:t>Февраль 2001, Юта, США</a:t>
            </a:r>
          </a:p>
        </p:txBody>
      </p:sp>
      <p:sp>
        <p:nvSpPr>
          <p:cNvPr id="2" name="Rectangle 1"/>
          <p:cNvSpPr/>
          <p:nvPr/>
        </p:nvSpPr>
        <p:spPr>
          <a:xfrm>
            <a:off x="2255045" y="1143000"/>
            <a:ext cx="478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Гибкие методологии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421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340" y="2209800"/>
            <a:ext cx="84382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/>
              <a:t>Основные идеи: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/>
              <a:t>люди и взаимодействие</a:t>
            </a:r>
            <a:r>
              <a:rPr lang="ru-RU" sz="2400" dirty="0"/>
              <a:t> важнее процессов и инструментов;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/>
              <a:t>работающий продукт</a:t>
            </a:r>
            <a:r>
              <a:rPr lang="ru-RU" sz="2400" dirty="0"/>
              <a:t> важнее исчерпывающей документации;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/>
              <a:t>сотрудничество с заказчиком</a:t>
            </a:r>
            <a:r>
              <a:rPr lang="ru-RU" sz="2400" dirty="0"/>
              <a:t> важнее согласования условий контракта;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/>
              <a:t>готовность к изменениям</a:t>
            </a:r>
            <a:r>
              <a:rPr lang="ru-RU" sz="2400" dirty="0"/>
              <a:t> важнее следования первоначальному плану.</a:t>
            </a:r>
          </a:p>
          <a:p>
            <a:endParaRPr lang="ru-RU" sz="2400" dirty="0"/>
          </a:p>
          <a:p>
            <a:r>
              <a:rPr lang="ru-RU" sz="2400" b="1" dirty="0"/>
              <a:t>    Основная метрика agile-методов – рабочий продукт.</a:t>
            </a:r>
          </a:p>
        </p:txBody>
      </p:sp>
      <p:sp>
        <p:nvSpPr>
          <p:cNvPr id="8" name="Rectangle 7"/>
          <p:cNvSpPr/>
          <p:nvPr/>
        </p:nvSpPr>
        <p:spPr>
          <a:xfrm>
            <a:off x="2255045" y="1143000"/>
            <a:ext cx="478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Гибкие методологии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073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340" y="2209800"/>
            <a:ext cx="8438226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dirty="0"/>
              <a:t> </a:t>
            </a:r>
            <a:r>
              <a:rPr lang="ru-RU" sz="2500" b="1" dirty="0"/>
              <a:t>Scrum</a:t>
            </a:r>
            <a:r>
              <a:rPr lang="ru-RU" sz="2500" dirty="0"/>
              <a:t> (от англ. scrum «толкучка») — методология управления проектами, активно применяющаяся при разработке информационных систем для гибкой разработки программного обеспечения. </a:t>
            </a:r>
            <a:endParaRPr lang="en-US" sz="2500" dirty="0"/>
          </a:p>
          <a:p>
            <a:pPr algn="just"/>
            <a:endParaRPr lang="ru-RU" sz="2500" dirty="0"/>
          </a:p>
          <a:p>
            <a:pPr algn="just"/>
            <a:r>
              <a:rPr lang="ru-RU" sz="2500" dirty="0"/>
              <a:t>Это набор принципов, на которых строится процесс разработки, позволяющий в жёстко фиксированные и небольшие по времени итерации, называемые спринтами (sprints), предоставлять конечному пользователю работающее ПО с новыми возможностями, для которых определён наибольший приоритет. </a:t>
            </a:r>
            <a:endParaRPr lang="ru-RU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2255045" y="1143000"/>
            <a:ext cx="478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Гибкие методологии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248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38600" y="503366"/>
            <a:ext cx="13837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Scrum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31576"/>
            <a:ext cx="6705600" cy="522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459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4340" y="2209800"/>
            <a:ext cx="855726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/>
              <a:t>Спринт (</a:t>
            </a:r>
            <a:r>
              <a:rPr lang="en-US" sz="2600" b="1" dirty="0"/>
              <a:t>Sprint</a:t>
            </a:r>
            <a:r>
              <a:rPr lang="ru-RU" sz="2600" b="1" dirty="0"/>
              <a:t>)</a:t>
            </a:r>
            <a:r>
              <a:rPr lang="ru-RU" sz="2600" dirty="0"/>
              <a:t> — итерация в скраме, в ходе которой создаётся функциональный рост программного обеспечения. Жёстко фиксирован по времени. Длительность одного спринта от 2 до 4 недель. </a:t>
            </a:r>
            <a:endParaRPr lang="en-US" sz="2600" dirty="0"/>
          </a:p>
          <a:p>
            <a:pPr algn="just"/>
            <a:r>
              <a:rPr lang="ru-RU" sz="2600" b="1" dirty="0"/>
              <a:t>Бэклог проекта (</a:t>
            </a:r>
            <a:r>
              <a:rPr lang="en-US" sz="2600" b="1" dirty="0"/>
              <a:t>Project backlog</a:t>
            </a:r>
            <a:r>
              <a:rPr lang="ru-RU" sz="2600" b="1" dirty="0"/>
              <a:t>)</a:t>
            </a:r>
            <a:r>
              <a:rPr lang="ru-RU" sz="2600" dirty="0"/>
              <a:t> — это список требований к функциональности, упорядоченный по их степени важности, подлежащих реализации. </a:t>
            </a:r>
            <a:endParaRPr lang="en-US" sz="2600" dirty="0"/>
          </a:p>
          <a:p>
            <a:pPr algn="just"/>
            <a:r>
              <a:rPr lang="ru-RU" sz="2600" b="1" dirty="0"/>
              <a:t>Бэклог спринта (Sprint backlog)</a:t>
            </a:r>
            <a:r>
              <a:rPr lang="ru-RU" sz="2600" dirty="0"/>
              <a:t> — содержит функциональность, выбранную владельцем проекта из Бэклога проекта. Все функции разбиты по задачам, каждая из которых оценивается скрам-командой.</a:t>
            </a:r>
            <a:endParaRPr lang="ru-RU" sz="2600" b="1" dirty="0"/>
          </a:p>
        </p:txBody>
      </p:sp>
      <p:sp>
        <p:nvSpPr>
          <p:cNvPr id="8" name="Rectangle 7"/>
          <p:cNvSpPr/>
          <p:nvPr/>
        </p:nvSpPr>
        <p:spPr>
          <a:xfrm>
            <a:off x="3895072" y="1219200"/>
            <a:ext cx="15167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Scrum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255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2209800"/>
            <a:ext cx="8763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/>
              <a:t>Диаграмма сгорания задач (Burndown chart)</a:t>
            </a:r>
            <a:r>
              <a:rPr lang="en-US" sz="2200" b="1" dirty="0"/>
              <a:t> – </a:t>
            </a:r>
            <a:r>
              <a:rPr lang="ru-RU" sz="2200" dirty="0"/>
              <a:t>отображает завершенный спринт: оставшиеся нерешенные задачи и трудозатраты, необходимые для их завершения в расчете на 21 рабочий день.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95072" y="1219200"/>
            <a:ext cx="15167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Scrum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4098" name="Рисунок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699" y="3441700"/>
            <a:ext cx="5829300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3444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050" name="Picture 2" descr="http://rlv.zcache.com/cartoon_chicken_and_pig_jumping_beverage_coaster-r1ed13a9c987544458903a116fa4cafda_ambkq_8byvr_5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1676400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68069" y="609600"/>
            <a:ext cx="30904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Роли в </a:t>
            </a:r>
            <a:r>
              <a:rPr lang="en-US" sz="4000" b="1" dirty="0">
                <a:solidFill>
                  <a:srgbClr val="FF0000"/>
                </a:solidFill>
              </a:rPr>
              <a:t>Scrum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48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400" dirty="0"/>
              <a:t>Основные роли – </a:t>
            </a:r>
            <a:r>
              <a:rPr lang="ru-RU" sz="3400" b="1" i="1" u="sng" dirty="0"/>
              <a:t>«Свиньи»:</a:t>
            </a:r>
            <a:endParaRPr lang="ru-RU" sz="3400" u="sng" dirty="0"/>
          </a:p>
          <a:p>
            <a:pPr marL="0" indent="0">
              <a:buNone/>
            </a:pPr>
            <a:r>
              <a:rPr lang="ru-RU" sz="3400" b="1" i="1" u="sng" dirty="0"/>
              <a:t>«Свиньи» </a:t>
            </a:r>
            <a:r>
              <a:rPr lang="ru-RU" sz="3400" dirty="0"/>
              <a:t>полностью включены в проект и в скрам-процесс.</a:t>
            </a:r>
          </a:p>
          <a:p>
            <a:r>
              <a:rPr lang="ru-RU" sz="3400" dirty="0"/>
              <a:t>Скрам-мастер (Scrum Master) </a:t>
            </a:r>
          </a:p>
          <a:p>
            <a:r>
              <a:rPr lang="ru-RU" sz="3400" dirty="0"/>
              <a:t>Владелец продукта (Product Owner) </a:t>
            </a:r>
          </a:p>
          <a:p>
            <a:r>
              <a:rPr lang="ru-RU" sz="3400" dirty="0"/>
              <a:t>Скрам-команда (Scrum Team) </a:t>
            </a:r>
          </a:p>
          <a:p>
            <a:endParaRPr lang="ru-RU" sz="3400" dirty="0"/>
          </a:p>
          <a:p>
            <a:pPr marL="0" indent="0">
              <a:buNone/>
            </a:pPr>
            <a:r>
              <a:rPr lang="ru-RU" sz="3400" dirty="0"/>
              <a:t>Дополнительные роли – </a:t>
            </a:r>
            <a:r>
              <a:rPr lang="ru-RU" sz="3400" b="1" u="sng" dirty="0"/>
              <a:t>«</a:t>
            </a:r>
            <a:r>
              <a:rPr lang="ru-RU" sz="3400" b="1" i="1" u="sng" dirty="0"/>
              <a:t>Куры»:</a:t>
            </a:r>
            <a:endParaRPr lang="ru-RU" sz="3400" b="1" u="sng" dirty="0"/>
          </a:p>
          <a:p>
            <a:r>
              <a:rPr lang="ru-RU" sz="3400" dirty="0"/>
              <a:t>Пользователи (Users)</a:t>
            </a:r>
          </a:p>
          <a:p>
            <a:r>
              <a:rPr lang="ru-RU" sz="3400" dirty="0"/>
              <a:t>Клиенты, Продавцы (Stakeholders) </a:t>
            </a:r>
          </a:p>
          <a:p>
            <a:r>
              <a:rPr lang="ru-RU" sz="3400" dirty="0"/>
              <a:t>Управляющие (Managers) </a:t>
            </a:r>
          </a:p>
          <a:p>
            <a:r>
              <a:rPr lang="ru-RU" sz="3400" dirty="0"/>
              <a:t>Эксперты</a:t>
            </a:r>
            <a:r>
              <a:rPr lang="en-US" sz="3400" dirty="0"/>
              <a:t>-</a:t>
            </a:r>
            <a:r>
              <a:rPr lang="ru-RU" sz="3400" dirty="0"/>
              <a:t>консультанты</a:t>
            </a:r>
            <a:r>
              <a:rPr lang="en-US" sz="3400" dirty="0"/>
              <a:t> (Consulting Experts)</a:t>
            </a:r>
            <a:endParaRPr lang="ru-RU" sz="3400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68067" y="582543"/>
            <a:ext cx="30904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Роли в </a:t>
            </a:r>
            <a:r>
              <a:rPr lang="en-US" sz="4000" b="1" dirty="0">
                <a:solidFill>
                  <a:srgbClr val="FF0000"/>
                </a:solidFill>
              </a:rPr>
              <a:t>Scrum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84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959" y="457200"/>
            <a:ext cx="1902081" cy="492317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95072" y="1219200"/>
            <a:ext cx="15167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Scrum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453" y="2311400"/>
            <a:ext cx="8839200" cy="3482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664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18637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u="sng" dirty="0">
                <a:solidFill>
                  <a:srgbClr val="FF0000"/>
                </a:solidFill>
              </a:rPr>
              <a:t>Содержание: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7620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500" dirty="0"/>
              <a:t>Модели ЖЦ проекта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500" dirty="0"/>
              <a:t>Гибкие</a:t>
            </a:r>
            <a:r>
              <a:rPr lang="en-US" sz="3500" dirty="0"/>
              <a:t> </a:t>
            </a:r>
            <a:r>
              <a:rPr lang="ru-RU" sz="3500" dirty="0"/>
              <a:t>методологии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500" dirty="0"/>
              <a:t>Скрам-процесс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5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47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95072" y="1219200"/>
            <a:ext cx="15167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Scrum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3953" y="2108200"/>
            <a:ext cx="7239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Прочие </a:t>
            </a:r>
            <a:r>
              <a:rPr lang="en-US" sz="3200" b="1" dirty="0"/>
              <a:t>QA </a:t>
            </a:r>
            <a:r>
              <a:rPr lang="ru-RU" sz="3200" b="1" dirty="0"/>
              <a:t>активности:</a:t>
            </a:r>
          </a:p>
          <a:p>
            <a:pPr algn="ctr"/>
            <a:endParaRPr lang="en-US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dirty="0"/>
              <a:t>Планирование спринта</a:t>
            </a:r>
            <a:r>
              <a:rPr lang="en-US" sz="3200" dirty="0"/>
              <a:t> </a:t>
            </a:r>
            <a:endParaRPr lang="ru-RU" sz="3200" dirty="0"/>
          </a:p>
          <a:p>
            <a:pPr algn="ctr"/>
            <a:r>
              <a:rPr lang="en-US" sz="3200" dirty="0"/>
              <a:t>(Sprint Planning meeting).</a:t>
            </a:r>
            <a:endParaRPr lang="ru-RU" sz="3200" dirty="0"/>
          </a:p>
          <a:p>
            <a:pPr algn="ctr"/>
            <a:endParaRPr lang="ru-RU" sz="1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dirty="0"/>
              <a:t>Ежедневное совещание </a:t>
            </a:r>
          </a:p>
          <a:p>
            <a:pPr algn="ctr"/>
            <a:r>
              <a:rPr lang="ru-RU" sz="3200" dirty="0"/>
              <a:t>(Daily Scrum meeting).</a:t>
            </a:r>
          </a:p>
          <a:p>
            <a:pPr algn="ctr"/>
            <a:endParaRPr lang="ru-RU" sz="1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dirty="0"/>
              <a:t>Ретроспективное совещание </a:t>
            </a:r>
          </a:p>
          <a:p>
            <a:pPr algn="ctr"/>
            <a:r>
              <a:rPr lang="ru-RU" sz="3200" dirty="0"/>
              <a:t>(Retrospective meeting).</a:t>
            </a:r>
          </a:p>
        </p:txBody>
      </p:sp>
    </p:spTree>
    <p:extLst>
      <p:ext uri="{BB962C8B-B14F-4D97-AF65-F5344CB8AC3E}">
        <p14:creationId xmlns:p14="http://schemas.microsoft.com/office/powerpoint/2010/main" val="275633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0" y="16002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u="sng" dirty="0">
                <a:solidFill>
                  <a:srgbClr val="FF0000"/>
                </a:solidFill>
              </a:rPr>
              <a:t>Спасибо за внимание! </a:t>
            </a:r>
          </a:p>
        </p:txBody>
      </p:sp>
      <p:pic>
        <p:nvPicPr>
          <p:cNvPr id="5122" name="Picture 2" descr="http://fotooboi.3niti.ru/upload/images/fotooboi/oboi_new/znaki%20i%20simvoli/bigstock--d-white-people-lying-on-a-que-326904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3352800"/>
            <a:ext cx="4622800" cy="303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67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990600" y="2513350"/>
            <a:ext cx="7408333" cy="345069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Моделирование жизненного цикла проекта по </a:t>
            </a:r>
            <a:r>
              <a:rPr lang="ru-RU" b="1" dirty="0"/>
              <a:t>принципу «водопада» (каскадная)</a:t>
            </a:r>
          </a:p>
          <a:p>
            <a:endParaRPr lang="ru-RU" dirty="0"/>
          </a:p>
          <a:p>
            <a:r>
              <a:rPr lang="ru-RU" dirty="0"/>
              <a:t>Моделирование жизненного цикла проекта по </a:t>
            </a:r>
            <a:r>
              <a:rPr lang="ru-RU" b="1" dirty="0"/>
              <a:t>итеративной модели (инкрементная)</a:t>
            </a:r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1295400"/>
            <a:ext cx="8347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Модели жизненного цикла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302661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10668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Водопадная модель</a:t>
            </a: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685800" y="1751826"/>
            <a:ext cx="7772400" cy="39631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При моделировании по принципу «водопада» процесс разработки делится на четко определенные фазы, выполняемые строго последовательно:</a:t>
            </a:r>
          </a:p>
          <a:p>
            <a:pPr marL="0" indent="0" algn="just">
              <a:buNone/>
            </a:pPr>
            <a:endParaRPr lang="ru-RU" sz="2400" dirty="0"/>
          </a:p>
          <a:p>
            <a:r>
              <a:rPr lang="ru-RU" sz="2400" dirty="0"/>
              <a:t>анализ требований (исследование среды);</a:t>
            </a:r>
          </a:p>
          <a:p>
            <a:r>
              <a:rPr lang="ru-RU" sz="2400" dirty="0"/>
              <a:t>проектирование;</a:t>
            </a:r>
          </a:p>
          <a:p>
            <a:r>
              <a:rPr lang="ru-RU" sz="2400" dirty="0"/>
              <a:t>разработка и реализация подпроектов;</a:t>
            </a:r>
          </a:p>
          <a:p>
            <a:r>
              <a:rPr lang="ru-RU" sz="2400" dirty="0"/>
              <a:t>проверка подпроектов и проверка проекта в целом;</a:t>
            </a:r>
          </a:p>
          <a:p>
            <a:r>
              <a:rPr lang="ru-RU" sz="2400" dirty="0"/>
              <a:t>внедрение.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308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10668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Водопадная модель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2667000"/>
            <a:ext cx="7138939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7269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10668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Водопадная модель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1774686"/>
            <a:ext cx="8077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Преимущества: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/>
              <a:t>Полная и согласованная документация на каждом этапе.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/>
              <a:t>Легко определить сроки и затраты на проект.</a:t>
            </a:r>
          </a:p>
          <a:p>
            <a:pPr algn="just"/>
            <a:r>
              <a:rPr lang="ru-RU" sz="2800" b="1" dirty="0"/>
              <a:t>Недостатки: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/>
              <a:t>Процесс плохо работает в проектах с нечеткими требованиями.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/>
              <a:t>Сложно управлять рисками некоторых типов (например, риски, связанные с использованием новых технологий). </a:t>
            </a:r>
          </a:p>
        </p:txBody>
      </p:sp>
    </p:spTree>
    <p:extLst>
      <p:ext uri="{BB962C8B-B14F-4D97-AF65-F5344CB8AC3E}">
        <p14:creationId xmlns:p14="http://schemas.microsoft.com/office/powerpoint/2010/main" val="237511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1143000"/>
            <a:ext cx="48399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Итеративная модель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838201" y="2362200"/>
            <a:ext cx="5562599" cy="3755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Проект при этом подходе в каждой фазе развития проходит повторяющийся цикл </a:t>
            </a:r>
            <a:r>
              <a:rPr lang="ru-RU" b="1" dirty="0"/>
              <a:t>PDCA: </a:t>
            </a:r>
          </a:p>
          <a:p>
            <a:pPr marL="0" indent="0">
              <a:buNone/>
            </a:pPr>
            <a:r>
              <a:rPr lang="ru-RU" dirty="0"/>
              <a:t>Планирование — Реализация — Проверка — Оценка </a:t>
            </a:r>
          </a:p>
          <a:p>
            <a:pPr marL="0" indent="0">
              <a:buNone/>
            </a:pPr>
            <a:r>
              <a:rPr lang="ru-RU" dirty="0"/>
              <a:t>(англ. plan-do-check-act cycle).</a:t>
            </a:r>
          </a:p>
          <a:p>
            <a:pPr marL="0" indent="0">
              <a:buNone/>
            </a:pPr>
            <a:endParaRPr lang="ru-RU" sz="2800" b="1" u="sng" dirty="0"/>
          </a:p>
        </p:txBody>
      </p:sp>
      <p:pic>
        <p:nvPicPr>
          <p:cNvPr id="1026" name="Picture 2" descr="PDCA cy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434" y="2819400"/>
            <a:ext cx="2413129" cy="243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1278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1143000"/>
            <a:ext cx="48399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Итеративная модель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8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667000"/>
            <a:ext cx="7062451" cy="2638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2527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39294" y="457200"/>
            <a:ext cx="6213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Модели ЖЦ проекта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1143000"/>
            <a:ext cx="48399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Итеративная модель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2440" y="1905000"/>
            <a:ext cx="78486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Преимущества итеративного подхода: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снижение воздействия серьёзных рисков на ранних стадиях проекта;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организация эффективной обратной связи;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акцент усилий на наиболее важные и критичные направления проекта;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непрерывное итеративное тестирование;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раннее обнаружение конфликтов между требованиями, моделями и реализацией проекта;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более равномерная загрузка участников проекта;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100" dirty="0"/>
              <a:t>реальная оценка текущего состояния проекта и, как следствие, большая уверенность заказчиков и непосредственных участников в его успешном завершении.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1941509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2913</TotalTime>
  <Words>721</Words>
  <Application>Microsoft Office PowerPoint</Application>
  <PresentationFormat>Экран (4:3)</PresentationFormat>
  <Paragraphs>125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ЛЕКЦИЯ 4 «Жизненный цикл проекта» от 17.09.2025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« Основы тестирования ПО»</dc:title>
  <dc:creator>s.spodarik@a1qa.com</dc:creator>
  <cp:lastModifiedBy>PGAU</cp:lastModifiedBy>
  <cp:revision>191</cp:revision>
  <dcterms:created xsi:type="dcterms:W3CDTF">2006-08-16T00:00:00Z</dcterms:created>
  <dcterms:modified xsi:type="dcterms:W3CDTF">2025-10-01T07:11:22Z</dcterms:modified>
</cp:coreProperties>
</file>