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68" r:id="rId6"/>
    <p:sldId id="261" r:id="rId7"/>
    <p:sldId id="269" r:id="rId8"/>
    <p:sldId id="270" r:id="rId9"/>
    <p:sldId id="262" r:id="rId10"/>
    <p:sldId id="265" r:id="rId11"/>
    <p:sldId id="276" r:id="rId12"/>
    <p:sldId id="277" r:id="rId13"/>
    <p:sldId id="266" r:id="rId14"/>
    <p:sldId id="278" r:id="rId15"/>
    <p:sldId id="279" r:id="rId16"/>
    <p:sldId id="280" r:id="rId17"/>
    <p:sldId id="283" r:id="rId18"/>
    <p:sldId id="284" r:id="rId19"/>
    <p:sldId id="285" r:id="rId20"/>
    <p:sldId id="273" r:id="rId21"/>
    <p:sldId id="274" r:id="rId22"/>
    <p:sldId id="272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F28462-B885-7448-96B8-7E6BC101D051}" type="doc">
      <dgm:prSet loTypeId="urn:microsoft.com/office/officeart/2005/8/layout/chevron2" loCatId="" qsTypeId="urn:microsoft.com/office/officeart/2005/8/quickstyle/simple3" qsCatId="simple" csTypeId="urn:microsoft.com/office/officeart/2005/8/colors/accent1_2" csCatId="accent1" phldr="1"/>
      <dgm:spPr/>
    </dgm:pt>
    <dgm:pt modelId="{A2FE58BD-79AB-7847-BB25-F8AD18E7C555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7DC41451-3594-4A48-9870-B1A36B262765}" type="parTrans" cxnId="{7FD8BBBE-0AC2-D84A-995B-555B102C3C07}">
      <dgm:prSet/>
      <dgm:spPr/>
      <dgm:t>
        <a:bodyPr/>
        <a:lstStyle/>
        <a:p>
          <a:endParaRPr lang="ru-RU"/>
        </a:p>
      </dgm:t>
    </dgm:pt>
    <dgm:pt modelId="{94007AA9-A4FA-3343-8824-61CD23E98A8E}" type="sibTrans" cxnId="{7FD8BBBE-0AC2-D84A-995B-555B102C3C07}">
      <dgm:prSet/>
      <dgm:spPr/>
      <dgm:t>
        <a:bodyPr/>
        <a:lstStyle/>
        <a:p>
          <a:endParaRPr lang="ru-RU"/>
        </a:p>
      </dgm:t>
    </dgm:pt>
    <dgm:pt modelId="{B8032E5E-E76E-C645-AE6F-8B724F786584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545281CB-EF66-AD4E-A619-3CBA523EBC58}" type="parTrans" cxnId="{091E0CEC-0AA2-4942-9824-DAE4474E21E5}">
      <dgm:prSet/>
      <dgm:spPr/>
      <dgm:t>
        <a:bodyPr/>
        <a:lstStyle/>
        <a:p>
          <a:endParaRPr lang="ru-RU"/>
        </a:p>
      </dgm:t>
    </dgm:pt>
    <dgm:pt modelId="{5DCB1F3D-9869-C34A-94E5-355D45431D35}" type="sibTrans" cxnId="{091E0CEC-0AA2-4942-9824-DAE4474E21E5}">
      <dgm:prSet/>
      <dgm:spPr/>
      <dgm:t>
        <a:bodyPr/>
        <a:lstStyle/>
        <a:p>
          <a:endParaRPr lang="ru-RU"/>
        </a:p>
      </dgm:t>
    </dgm:pt>
    <dgm:pt modelId="{D30B26BB-DF00-CF40-B295-D7265729203E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ADDB6B04-DFBD-DB4D-BCF8-F52B5FE20951}" type="parTrans" cxnId="{9B626459-838E-BD4F-BD68-EC2E281323B4}">
      <dgm:prSet/>
      <dgm:spPr/>
      <dgm:t>
        <a:bodyPr/>
        <a:lstStyle/>
        <a:p>
          <a:endParaRPr lang="ru-RU"/>
        </a:p>
      </dgm:t>
    </dgm:pt>
    <dgm:pt modelId="{F5F4FAE8-6000-3749-BEC9-5EA73370BD61}" type="sibTrans" cxnId="{9B626459-838E-BD4F-BD68-EC2E281323B4}">
      <dgm:prSet/>
      <dgm:spPr/>
      <dgm:t>
        <a:bodyPr/>
        <a:lstStyle/>
        <a:p>
          <a:endParaRPr lang="ru-RU"/>
        </a:p>
      </dgm:t>
    </dgm:pt>
    <dgm:pt modelId="{3D7BF8D9-2C96-864E-BC88-C29287BF3FF3}">
      <dgm:prSet/>
      <dgm:spPr/>
      <dgm:t>
        <a:bodyPr/>
        <a:lstStyle/>
        <a:p>
          <a:r>
            <a:rPr lang="ru-RU" dirty="0"/>
            <a:t>Наличие дат начала и завершения. У каждого проекта обязательно есть начало и конец.</a:t>
          </a:r>
        </a:p>
      </dgm:t>
    </dgm:pt>
    <dgm:pt modelId="{50AB22FC-4F7B-1F41-8122-1A49F90375E2}" type="parTrans" cxnId="{49B7C3F5-73EE-4C4A-943E-DADDEF74CA74}">
      <dgm:prSet/>
      <dgm:spPr/>
      <dgm:t>
        <a:bodyPr/>
        <a:lstStyle/>
        <a:p>
          <a:endParaRPr lang="ru-RU"/>
        </a:p>
      </dgm:t>
    </dgm:pt>
    <dgm:pt modelId="{3EAA609F-B0C9-044F-BDC7-BBF2393ECF90}" type="sibTrans" cxnId="{49B7C3F5-73EE-4C4A-943E-DADDEF74CA74}">
      <dgm:prSet/>
      <dgm:spPr/>
      <dgm:t>
        <a:bodyPr/>
        <a:lstStyle/>
        <a:p>
          <a:endParaRPr lang="ru-RU"/>
        </a:p>
      </dgm:t>
    </dgm:pt>
    <dgm:pt modelId="{007A06F8-3CE3-434D-8FD3-255BFD80F41C}">
      <dgm:prSet/>
      <dgm:spPr/>
      <dgm:t>
        <a:bodyPr/>
        <a:lstStyle/>
        <a:p>
          <a:r>
            <a:rPr lang="ru-RU" dirty="0"/>
            <a:t>Результат каждого проекта — уникальный продукт или услуга. При этом степень уникальности результата проекта может значительно варьироваться от одного проекта к другому.</a:t>
          </a:r>
        </a:p>
      </dgm:t>
    </dgm:pt>
    <dgm:pt modelId="{F6C1060E-78A4-3D44-8769-83BE9B56BB1F}" type="parTrans" cxnId="{AC3F8C9E-FF8A-6147-AD2E-C85AC976BDB8}">
      <dgm:prSet/>
      <dgm:spPr/>
      <dgm:t>
        <a:bodyPr/>
        <a:lstStyle/>
        <a:p>
          <a:endParaRPr lang="ru-RU"/>
        </a:p>
      </dgm:t>
    </dgm:pt>
    <dgm:pt modelId="{683E49A0-19E7-594F-B7C4-90E902C6CB1B}" type="sibTrans" cxnId="{AC3F8C9E-FF8A-6147-AD2E-C85AC976BDB8}">
      <dgm:prSet/>
      <dgm:spPr/>
      <dgm:t>
        <a:bodyPr/>
        <a:lstStyle/>
        <a:p>
          <a:endParaRPr lang="ru-RU"/>
        </a:p>
      </dgm:t>
    </dgm:pt>
    <dgm:pt modelId="{1C2E8D4D-6883-1640-8DD1-56121B43DE8C}">
      <dgm:prSet/>
      <dgm:spPr/>
      <dgm:t>
        <a:bodyPr/>
        <a:lstStyle/>
        <a:p>
          <a:r>
            <a:rPr lang="ru-RU" dirty="0"/>
            <a:t>Направленность проекта на достижение определенных целей. Успешным считается проект, который с учетом ресурсных ограничений позволяет полностью реализовать поставленные цели.</a:t>
          </a:r>
        </a:p>
      </dgm:t>
    </dgm:pt>
    <dgm:pt modelId="{26CC2D78-94C8-9246-86E5-DDDB3036F4E2}" type="parTrans" cxnId="{8EE7C256-2A5A-DB4D-B995-5939B602B9A0}">
      <dgm:prSet/>
      <dgm:spPr/>
      <dgm:t>
        <a:bodyPr/>
        <a:lstStyle/>
        <a:p>
          <a:endParaRPr lang="ru-RU"/>
        </a:p>
      </dgm:t>
    </dgm:pt>
    <dgm:pt modelId="{9CC26D5B-E974-4845-83C0-8E75DD0FB9E9}" type="sibTrans" cxnId="{8EE7C256-2A5A-DB4D-B995-5939B602B9A0}">
      <dgm:prSet/>
      <dgm:spPr/>
      <dgm:t>
        <a:bodyPr/>
        <a:lstStyle/>
        <a:p>
          <a:endParaRPr lang="ru-RU"/>
        </a:p>
      </dgm:t>
    </dgm:pt>
    <dgm:pt modelId="{7366EB07-F5F6-0C42-905D-23B5B8C2B495}" type="pres">
      <dgm:prSet presAssocID="{1FF28462-B885-7448-96B8-7E6BC101D051}" presName="linearFlow" presStyleCnt="0">
        <dgm:presLayoutVars>
          <dgm:dir/>
          <dgm:animLvl val="lvl"/>
          <dgm:resizeHandles val="exact"/>
        </dgm:presLayoutVars>
      </dgm:prSet>
      <dgm:spPr/>
    </dgm:pt>
    <dgm:pt modelId="{90E26AD1-A4F3-1E48-9DA9-041A2FCEAB56}" type="pres">
      <dgm:prSet presAssocID="{A2FE58BD-79AB-7847-BB25-F8AD18E7C555}" presName="composite" presStyleCnt="0"/>
      <dgm:spPr/>
    </dgm:pt>
    <dgm:pt modelId="{19625CE4-6AD7-1346-AEF4-142AA6BFA714}" type="pres">
      <dgm:prSet presAssocID="{A2FE58BD-79AB-7847-BB25-F8AD18E7C555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D664A0A-E6B4-8143-AEC8-7D0BDFDD1378}" type="pres">
      <dgm:prSet presAssocID="{A2FE58BD-79AB-7847-BB25-F8AD18E7C555}" presName="descendantText" presStyleLbl="alignAcc1" presStyleIdx="0" presStyleCnt="3">
        <dgm:presLayoutVars>
          <dgm:bulletEnabled val="1"/>
        </dgm:presLayoutVars>
      </dgm:prSet>
      <dgm:spPr/>
    </dgm:pt>
    <dgm:pt modelId="{F013D4B6-0FA0-C048-B37D-A5F9080AD1AC}" type="pres">
      <dgm:prSet presAssocID="{94007AA9-A4FA-3343-8824-61CD23E98A8E}" presName="sp" presStyleCnt="0"/>
      <dgm:spPr/>
    </dgm:pt>
    <dgm:pt modelId="{A432CCB1-A54C-5C45-A9D5-B5E3AA0B8B7F}" type="pres">
      <dgm:prSet presAssocID="{B8032E5E-E76E-C645-AE6F-8B724F786584}" presName="composite" presStyleCnt="0"/>
      <dgm:spPr/>
    </dgm:pt>
    <dgm:pt modelId="{AF0EF0E1-29AE-7C4D-9F6B-3973081B9DAD}" type="pres">
      <dgm:prSet presAssocID="{B8032E5E-E76E-C645-AE6F-8B724F78658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EF62E77-EDFF-FF45-9F30-C0AB16587525}" type="pres">
      <dgm:prSet presAssocID="{B8032E5E-E76E-C645-AE6F-8B724F786584}" presName="descendantText" presStyleLbl="alignAcc1" presStyleIdx="1" presStyleCnt="3">
        <dgm:presLayoutVars>
          <dgm:bulletEnabled val="1"/>
        </dgm:presLayoutVars>
      </dgm:prSet>
      <dgm:spPr/>
    </dgm:pt>
    <dgm:pt modelId="{0AE6C8BE-5FD7-2B46-AC00-6964BF0EBE98}" type="pres">
      <dgm:prSet presAssocID="{5DCB1F3D-9869-C34A-94E5-355D45431D35}" presName="sp" presStyleCnt="0"/>
      <dgm:spPr/>
    </dgm:pt>
    <dgm:pt modelId="{85EDED5B-8335-CB41-AE99-EB30FF972984}" type="pres">
      <dgm:prSet presAssocID="{D30B26BB-DF00-CF40-B295-D7265729203E}" presName="composite" presStyleCnt="0"/>
      <dgm:spPr/>
    </dgm:pt>
    <dgm:pt modelId="{5E393945-83AF-284C-8154-BC1D1367258C}" type="pres">
      <dgm:prSet presAssocID="{D30B26BB-DF00-CF40-B295-D7265729203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6F997DB-EF04-704F-92A4-BC54B95323A3}" type="pres">
      <dgm:prSet presAssocID="{D30B26BB-DF00-CF40-B295-D7265729203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EBEB067-660C-0347-8A21-9B59716C46D4}" type="presOf" srcId="{A2FE58BD-79AB-7847-BB25-F8AD18E7C555}" destId="{19625CE4-6AD7-1346-AEF4-142AA6BFA714}" srcOrd="0" destOrd="0" presId="urn:microsoft.com/office/officeart/2005/8/layout/chevron2"/>
    <dgm:cxn modelId="{6DDBBD4B-6227-0048-999F-D96BC0177019}" type="presOf" srcId="{B8032E5E-E76E-C645-AE6F-8B724F786584}" destId="{AF0EF0E1-29AE-7C4D-9F6B-3973081B9DAD}" srcOrd="0" destOrd="0" presId="urn:microsoft.com/office/officeart/2005/8/layout/chevron2"/>
    <dgm:cxn modelId="{8EE7C256-2A5A-DB4D-B995-5939B602B9A0}" srcId="{D30B26BB-DF00-CF40-B295-D7265729203E}" destId="{1C2E8D4D-6883-1640-8DD1-56121B43DE8C}" srcOrd="0" destOrd="0" parTransId="{26CC2D78-94C8-9246-86E5-DDDB3036F4E2}" sibTransId="{9CC26D5B-E974-4845-83C0-8E75DD0FB9E9}"/>
    <dgm:cxn modelId="{1B7B3459-6E3A-E14E-B671-7D85CD3540A0}" type="presOf" srcId="{D30B26BB-DF00-CF40-B295-D7265729203E}" destId="{5E393945-83AF-284C-8154-BC1D1367258C}" srcOrd="0" destOrd="0" presId="urn:microsoft.com/office/officeart/2005/8/layout/chevron2"/>
    <dgm:cxn modelId="{9B626459-838E-BD4F-BD68-EC2E281323B4}" srcId="{1FF28462-B885-7448-96B8-7E6BC101D051}" destId="{D30B26BB-DF00-CF40-B295-D7265729203E}" srcOrd="2" destOrd="0" parTransId="{ADDB6B04-DFBD-DB4D-BCF8-F52B5FE20951}" sibTransId="{F5F4FAE8-6000-3749-BEC9-5EA73370BD61}"/>
    <dgm:cxn modelId="{EF81B480-A97B-E44C-95C8-D6ACA3EA5588}" type="presOf" srcId="{1C2E8D4D-6883-1640-8DD1-56121B43DE8C}" destId="{96F997DB-EF04-704F-92A4-BC54B95323A3}" srcOrd="0" destOrd="0" presId="urn:microsoft.com/office/officeart/2005/8/layout/chevron2"/>
    <dgm:cxn modelId="{37DBDA86-5262-1745-8860-DC78299CA326}" type="presOf" srcId="{007A06F8-3CE3-434D-8FD3-255BFD80F41C}" destId="{2EF62E77-EDFF-FF45-9F30-C0AB16587525}" srcOrd="0" destOrd="0" presId="urn:microsoft.com/office/officeart/2005/8/layout/chevron2"/>
    <dgm:cxn modelId="{AC3F8C9E-FF8A-6147-AD2E-C85AC976BDB8}" srcId="{B8032E5E-E76E-C645-AE6F-8B724F786584}" destId="{007A06F8-3CE3-434D-8FD3-255BFD80F41C}" srcOrd="0" destOrd="0" parTransId="{F6C1060E-78A4-3D44-8769-83BE9B56BB1F}" sibTransId="{683E49A0-19E7-594F-B7C4-90E902C6CB1B}"/>
    <dgm:cxn modelId="{C8C42BBD-D546-5E4E-8419-31C021B7DDAC}" type="presOf" srcId="{1FF28462-B885-7448-96B8-7E6BC101D051}" destId="{7366EB07-F5F6-0C42-905D-23B5B8C2B495}" srcOrd="0" destOrd="0" presId="urn:microsoft.com/office/officeart/2005/8/layout/chevron2"/>
    <dgm:cxn modelId="{7FD8BBBE-0AC2-D84A-995B-555B102C3C07}" srcId="{1FF28462-B885-7448-96B8-7E6BC101D051}" destId="{A2FE58BD-79AB-7847-BB25-F8AD18E7C555}" srcOrd="0" destOrd="0" parTransId="{7DC41451-3594-4A48-9870-B1A36B262765}" sibTransId="{94007AA9-A4FA-3343-8824-61CD23E98A8E}"/>
    <dgm:cxn modelId="{F6F181DD-43BF-854D-B0B2-9E7F4F201506}" type="presOf" srcId="{3D7BF8D9-2C96-864E-BC88-C29287BF3FF3}" destId="{0D664A0A-E6B4-8143-AEC8-7D0BDFDD1378}" srcOrd="0" destOrd="0" presId="urn:microsoft.com/office/officeart/2005/8/layout/chevron2"/>
    <dgm:cxn modelId="{091E0CEC-0AA2-4942-9824-DAE4474E21E5}" srcId="{1FF28462-B885-7448-96B8-7E6BC101D051}" destId="{B8032E5E-E76E-C645-AE6F-8B724F786584}" srcOrd="1" destOrd="0" parTransId="{545281CB-EF66-AD4E-A619-3CBA523EBC58}" sibTransId="{5DCB1F3D-9869-C34A-94E5-355D45431D35}"/>
    <dgm:cxn modelId="{49B7C3F5-73EE-4C4A-943E-DADDEF74CA74}" srcId="{A2FE58BD-79AB-7847-BB25-F8AD18E7C555}" destId="{3D7BF8D9-2C96-864E-BC88-C29287BF3FF3}" srcOrd="0" destOrd="0" parTransId="{50AB22FC-4F7B-1F41-8122-1A49F90375E2}" sibTransId="{3EAA609F-B0C9-044F-BDC7-BBF2393ECF90}"/>
    <dgm:cxn modelId="{65795B1B-1A58-4D40-BDBF-47B4A5522B08}" type="presParOf" srcId="{7366EB07-F5F6-0C42-905D-23B5B8C2B495}" destId="{90E26AD1-A4F3-1E48-9DA9-041A2FCEAB56}" srcOrd="0" destOrd="0" presId="urn:microsoft.com/office/officeart/2005/8/layout/chevron2"/>
    <dgm:cxn modelId="{2EB996EE-B171-484F-BECC-4DBDEEF1BBE9}" type="presParOf" srcId="{90E26AD1-A4F3-1E48-9DA9-041A2FCEAB56}" destId="{19625CE4-6AD7-1346-AEF4-142AA6BFA714}" srcOrd="0" destOrd="0" presId="urn:microsoft.com/office/officeart/2005/8/layout/chevron2"/>
    <dgm:cxn modelId="{43D6DA59-CC22-9942-BE95-1B79D0D7A3A7}" type="presParOf" srcId="{90E26AD1-A4F3-1E48-9DA9-041A2FCEAB56}" destId="{0D664A0A-E6B4-8143-AEC8-7D0BDFDD1378}" srcOrd="1" destOrd="0" presId="urn:microsoft.com/office/officeart/2005/8/layout/chevron2"/>
    <dgm:cxn modelId="{4F0DF1E7-73E9-2348-8F19-14F3FC5B4FDE}" type="presParOf" srcId="{7366EB07-F5F6-0C42-905D-23B5B8C2B495}" destId="{F013D4B6-0FA0-C048-B37D-A5F9080AD1AC}" srcOrd="1" destOrd="0" presId="urn:microsoft.com/office/officeart/2005/8/layout/chevron2"/>
    <dgm:cxn modelId="{D240B55C-32FB-0D40-8993-C4B0DBB4E0DB}" type="presParOf" srcId="{7366EB07-F5F6-0C42-905D-23B5B8C2B495}" destId="{A432CCB1-A54C-5C45-A9D5-B5E3AA0B8B7F}" srcOrd="2" destOrd="0" presId="urn:microsoft.com/office/officeart/2005/8/layout/chevron2"/>
    <dgm:cxn modelId="{49BDA9D1-DCB3-D845-B3A0-3F74685BF187}" type="presParOf" srcId="{A432CCB1-A54C-5C45-A9D5-B5E3AA0B8B7F}" destId="{AF0EF0E1-29AE-7C4D-9F6B-3973081B9DAD}" srcOrd="0" destOrd="0" presId="urn:microsoft.com/office/officeart/2005/8/layout/chevron2"/>
    <dgm:cxn modelId="{CABB6F52-1BC9-BA42-870F-DCEC330C5628}" type="presParOf" srcId="{A432CCB1-A54C-5C45-A9D5-B5E3AA0B8B7F}" destId="{2EF62E77-EDFF-FF45-9F30-C0AB16587525}" srcOrd="1" destOrd="0" presId="urn:microsoft.com/office/officeart/2005/8/layout/chevron2"/>
    <dgm:cxn modelId="{FCC30DEB-7E02-364B-BE4A-5BC6D9A6F3AE}" type="presParOf" srcId="{7366EB07-F5F6-0C42-905D-23B5B8C2B495}" destId="{0AE6C8BE-5FD7-2B46-AC00-6964BF0EBE98}" srcOrd="3" destOrd="0" presId="urn:microsoft.com/office/officeart/2005/8/layout/chevron2"/>
    <dgm:cxn modelId="{A06F68CB-63A1-854F-B4A7-F71A6A3E9D00}" type="presParOf" srcId="{7366EB07-F5F6-0C42-905D-23B5B8C2B495}" destId="{85EDED5B-8335-CB41-AE99-EB30FF972984}" srcOrd="4" destOrd="0" presId="urn:microsoft.com/office/officeart/2005/8/layout/chevron2"/>
    <dgm:cxn modelId="{3623CBC3-EBE2-8849-B79D-57320350EC8E}" type="presParOf" srcId="{85EDED5B-8335-CB41-AE99-EB30FF972984}" destId="{5E393945-83AF-284C-8154-BC1D1367258C}" srcOrd="0" destOrd="0" presId="urn:microsoft.com/office/officeart/2005/8/layout/chevron2"/>
    <dgm:cxn modelId="{781B5FC7-3389-C946-9CD3-AC9E3849C321}" type="presParOf" srcId="{85EDED5B-8335-CB41-AE99-EB30FF972984}" destId="{96F997DB-EF04-704F-92A4-BC54B95323A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1F73D5-3C50-DC43-B0B1-A600D5BB1C91}" type="doc">
      <dgm:prSet loTypeId="urn:microsoft.com/office/officeart/2005/8/layout/vList2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94A170-2035-5A41-862E-0758BD39F10F}">
      <dgm:prSet phldrT="[Текст]" custT="1"/>
      <dgm:spPr/>
      <dgm:t>
        <a:bodyPr/>
        <a:lstStyle/>
        <a:p>
          <a:pPr algn="just"/>
          <a:r>
            <a:rPr lang="ru-RU" sz="2400" i="1" dirty="0"/>
            <a:t>принцип обоснованности </a:t>
          </a:r>
          <a:r>
            <a:rPr lang="ru-RU" sz="2400" dirty="0"/>
            <a:t>предлагаемых рекомендаций</a:t>
          </a:r>
        </a:p>
      </dgm:t>
    </dgm:pt>
    <dgm:pt modelId="{F1A1EEC0-9BC0-7A4A-A6B9-3954E1DE1C94}" type="parTrans" cxnId="{19EDCC49-A3CE-6C46-B3B4-39023733792D}">
      <dgm:prSet/>
      <dgm:spPr/>
      <dgm:t>
        <a:bodyPr/>
        <a:lstStyle/>
        <a:p>
          <a:pPr algn="just"/>
          <a:endParaRPr lang="ru-RU" sz="2400"/>
        </a:p>
      </dgm:t>
    </dgm:pt>
    <dgm:pt modelId="{683E0BCB-27DE-364A-B3F9-B68D413F78C2}" type="sibTrans" cxnId="{19EDCC49-A3CE-6C46-B3B4-39023733792D}">
      <dgm:prSet/>
      <dgm:spPr/>
      <dgm:t>
        <a:bodyPr/>
        <a:lstStyle/>
        <a:p>
          <a:pPr algn="just"/>
          <a:endParaRPr lang="ru-RU" sz="2400"/>
        </a:p>
      </dgm:t>
    </dgm:pt>
    <dgm:pt modelId="{4DAB1AF0-3180-3446-982F-199D5D93FCA6}">
      <dgm:prSet phldrT="[Текст]" custT="1"/>
      <dgm:spPr/>
      <dgm:t>
        <a:bodyPr/>
        <a:lstStyle/>
        <a:p>
          <a:pPr algn="just"/>
          <a:r>
            <a:rPr lang="ru-RU" sz="2400" dirty="0"/>
            <a:t>использование при их разработке современных достижений экономической науки, методов менеджмента, управления персоналом, логического и экономико-математического моделирования, способствующих достижению цели проекта и решению поставленных задач</a:t>
          </a:r>
        </a:p>
      </dgm:t>
    </dgm:pt>
    <dgm:pt modelId="{84503C0C-3C34-5145-8644-1806F22017FB}" type="parTrans" cxnId="{7084F58F-290F-3B48-BC89-44AEE2FFC7C0}">
      <dgm:prSet/>
      <dgm:spPr/>
      <dgm:t>
        <a:bodyPr/>
        <a:lstStyle/>
        <a:p>
          <a:pPr algn="just"/>
          <a:endParaRPr lang="ru-RU" sz="2400"/>
        </a:p>
      </dgm:t>
    </dgm:pt>
    <dgm:pt modelId="{C84BFD53-AC79-9443-927F-BC180E2B95C6}" type="sibTrans" cxnId="{7084F58F-290F-3B48-BC89-44AEE2FFC7C0}">
      <dgm:prSet/>
      <dgm:spPr/>
      <dgm:t>
        <a:bodyPr/>
        <a:lstStyle/>
        <a:p>
          <a:pPr algn="just"/>
          <a:endParaRPr lang="ru-RU" sz="2400"/>
        </a:p>
      </dgm:t>
    </dgm:pt>
    <dgm:pt modelId="{47E52B24-AC63-0447-84CA-4755984A7315}">
      <dgm:prSet phldrT="[Текст]" custT="1"/>
      <dgm:spPr/>
      <dgm:t>
        <a:bodyPr/>
        <a:lstStyle/>
        <a:p>
          <a:pPr algn="just"/>
          <a:r>
            <a:rPr lang="ru-RU" sz="2400" i="1" dirty="0"/>
            <a:t>принцип историзма</a:t>
          </a:r>
          <a:endParaRPr lang="ru-RU" sz="2400" dirty="0"/>
        </a:p>
      </dgm:t>
    </dgm:pt>
    <dgm:pt modelId="{6E4F4520-F7E6-E446-ABFD-FEB0DD778758}" type="parTrans" cxnId="{DF5D40B7-D9BA-8847-8E8D-AAFB16F20F2E}">
      <dgm:prSet/>
      <dgm:spPr/>
      <dgm:t>
        <a:bodyPr/>
        <a:lstStyle/>
        <a:p>
          <a:pPr algn="just"/>
          <a:endParaRPr lang="ru-RU" sz="2400"/>
        </a:p>
      </dgm:t>
    </dgm:pt>
    <dgm:pt modelId="{6D152C46-7E3F-EC48-AD51-9BB1EC639DE0}" type="sibTrans" cxnId="{DF5D40B7-D9BA-8847-8E8D-AAFB16F20F2E}">
      <dgm:prSet/>
      <dgm:spPr/>
      <dgm:t>
        <a:bodyPr/>
        <a:lstStyle/>
        <a:p>
          <a:pPr algn="just"/>
          <a:endParaRPr lang="ru-RU" sz="2400"/>
        </a:p>
      </dgm:t>
    </dgm:pt>
    <dgm:pt modelId="{1AE993E8-9660-CC44-B7B0-FDCEA41C0F98}">
      <dgm:prSet phldrT="[Текст]" custT="1"/>
      <dgm:spPr/>
      <dgm:t>
        <a:bodyPr/>
        <a:lstStyle/>
        <a:p>
          <a:pPr algn="just"/>
          <a:r>
            <a:rPr lang="ru-RU" sz="2400" dirty="0"/>
            <a:t>использование накопленного в России и зарубежных странах опыта управления проектами, разрешения противоречий и распространения лучших результатов</a:t>
          </a:r>
        </a:p>
      </dgm:t>
    </dgm:pt>
    <dgm:pt modelId="{DFA30808-5B7A-7A44-8055-EEBC4D69A3CE}" type="parTrans" cxnId="{658C99C6-273C-5242-A626-4744BC211B77}">
      <dgm:prSet/>
      <dgm:spPr/>
      <dgm:t>
        <a:bodyPr/>
        <a:lstStyle/>
        <a:p>
          <a:pPr algn="just"/>
          <a:endParaRPr lang="ru-RU" sz="2400"/>
        </a:p>
      </dgm:t>
    </dgm:pt>
    <dgm:pt modelId="{6DEB0FA5-1A33-D140-9780-CD4ADDA989C7}" type="sibTrans" cxnId="{658C99C6-273C-5242-A626-4744BC211B77}">
      <dgm:prSet/>
      <dgm:spPr/>
      <dgm:t>
        <a:bodyPr/>
        <a:lstStyle/>
        <a:p>
          <a:pPr algn="just"/>
          <a:endParaRPr lang="ru-RU" sz="2400"/>
        </a:p>
      </dgm:t>
    </dgm:pt>
    <dgm:pt modelId="{7A2CB060-3BAF-B744-B117-26E095FD3CC5}">
      <dgm:prSet phldrT="[Текст]" custT="1"/>
      <dgm:spPr/>
      <dgm:t>
        <a:bodyPr/>
        <a:lstStyle/>
        <a:p>
          <a:pPr algn="just"/>
          <a:r>
            <a:rPr lang="ru-RU" sz="2400" dirty="0"/>
            <a:t>обусловливающий подход к проекту как к сложной системе, находящейся под воздействием факторов внешней среды, обладающей внутренними отношениями и таким отличительным признаком, как единство структуры, функций и </a:t>
          </a:r>
          <a:r>
            <a:rPr lang="ru-RU" sz="2400" dirty="0" err="1"/>
            <a:t>эмерджентности</a:t>
          </a:r>
          <a:r>
            <a:rPr lang="ru-RU" sz="2400" dirty="0"/>
            <a:t>, а также синергией</a:t>
          </a:r>
        </a:p>
      </dgm:t>
    </dgm:pt>
    <dgm:pt modelId="{0DCDF54A-9EE0-DC41-8499-B3E367B6A0E6}" type="parTrans" cxnId="{E1B82A64-6E1D-AD48-AE65-155A94C2437F}">
      <dgm:prSet/>
      <dgm:spPr/>
      <dgm:t>
        <a:bodyPr/>
        <a:lstStyle/>
        <a:p>
          <a:pPr algn="just"/>
          <a:endParaRPr lang="ru-RU" sz="2400"/>
        </a:p>
      </dgm:t>
    </dgm:pt>
    <dgm:pt modelId="{CE791741-A3DE-3945-9D03-4B7A32101B94}" type="sibTrans" cxnId="{E1B82A64-6E1D-AD48-AE65-155A94C2437F}">
      <dgm:prSet/>
      <dgm:spPr/>
      <dgm:t>
        <a:bodyPr/>
        <a:lstStyle/>
        <a:p>
          <a:pPr algn="just"/>
          <a:endParaRPr lang="ru-RU" sz="2400"/>
        </a:p>
      </dgm:t>
    </dgm:pt>
    <dgm:pt modelId="{A6157AC9-1186-9E46-918E-07066A13989B}">
      <dgm:prSet phldrT="[Текст]" custT="1"/>
      <dgm:spPr/>
      <dgm:t>
        <a:bodyPr/>
        <a:lstStyle/>
        <a:p>
          <a:pPr algn="just"/>
          <a:r>
            <a:rPr lang="ru-RU" sz="2400" i="1" dirty="0"/>
            <a:t>принцип системности</a:t>
          </a:r>
          <a:endParaRPr lang="ru-RU" sz="2400" dirty="0"/>
        </a:p>
      </dgm:t>
    </dgm:pt>
    <dgm:pt modelId="{44B93C82-62BC-0642-A5A3-C3C0CD490D1D}" type="parTrans" cxnId="{D5A03E57-62B6-4D4E-B2CB-F5FEFE4126E1}">
      <dgm:prSet/>
      <dgm:spPr/>
      <dgm:t>
        <a:bodyPr/>
        <a:lstStyle/>
        <a:p>
          <a:pPr algn="just"/>
          <a:endParaRPr lang="ru-RU" sz="2400"/>
        </a:p>
      </dgm:t>
    </dgm:pt>
    <dgm:pt modelId="{4E99ABF3-2575-964F-8448-DBAB5A9DB490}" type="sibTrans" cxnId="{D5A03E57-62B6-4D4E-B2CB-F5FEFE4126E1}">
      <dgm:prSet/>
      <dgm:spPr/>
      <dgm:t>
        <a:bodyPr/>
        <a:lstStyle/>
        <a:p>
          <a:pPr algn="just"/>
          <a:endParaRPr lang="ru-RU" sz="2400"/>
        </a:p>
      </dgm:t>
    </dgm:pt>
    <dgm:pt modelId="{B0BB783A-3DFC-1946-B524-2F3D2233855A}" type="pres">
      <dgm:prSet presAssocID="{2E1F73D5-3C50-DC43-B0B1-A600D5BB1C91}" presName="linear" presStyleCnt="0">
        <dgm:presLayoutVars>
          <dgm:animLvl val="lvl"/>
          <dgm:resizeHandles val="exact"/>
        </dgm:presLayoutVars>
      </dgm:prSet>
      <dgm:spPr/>
    </dgm:pt>
    <dgm:pt modelId="{8E8BE773-A575-8448-8A2B-C6DD6BAC553D}" type="pres">
      <dgm:prSet presAssocID="{5794A170-2035-5A41-862E-0758BD39F10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1180986-6865-9E4E-BFDF-25AB973DD2D4}" type="pres">
      <dgm:prSet presAssocID="{5794A170-2035-5A41-862E-0758BD39F10F}" presName="childText" presStyleLbl="revTx" presStyleIdx="0" presStyleCnt="3">
        <dgm:presLayoutVars>
          <dgm:bulletEnabled val="1"/>
        </dgm:presLayoutVars>
      </dgm:prSet>
      <dgm:spPr/>
    </dgm:pt>
    <dgm:pt modelId="{EBCE400D-A7C0-5E47-A3AA-4E6F3462FBC5}" type="pres">
      <dgm:prSet presAssocID="{47E52B24-AC63-0447-84CA-4755984A731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43A9B7F-6E19-A54C-98BF-E4FBCDF41125}" type="pres">
      <dgm:prSet presAssocID="{47E52B24-AC63-0447-84CA-4755984A7315}" presName="childText" presStyleLbl="revTx" presStyleIdx="1" presStyleCnt="3">
        <dgm:presLayoutVars>
          <dgm:bulletEnabled val="1"/>
        </dgm:presLayoutVars>
      </dgm:prSet>
      <dgm:spPr/>
    </dgm:pt>
    <dgm:pt modelId="{B1459C89-2A6D-634B-A18C-2EE4CE08DE60}" type="pres">
      <dgm:prSet presAssocID="{A6157AC9-1186-9E46-918E-07066A13989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732C38F-C729-574D-ADA5-8CD30E2BEC53}" type="pres">
      <dgm:prSet presAssocID="{A6157AC9-1186-9E46-918E-07066A13989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935B531E-0282-B14D-AC1A-21C15793FD79}" type="presOf" srcId="{7A2CB060-3BAF-B744-B117-26E095FD3CC5}" destId="{6732C38F-C729-574D-ADA5-8CD30E2BEC53}" srcOrd="0" destOrd="0" presId="urn:microsoft.com/office/officeart/2005/8/layout/vList2"/>
    <dgm:cxn modelId="{941B6725-6313-6C4A-B456-14A6E363EA0C}" type="presOf" srcId="{1AE993E8-9660-CC44-B7B0-FDCEA41C0F98}" destId="{A43A9B7F-6E19-A54C-98BF-E4FBCDF41125}" srcOrd="0" destOrd="0" presId="urn:microsoft.com/office/officeart/2005/8/layout/vList2"/>
    <dgm:cxn modelId="{C8C9A529-250D-3B48-BF59-4ED5E8A0A79F}" type="presOf" srcId="{47E52B24-AC63-0447-84CA-4755984A7315}" destId="{EBCE400D-A7C0-5E47-A3AA-4E6F3462FBC5}" srcOrd="0" destOrd="0" presId="urn:microsoft.com/office/officeart/2005/8/layout/vList2"/>
    <dgm:cxn modelId="{E1B82A64-6E1D-AD48-AE65-155A94C2437F}" srcId="{A6157AC9-1186-9E46-918E-07066A13989B}" destId="{7A2CB060-3BAF-B744-B117-26E095FD3CC5}" srcOrd="0" destOrd="0" parTransId="{0DCDF54A-9EE0-DC41-8499-B3E367B6A0E6}" sibTransId="{CE791741-A3DE-3945-9D03-4B7A32101B94}"/>
    <dgm:cxn modelId="{74E67368-BD95-4D46-A974-CE4E955D501D}" type="presOf" srcId="{5794A170-2035-5A41-862E-0758BD39F10F}" destId="{8E8BE773-A575-8448-8A2B-C6DD6BAC553D}" srcOrd="0" destOrd="0" presId="urn:microsoft.com/office/officeart/2005/8/layout/vList2"/>
    <dgm:cxn modelId="{19EDCC49-A3CE-6C46-B3B4-39023733792D}" srcId="{2E1F73D5-3C50-DC43-B0B1-A600D5BB1C91}" destId="{5794A170-2035-5A41-862E-0758BD39F10F}" srcOrd="0" destOrd="0" parTransId="{F1A1EEC0-9BC0-7A4A-A6B9-3954E1DE1C94}" sibTransId="{683E0BCB-27DE-364A-B3F9-B68D413F78C2}"/>
    <dgm:cxn modelId="{85360073-1738-9243-B38E-3A9782CEC030}" type="presOf" srcId="{4DAB1AF0-3180-3446-982F-199D5D93FCA6}" destId="{A1180986-6865-9E4E-BFDF-25AB973DD2D4}" srcOrd="0" destOrd="0" presId="urn:microsoft.com/office/officeart/2005/8/layout/vList2"/>
    <dgm:cxn modelId="{D5A03E57-62B6-4D4E-B2CB-F5FEFE4126E1}" srcId="{2E1F73D5-3C50-DC43-B0B1-A600D5BB1C91}" destId="{A6157AC9-1186-9E46-918E-07066A13989B}" srcOrd="2" destOrd="0" parTransId="{44B93C82-62BC-0642-A5A3-C3C0CD490D1D}" sibTransId="{4E99ABF3-2575-964F-8448-DBAB5A9DB490}"/>
    <dgm:cxn modelId="{7084F58F-290F-3B48-BC89-44AEE2FFC7C0}" srcId="{5794A170-2035-5A41-862E-0758BD39F10F}" destId="{4DAB1AF0-3180-3446-982F-199D5D93FCA6}" srcOrd="0" destOrd="0" parTransId="{84503C0C-3C34-5145-8644-1806F22017FB}" sibTransId="{C84BFD53-AC79-9443-927F-BC180E2B95C6}"/>
    <dgm:cxn modelId="{4128BEAF-2450-A345-B677-0DF45E9064EB}" type="presOf" srcId="{2E1F73D5-3C50-DC43-B0B1-A600D5BB1C91}" destId="{B0BB783A-3DFC-1946-B524-2F3D2233855A}" srcOrd="0" destOrd="0" presId="urn:microsoft.com/office/officeart/2005/8/layout/vList2"/>
    <dgm:cxn modelId="{DF5D40B7-D9BA-8847-8E8D-AAFB16F20F2E}" srcId="{2E1F73D5-3C50-DC43-B0B1-A600D5BB1C91}" destId="{47E52B24-AC63-0447-84CA-4755984A7315}" srcOrd="1" destOrd="0" parTransId="{6E4F4520-F7E6-E446-ABFD-FEB0DD778758}" sibTransId="{6D152C46-7E3F-EC48-AD51-9BB1EC639DE0}"/>
    <dgm:cxn modelId="{658C99C6-273C-5242-A626-4744BC211B77}" srcId="{47E52B24-AC63-0447-84CA-4755984A7315}" destId="{1AE993E8-9660-CC44-B7B0-FDCEA41C0F98}" srcOrd="0" destOrd="0" parTransId="{DFA30808-5B7A-7A44-8055-EEBC4D69A3CE}" sibTransId="{6DEB0FA5-1A33-D140-9780-CD4ADDA989C7}"/>
    <dgm:cxn modelId="{D77ADED5-2765-5947-B767-F5F9C35348BC}" type="presOf" srcId="{A6157AC9-1186-9E46-918E-07066A13989B}" destId="{B1459C89-2A6D-634B-A18C-2EE4CE08DE60}" srcOrd="0" destOrd="0" presId="urn:microsoft.com/office/officeart/2005/8/layout/vList2"/>
    <dgm:cxn modelId="{00D915C7-7EDF-7E45-B8EE-EA38838774B7}" type="presParOf" srcId="{B0BB783A-3DFC-1946-B524-2F3D2233855A}" destId="{8E8BE773-A575-8448-8A2B-C6DD6BAC553D}" srcOrd="0" destOrd="0" presId="urn:microsoft.com/office/officeart/2005/8/layout/vList2"/>
    <dgm:cxn modelId="{17BF1DE3-6B3F-A54D-A1EF-13BA0E634C53}" type="presParOf" srcId="{B0BB783A-3DFC-1946-B524-2F3D2233855A}" destId="{A1180986-6865-9E4E-BFDF-25AB973DD2D4}" srcOrd="1" destOrd="0" presId="urn:microsoft.com/office/officeart/2005/8/layout/vList2"/>
    <dgm:cxn modelId="{0DD9EF74-6B1B-F443-87A2-B98C6F1962F8}" type="presParOf" srcId="{B0BB783A-3DFC-1946-B524-2F3D2233855A}" destId="{EBCE400D-A7C0-5E47-A3AA-4E6F3462FBC5}" srcOrd="2" destOrd="0" presId="urn:microsoft.com/office/officeart/2005/8/layout/vList2"/>
    <dgm:cxn modelId="{A33506D5-27CC-634E-8917-1B89E95D7560}" type="presParOf" srcId="{B0BB783A-3DFC-1946-B524-2F3D2233855A}" destId="{A43A9B7F-6E19-A54C-98BF-E4FBCDF41125}" srcOrd="3" destOrd="0" presId="urn:microsoft.com/office/officeart/2005/8/layout/vList2"/>
    <dgm:cxn modelId="{167E6173-CF04-1844-BBF6-3B650F975A6D}" type="presParOf" srcId="{B0BB783A-3DFC-1946-B524-2F3D2233855A}" destId="{B1459C89-2A6D-634B-A18C-2EE4CE08DE60}" srcOrd="4" destOrd="0" presId="urn:microsoft.com/office/officeart/2005/8/layout/vList2"/>
    <dgm:cxn modelId="{A20F3723-3F5D-1C48-AD8D-900FDAADF175}" type="presParOf" srcId="{B0BB783A-3DFC-1946-B524-2F3D2233855A}" destId="{6732C38F-C729-574D-ADA5-8CD30E2BEC5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1F73D5-3C50-DC43-B0B1-A600D5BB1C91}" type="doc">
      <dgm:prSet loTypeId="urn:microsoft.com/office/officeart/2005/8/layout/vList2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94A170-2035-5A41-862E-0758BD39F10F}">
      <dgm:prSet phldrT="[Текст]" custT="1"/>
      <dgm:spPr/>
      <dgm:t>
        <a:bodyPr/>
        <a:lstStyle/>
        <a:p>
          <a:pPr algn="just"/>
          <a:r>
            <a:rPr lang="ru-RU" sz="2400" i="1" dirty="0"/>
            <a:t>принцип комплексности</a:t>
          </a:r>
          <a:endParaRPr lang="ru-RU" sz="2400" dirty="0"/>
        </a:p>
      </dgm:t>
    </dgm:pt>
    <dgm:pt modelId="{F1A1EEC0-9BC0-7A4A-A6B9-3954E1DE1C94}" type="parTrans" cxnId="{19EDCC49-A3CE-6C46-B3B4-39023733792D}">
      <dgm:prSet/>
      <dgm:spPr/>
      <dgm:t>
        <a:bodyPr/>
        <a:lstStyle/>
        <a:p>
          <a:pPr algn="just"/>
          <a:endParaRPr lang="ru-RU" sz="2400"/>
        </a:p>
      </dgm:t>
    </dgm:pt>
    <dgm:pt modelId="{683E0BCB-27DE-364A-B3F9-B68D413F78C2}" type="sibTrans" cxnId="{19EDCC49-A3CE-6C46-B3B4-39023733792D}">
      <dgm:prSet/>
      <dgm:spPr/>
      <dgm:t>
        <a:bodyPr/>
        <a:lstStyle/>
        <a:p>
          <a:pPr algn="just"/>
          <a:endParaRPr lang="ru-RU" sz="2400"/>
        </a:p>
      </dgm:t>
    </dgm:pt>
    <dgm:pt modelId="{4DAB1AF0-3180-3446-982F-199D5D93FCA6}">
      <dgm:prSet phldrT="[Текст]" custT="1"/>
      <dgm:spPr/>
      <dgm:t>
        <a:bodyPr/>
        <a:lstStyle/>
        <a:p>
          <a:pPr algn="just"/>
          <a:r>
            <a:rPr lang="ru-RU" sz="2400" dirty="0"/>
            <a:t>предопределяет учет всех внешних и внутренних факторов, оказывающих влияние на проект</a:t>
          </a:r>
        </a:p>
      </dgm:t>
    </dgm:pt>
    <dgm:pt modelId="{84503C0C-3C34-5145-8644-1806F22017FB}" type="parTrans" cxnId="{7084F58F-290F-3B48-BC89-44AEE2FFC7C0}">
      <dgm:prSet/>
      <dgm:spPr/>
      <dgm:t>
        <a:bodyPr/>
        <a:lstStyle/>
        <a:p>
          <a:pPr algn="just"/>
          <a:endParaRPr lang="ru-RU" sz="2400"/>
        </a:p>
      </dgm:t>
    </dgm:pt>
    <dgm:pt modelId="{C84BFD53-AC79-9443-927F-BC180E2B95C6}" type="sibTrans" cxnId="{7084F58F-290F-3B48-BC89-44AEE2FFC7C0}">
      <dgm:prSet/>
      <dgm:spPr/>
      <dgm:t>
        <a:bodyPr/>
        <a:lstStyle/>
        <a:p>
          <a:pPr algn="just"/>
          <a:endParaRPr lang="ru-RU" sz="2400"/>
        </a:p>
      </dgm:t>
    </dgm:pt>
    <dgm:pt modelId="{47E52B24-AC63-0447-84CA-4755984A7315}">
      <dgm:prSet phldrT="[Текст]" custT="1"/>
      <dgm:spPr/>
      <dgm:t>
        <a:bodyPr/>
        <a:lstStyle/>
        <a:p>
          <a:pPr algn="just"/>
          <a:r>
            <a:rPr lang="ru-RU" sz="2400" i="1" dirty="0"/>
            <a:t>принцип классификации</a:t>
          </a:r>
          <a:endParaRPr lang="ru-RU" sz="2400" dirty="0"/>
        </a:p>
      </dgm:t>
    </dgm:pt>
    <dgm:pt modelId="{6E4F4520-F7E6-E446-ABFD-FEB0DD778758}" type="parTrans" cxnId="{DF5D40B7-D9BA-8847-8E8D-AAFB16F20F2E}">
      <dgm:prSet/>
      <dgm:spPr/>
      <dgm:t>
        <a:bodyPr/>
        <a:lstStyle/>
        <a:p>
          <a:pPr algn="just"/>
          <a:endParaRPr lang="ru-RU" sz="2400"/>
        </a:p>
      </dgm:t>
    </dgm:pt>
    <dgm:pt modelId="{6D152C46-7E3F-EC48-AD51-9BB1EC639DE0}" type="sibTrans" cxnId="{DF5D40B7-D9BA-8847-8E8D-AAFB16F20F2E}">
      <dgm:prSet/>
      <dgm:spPr/>
      <dgm:t>
        <a:bodyPr/>
        <a:lstStyle/>
        <a:p>
          <a:pPr algn="just"/>
          <a:endParaRPr lang="ru-RU" sz="2400"/>
        </a:p>
      </dgm:t>
    </dgm:pt>
    <dgm:pt modelId="{1AE993E8-9660-CC44-B7B0-FDCEA41C0F98}">
      <dgm:prSet phldrT="[Текст]" custT="1"/>
      <dgm:spPr/>
      <dgm:t>
        <a:bodyPr/>
        <a:lstStyle/>
        <a:p>
          <a:pPr algn="just"/>
          <a:r>
            <a:rPr lang="ru-RU" sz="2400" dirty="0"/>
            <a:t>выделение в системе однородных элементов по определенным классификационным признакам с целью повышения ее управляемости и эффективности функционирования</a:t>
          </a:r>
        </a:p>
      </dgm:t>
    </dgm:pt>
    <dgm:pt modelId="{DFA30808-5B7A-7A44-8055-EEBC4D69A3CE}" type="parTrans" cxnId="{658C99C6-273C-5242-A626-4744BC211B77}">
      <dgm:prSet/>
      <dgm:spPr/>
      <dgm:t>
        <a:bodyPr/>
        <a:lstStyle/>
        <a:p>
          <a:pPr algn="just"/>
          <a:endParaRPr lang="ru-RU" sz="2400"/>
        </a:p>
      </dgm:t>
    </dgm:pt>
    <dgm:pt modelId="{6DEB0FA5-1A33-D140-9780-CD4ADDA989C7}" type="sibTrans" cxnId="{658C99C6-273C-5242-A626-4744BC211B77}">
      <dgm:prSet/>
      <dgm:spPr/>
      <dgm:t>
        <a:bodyPr/>
        <a:lstStyle/>
        <a:p>
          <a:pPr algn="just"/>
          <a:endParaRPr lang="ru-RU" sz="2400"/>
        </a:p>
      </dgm:t>
    </dgm:pt>
    <dgm:pt modelId="{7A2CB060-3BAF-B744-B117-26E095FD3CC5}">
      <dgm:prSet phldrT="[Текст]" custT="1"/>
      <dgm:spPr/>
      <dgm:t>
        <a:bodyPr/>
        <a:lstStyle/>
        <a:p>
          <a:pPr algn="just"/>
          <a:r>
            <a:rPr lang="ru-RU" sz="2400" dirty="0"/>
            <a:t>направленность методов управления проектами на достижение позитивных результатов как для участников проекта, так и для системы более высокого уровня, в которой осуществляется этот проект (предприятие, регион)</a:t>
          </a:r>
        </a:p>
      </dgm:t>
    </dgm:pt>
    <dgm:pt modelId="{0DCDF54A-9EE0-DC41-8499-B3E367B6A0E6}" type="parTrans" cxnId="{E1B82A64-6E1D-AD48-AE65-155A94C2437F}">
      <dgm:prSet/>
      <dgm:spPr/>
      <dgm:t>
        <a:bodyPr/>
        <a:lstStyle/>
        <a:p>
          <a:pPr algn="just"/>
          <a:endParaRPr lang="ru-RU" sz="2400"/>
        </a:p>
      </dgm:t>
    </dgm:pt>
    <dgm:pt modelId="{CE791741-A3DE-3945-9D03-4B7A32101B94}" type="sibTrans" cxnId="{E1B82A64-6E1D-AD48-AE65-155A94C2437F}">
      <dgm:prSet/>
      <dgm:spPr/>
      <dgm:t>
        <a:bodyPr/>
        <a:lstStyle/>
        <a:p>
          <a:pPr algn="just"/>
          <a:endParaRPr lang="ru-RU" sz="2400"/>
        </a:p>
      </dgm:t>
    </dgm:pt>
    <dgm:pt modelId="{A6157AC9-1186-9E46-918E-07066A13989B}">
      <dgm:prSet phldrT="[Текст]" custT="1"/>
      <dgm:spPr/>
      <dgm:t>
        <a:bodyPr/>
        <a:lstStyle/>
        <a:p>
          <a:pPr algn="just"/>
          <a:r>
            <a:rPr lang="ru-RU" sz="2400" i="1" dirty="0"/>
            <a:t>принцип эффективности</a:t>
          </a:r>
          <a:endParaRPr lang="ru-RU" sz="2400" dirty="0"/>
        </a:p>
      </dgm:t>
    </dgm:pt>
    <dgm:pt modelId="{44B93C82-62BC-0642-A5A3-C3C0CD490D1D}" type="parTrans" cxnId="{D5A03E57-62B6-4D4E-B2CB-F5FEFE4126E1}">
      <dgm:prSet/>
      <dgm:spPr/>
      <dgm:t>
        <a:bodyPr/>
        <a:lstStyle/>
        <a:p>
          <a:pPr algn="just"/>
          <a:endParaRPr lang="ru-RU" sz="2400"/>
        </a:p>
      </dgm:t>
    </dgm:pt>
    <dgm:pt modelId="{4E99ABF3-2575-964F-8448-DBAB5A9DB490}" type="sibTrans" cxnId="{D5A03E57-62B6-4D4E-B2CB-F5FEFE4126E1}">
      <dgm:prSet/>
      <dgm:spPr/>
      <dgm:t>
        <a:bodyPr/>
        <a:lstStyle/>
        <a:p>
          <a:pPr algn="just"/>
          <a:endParaRPr lang="ru-RU" sz="2400"/>
        </a:p>
      </dgm:t>
    </dgm:pt>
    <dgm:pt modelId="{B0BB783A-3DFC-1946-B524-2F3D2233855A}" type="pres">
      <dgm:prSet presAssocID="{2E1F73D5-3C50-DC43-B0B1-A600D5BB1C91}" presName="linear" presStyleCnt="0">
        <dgm:presLayoutVars>
          <dgm:animLvl val="lvl"/>
          <dgm:resizeHandles val="exact"/>
        </dgm:presLayoutVars>
      </dgm:prSet>
      <dgm:spPr/>
    </dgm:pt>
    <dgm:pt modelId="{8E8BE773-A575-8448-8A2B-C6DD6BAC553D}" type="pres">
      <dgm:prSet presAssocID="{5794A170-2035-5A41-862E-0758BD39F10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1180986-6865-9E4E-BFDF-25AB973DD2D4}" type="pres">
      <dgm:prSet presAssocID="{5794A170-2035-5A41-862E-0758BD39F10F}" presName="childText" presStyleLbl="revTx" presStyleIdx="0" presStyleCnt="3">
        <dgm:presLayoutVars>
          <dgm:bulletEnabled val="1"/>
        </dgm:presLayoutVars>
      </dgm:prSet>
      <dgm:spPr/>
    </dgm:pt>
    <dgm:pt modelId="{EBCE400D-A7C0-5E47-A3AA-4E6F3462FBC5}" type="pres">
      <dgm:prSet presAssocID="{47E52B24-AC63-0447-84CA-4755984A731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43A9B7F-6E19-A54C-98BF-E4FBCDF41125}" type="pres">
      <dgm:prSet presAssocID="{47E52B24-AC63-0447-84CA-4755984A7315}" presName="childText" presStyleLbl="revTx" presStyleIdx="1" presStyleCnt="3">
        <dgm:presLayoutVars>
          <dgm:bulletEnabled val="1"/>
        </dgm:presLayoutVars>
      </dgm:prSet>
      <dgm:spPr/>
    </dgm:pt>
    <dgm:pt modelId="{B1459C89-2A6D-634B-A18C-2EE4CE08DE60}" type="pres">
      <dgm:prSet presAssocID="{A6157AC9-1186-9E46-918E-07066A13989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732C38F-C729-574D-ADA5-8CD30E2BEC53}" type="pres">
      <dgm:prSet presAssocID="{A6157AC9-1186-9E46-918E-07066A13989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935B531E-0282-B14D-AC1A-21C15793FD79}" type="presOf" srcId="{7A2CB060-3BAF-B744-B117-26E095FD3CC5}" destId="{6732C38F-C729-574D-ADA5-8CD30E2BEC53}" srcOrd="0" destOrd="0" presId="urn:microsoft.com/office/officeart/2005/8/layout/vList2"/>
    <dgm:cxn modelId="{941B6725-6313-6C4A-B456-14A6E363EA0C}" type="presOf" srcId="{1AE993E8-9660-CC44-B7B0-FDCEA41C0F98}" destId="{A43A9B7F-6E19-A54C-98BF-E4FBCDF41125}" srcOrd="0" destOrd="0" presId="urn:microsoft.com/office/officeart/2005/8/layout/vList2"/>
    <dgm:cxn modelId="{C8C9A529-250D-3B48-BF59-4ED5E8A0A79F}" type="presOf" srcId="{47E52B24-AC63-0447-84CA-4755984A7315}" destId="{EBCE400D-A7C0-5E47-A3AA-4E6F3462FBC5}" srcOrd="0" destOrd="0" presId="urn:microsoft.com/office/officeart/2005/8/layout/vList2"/>
    <dgm:cxn modelId="{E1B82A64-6E1D-AD48-AE65-155A94C2437F}" srcId="{A6157AC9-1186-9E46-918E-07066A13989B}" destId="{7A2CB060-3BAF-B744-B117-26E095FD3CC5}" srcOrd="0" destOrd="0" parTransId="{0DCDF54A-9EE0-DC41-8499-B3E367B6A0E6}" sibTransId="{CE791741-A3DE-3945-9D03-4B7A32101B94}"/>
    <dgm:cxn modelId="{74E67368-BD95-4D46-A974-CE4E955D501D}" type="presOf" srcId="{5794A170-2035-5A41-862E-0758BD39F10F}" destId="{8E8BE773-A575-8448-8A2B-C6DD6BAC553D}" srcOrd="0" destOrd="0" presId="urn:microsoft.com/office/officeart/2005/8/layout/vList2"/>
    <dgm:cxn modelId="{19EDCC49-A3CE-6C46-B3B4-39023733792D}" srcId="{2E1F73D5-3C50-DC43-B0B1-A600D5BB1C91}" destId="{5794A170-2035-5A41-862E-0758BD39F10F}" srcOrd="0" destOrd="0" parTransId="{F1A1EEC0-9BC0-7A4A-A6B9-3954E1DE1C94}" sibTransId="{683E0BCB-27DE-364A-B3F9-B68D413F78C2}"/>
    <dgm:cxn modelId="{85360073-1738-9243-B38E-3A9782CEC030}" type="presOf" srcId="{4DAB1AF0-3180-3446-982F-199D5D93FCA6}" destId="{A1180986-6865-9E4E-BFDF-25AB973DD2D4}" srcOrd="0" destOrd="0" presId="urn:microsoft.com/office/officeart/2005/8/layout/vList2"/>
    <dgm:cxn modelId="{D5A03E57-62B6-4D4E-B2CB-F5FEFE4126E1}" srcId="{2E1F73D5-3C50-DC43-B0B1-A600D5BB1C91}" destId="{A6157AC9-1186-9E46-918E-07066A13989B}" srcOrd="2" destOrd="0" parTransId="{44B93C82-62BC-0642-A5A3-C3C0CD490D1D}" sibTransId="{4E99ABF3-2575-964F-8448-DBAB5A9DB490}"/>
    <dgm:cxn modelId="{7084F58F-290F-3B48-BC89-44AEE2FFC7C0}" srcId="{5794A170-2035-5A41-862E-0758BD39F10F}" destId="{4DAB1AF0-3180-3446-982F-199D5D93FCA6}" srcOrd="0" destOrd="0" parTransId="{84503C0C-3C34-5145-8644-1806F22017FB}" sibTransId="{C84BFD53-AC79-9443-927F-BC180E2B95C6}"/>
    <dgm:cxn modelId="{4128BEAF-2450-A345-B677-0DF45E9064EB}" type="presOf" srcId="{2E1F73D5-3C50-DC43-B0B1-A600D5BB1C91}" destId="{B0BB783A-3DFC-1946-B524-2F3D2233855A}" srcOrd="0" destOrd="0" presId="urn:microsoft.com/office/officeart/2005/8/layout/vList2"/>
    <dgm:cxn modelId="{DF5D40B7-D9BA-8847-8E8D-AAFB16F20F2E}" srcId="{2E1F73D5-3C50-DC43-B0B1-A600D5BB1C91}" destId="{47E52B24-AC63-0447-84CA-4755984A7315}" srcOrd="1" destOrd="0" parTransId="{6E4F4520-F7E6-E446-ABFD-FEB0DD778758}" sibTransId="{6D152C46-7E3F-EC48-AD51-9BB1EC639DE0}"/>
    <dgm:cxn modelId="{658C99C6-273C-5242-A626-4744BC211B77}" srcId="{47E52B24-AC63-0447-84CA-4755984A7315}" destId="{1AE993E8-9660-CC44-B7B0-FDCEA41C0F98}" srcOrd="0" destOrd="0" parTransId="{DFA30808-5B7A-7A44-8055-EEBC4D69A3CE}" sibTransId="{6DEB0FA5-1A33-D140-9780-CD4ADDA989C7}"/>
    <dgm:cxn modelId="{D77ADED5-2765-5947-B767-F5F9C35348BC}" type="presOf" srcId="{A6157AC9-1186-9E46-918E-07066A13989B}" destId="{B1459C89-2A6D-634B-A18C-2EE4CE08DE60}" srcOrd="0" destOrd="0" presId="urn:microsoft.com/office/officeart/2005/8/layout/vList2"/>
    <dgm:cxn modelId="{00D915C7-7EDF-7E45-B8EE-EA38838774B7}" type="presParOf" srcId="{B0BB783A-3DFC-1946-B524-2F3D2233855A}" destId="{8E8BE773-A575-8448-8A2B-C6DD6BAC553D}" srcOrd="0" destOrd="0" presId="urn:microsoft.com/office/officeart/2005/8/layout/vList2"/>
    <dgm:cxn modelId="{17BF1DE3-6B3F-A54D-A1EF-13BA0E634C53}" type="presParOf" srcId="{B0BB783A-3DFC-1946-B524-2F3D2233855A}" destId="{A1180986-6865-9E4E-BFDF-25AB973DD2D4}" srcOrd="1" destOrd="0" presId="urn:microsoft.com/office/officeart/2005/8/layout/vList2"/>
    <dgm:cxn modelId="{0DD9EF74-6B1B-F443-87A2-B98C6F1962F8}" type="presParOf" srcId="{B0BB783A-3DFC-1946-B524-2F3D2233855A}" destId="{EBCE400D-A7C0-5E47-A3AA-4E6F3462FBC5}" srcOrd="2" destOrd="0" presId="urn:microsoft.com/office/officeart/2005/8/layout/vList2"/>
    <dgm:cxn modelId="{A33506D5-27CC-634E-8917-1B89E95D7560}" type="presParOf" srcId="{B0BB783A-3DFC-1946-B524-2F3D2233855A}" destId="{A43A9B7F-6E19-A54C-98BF-E4FBCDF41125}" srcOrd="3" destOrd="0" presId="urn:microsoft.com/office/officeart/2005/8/layout/vList2"/>
    <dgm:cxn modelId="{167E6173-CF04-1844-BBF6-3B650F975A6D}" type="presParOf" srcId="{B0BB783A-3DFC-1946-B524-2F3D2233855A}" destId="{B1459C89-2A6D-634B-A18C-2EE4CE08DE60}" srcOrd="4" destOrd="0" presId="urn:microsoft.com/office/officeart/2005/8/layout/vList2"/>
    <dgm:cxn modelId="{A20F3723-3F5D-1C48-AD8D-900FDAADF175}" type="presParOf" srcId="{B0BB783A-3DFC-1946-B524-2F3D2233855A}" destId="{6732C38F-C729-574D-ADA5-8CD30E2BEC5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CC07CB-4175-5A44-A776-166EEB2A52E8}" type="doc">
      <dgm:prSet loTypeId="urn:microsoft.com/office/officeart/2008/layout/LinedList" loCatId="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D42DA082-A1D6-9344-A914-607FEDDDE6B3}">
      <dgm:prSet phldrT="[Текст]" custT="1"/>
      <dgm:spPr/>
      <dgm:t>
        <a:bodyPr/>
        <a:lstStyle/>
        <a:p>
          <a:pPr algn="just"/>
          <a:r>
            <a:rPr lang="ru-RU" sz="2400"/>
            <a:t> </a:t>
          </a:r>
        </a:p>
      </dgm:t>
    </dgm:pt>
    <dgm:pt modelId="{04DBA32E-D10E-E44C-985E-9BDD3EF44BA6}" type="parTrans" cxnId="{CA4446C8-5CEC-304F-B747-E0331F4CE6F1}">
      <dgm:prSet/>
      <dgm:spPr/>
      <dgm:t>
        <a:bodyPr/>
        <a:lstStyle/>
        <a:p>
          <a:pPr algn="just"/>
          <a:endParaRPr lang="ru-RU" sz="2400"/>
        </a:p>
      </dgm:t>
    </dgm:pt>
    <dgm:pt modelId="{D13D7A14-827F-6E47-83CA-257D2891E18F}" type="sibTrans" cxnId="{CA4446C8-5CEC-304F-B747-E0331F4CE6F1}">
      <dgm:prSet/>
      <dgm:spPr/>
      <dgm:t>
        <a:bodyPr/>
        <a:lstStyle/>
        <a:p>
          <a:pPr algn="just"/>
          <a:endParaRPr lang="ru-RU" sz="2400"/>
        </a:p>
      </dgm:t>
    </dgm:pt>
    <dgm:pt modelId="{07E72D6B-78E8-C44F-AA1D-CE24881C2966}">
      <dgm:prSet phldrT="[Текст]" custT="1"/>
      <dgm:spPr/>
      <dgm:t>
        <a:bodyPr/>
        <a:lstStyle/>
        <a:p>
          <a:pPr algn="just"/>
          <a:r>
            <a:rPr lang="ru-RU" sz="2400" dirty="0"/>
            <a:t>1. Программы могут быть постоянными и не заканчиваться до тех пор, пока не будут сочтены завершенными или утратившими актуальность.</a:t>
          </a:r>
        </a:p>
      </dgm:t>
    </dgm:pt>
    <dgm:pt modelId="{4E3D1A44-9DD8-F442-9E03-DCFD4FBCD53B}" type="parTrans" cxnId="{699CF32F-621C-6348-9C8C-723F05731CE4}">
      <dgm:prSet/>
      <dgm:spPr/>
      <dgm:t>
        <a:bodyPr/>
        <a:lstStyle/>
        <a:p>
          <a:pPr algn="just"/>
          <a:endParaRPr lang="ru-RU" sz="2400"/>
        </a:p>
      </dgm:t>
    </dgm:pt>
    <dgm:pt modelId="{E34CF6FA-E3BF-684D-ABC9-FF774CAB0E65}" type="sibTrans" cxnId="{699CF32F-621C-6348-9C8C-723F05731CE4}">
      <dgm:prSet/>
      <dgm:spPr/>
      <dgm:t>
        <a:bodyPr/>
        <a:lstStyle/>
        <a:p>
          <a:pPr algn="just"/>
          <a:endParaRPr lang="ru-RU" sz="2400"/>
        </a:p>
      </dgm:t>
    </dgm:pt>
    <dgm:pt modelId="{7DE15D2A-B97A-5B4F-BB3A-B8CEB529D991}">
      <dgm:prSet custT="1"/>
      <dgm:spPr/>
      <dgm:t>
        <a:bodyPr/>
        <a:lstStyle/>
        <a:p>
          <a:pPr algn="just"/>
          <a:r>
            <a:rPr lang="ru-RU" sz="2400" dirty="0"/>
            <a:t>2. Программы развиваются по мере поступления новой информации. Прогрессивно изменяющееся определение желаемых результатов и совершенствование планов являются типичными особенностями программы.</a:t>
          </a:r>
        </a:p>
      </dgm:t>
    </dgm:pt>
    <dgm:pt modelId="{28EB7F5A-B79D-6F4E-91ED-371DB2A3A1A8}" type="parTrans" cxnId="{F8500B4A-9C5D-444E-ADC4-05401F933354}">
      <dgm:prSet/>
      <dgm:spPr/>
      <dgm:t>
        <a:bodyPr/>
        <a:lstStyle/>
        <a:p>
          <a:pPr algn="just"/>
          <a:endParaRPr lang="ru-RU" sz="2400"/>
        </a:p>
      </dgm:t>
    </dgm:pt>
    <dgm:pt modelId="{79041887-9E4C-2A4B-878C-0AC4AD4A3052}" type="sibTrans" cxnId="{F8500B4A-9C5D-444E-ADC4-05401F933354}">
      <dgm:prSet/>
      <dgm:spPr/>
      <dgm:t>
        <a:bodyPr/>
        <a:lstStyle/>
        <a:p>
          <a:pPr algn="just"/>
          <a:endParaRPr lang="ru-RU" sz="2400"/>
        </a:p>
      </dgm:t>
    </dgm:pt>
    <dgm:pt modelId="{38C0FA5B-E627-4344-99B6-87E4C469934B}">
      <dgm:prSet custT="1"/>
      <dgm:spPr/>
      <dgm:t>
        <a:bodyPr/>
        <a:lstStyle/>
        <a:p>
          <a:pPr algn="just"/>
          <a:r>
            <a:rPr lang="ru-RU" sz="2400" dirty="0"/>
            <a:t>3. Программы обычно обладают синергетическим эффектом. Реализация программы приводит к достижению нескольких результатов, каждый из которых обладает определенной ценностью сам по себе, но совокупная ценность этих результатов выше по сравнению с суммой ценности результатов, взятых в отдельности.</a:t>
          </a:r>
        </a:p>
      </dgm:t>
    </dgm:pt>
    <dgm:pt modelId="{2472D81D-57D3-7640-84FE-2DAD72C0C80B}" type="parTrans" cxnId="{EB2FCA63-B670-3F42-8F8A-64CC16AD5F8E}">
      <dgm:prSet/>
      <dgm:spPr/>
      <dgm:t>
        <a:bodyPr/>
        <a:lstStyle/>
        <a:p>
          <a:pPr algn="just"/>
          <a:endParaRPr lang="ru-RU" sz="2400"/>
        </a:p>
      </dgm:t>
    </dgm:pt>
    <dgm:pt modelId="{DC1F2E79-3C3A-534D-B5D1-57D122F7DC3F}" type="sibTrans" cxnId="{EB2FCA63-B670-3F42-8F8A-64CC16AD5F8E}">
      <dgm:prSet/>
      <dgm:spPr/>
      <dgm:t>
        <a:bodyPr/>
        <a:lstStyle/>
        <a:p>
          <a:pPr algn="just"/>
          <a:endParaRPr lang="ru-RU" sz="2400"/>
        </a:p>
      </dgm:t>
    </dgm:pt>
    <dgm:pt modelId="{A6F9954B-6FEE-9049-AF64-0CD80554815F}" type="pres">
      <dgm:prSet presAssocID="{6CCC07CB-4175-5A44-A776-166EEB2A52E8}" presName="vert0" presStyleCnt="0">
        <dgm:presLayoutVars>
          <dgm:dir/>
          <dgm:animOne val="branch"/>
          <dgm:animLvl val="lvl"/>
        </dgm:presLayoutVars>
      </dgm:prSet>
      <dgm:spPr/>
    </dgm:pt>
    <dgm:pt modelId="{310CF172-9FB0-BF46-A718-FEB5512CDE69}" type="pres">
      <dgm:prSet presAssocID="{D42DA082-A1D6-9344-A914-607FEDDDE6B3}" presName="thickLine" presStyleLbl="alignNode1" presStyleIdx="0" presStyleCnt="1"/>
      <dgm:spPr/>
    </dgm:pt>
    <dgm:pt modelId="{CE61AD14-596E-AF49-997A-E002151195B5}" type="pres">
      <dgm:prSet presAssocID="{D42DA082-A1D6-9344-A914-607FEDDDE6B3}" presName="horz1" presStyleCnt="0"/>
      <dgm:spPr/>
    </dgm:pt>
    <dgm:pt modelId="{D42FC940-D230-654B-A02E-A7C33EDA9FC3}" type="pres">
      <dgm:prSet presAssocID="{D42DA082-A1D6-9344-A914-607FEDDDE6B3}" presName="tx1" presStyleLbl="revTx" presStyleIdx="0" presStyleCnt="4"/>
      <dgm:spPr/>
    </dgm:pt>
    <dgm:pt modelId="{CEE6000A-33A2-4045-B28E-6B49DE608FCA}" type="pres">
      <dgm:prSet presAssocID="{D42DA082-A1D6-9344-A914-607FEDDDE6B3}" presName="vert1" presStyleCnt="0"/>
      <dgm:spPr/>
    </dgm:pt>
    <dgm:pt modelId="{454B1D57-704A-124A-8DA5-196BFD63FDCE}" type="pres">
      <dgm:prSet presAssocID="{07E72D6B-78E8-C44F-AA1D-CE24881C2966}" presName="vertSpace2a" presStyleCnt="0"/>
      <dgm:spPr/>
    </dgm:pt>
    <dgm:pt modelId="{F49960AC-B32B-D848-A517-CAC5A14E1683}" type="pres">
      <dgm:prSet presAssocID="{07E72D6B-78E8-C44F-AA1D-CE24881C2966}" presName="horz2" presStyleCnt="0"/>
      <dgm:spPr/>
    </dgm:pt>
    <dgm:pt modelId="{C3AB0C48-5FEC-8D47-BE22-83981511DD74}" type="pres">
      <dgm:prSet presAssocID="{07E72D6B-78E8-C44F-AA1D-CE24881C2966}" presName="horzSpace2" presStyleCnt="0"/>
      <dgm:spPr/>
    </dgm:pt>
    <dgm:pt modelId="{8A958C7F-E6F6-7E43-84B7-2A0FCD3BC87A}" type="pres">
      <dgm:prSet presAssocID="{07E72D6B-78E8-C44F-AA1D-CE24881C2966}" presName="tx2" presStyleLbl="revTx" presStyleIdx="1" presStyleCnt="4" custScaleY="51020"/>
      <dgm:spPr/>
    </dgm:pt>
    <dgm:pt modelId="{85B84DE9-E189-DD40-9B83-F771523E6B77}" type="pres">
      <dgm:prSet presAssocID="{07E72D6B-78E8-C44F-AA1D-CE24881C2966}" presName="vert2" presStyleCnt="0"/>
      <dgm:spPr/>
    </dgm:pt>
    <dgm:pt modelId="{9F8862B2-FAA2-4147-BED9-BA2466E34C56}" type="pres">
      <dgm:prSet presAssocID="{07E72D6B-78E8-C44F-AA1D-CE24881C2966}" presName="thinLine2b" presStyleLbl="callout" presStyleIdx="0" presStyleCnt="3"/>
      <dgm:spPr/>
    </dgm:pt>
    <dgm:pt modelId="{DD236052-FED3-BE43-A2F3-2D1DF89CB39B}" type="pres">
      <dgm:prSet presAssocID="{07E72D6B-78E8-C44F-AA1D-CE24881C2966}" presName="vertSpace2b" presStyleCnt="0"/>
      <dgm:spPr/>
    </dgm:pt>
    <dgm:pt modelId="{BD50A094-7BC8-C845-BECE-A65467496FE5}" type="pres">
      <dgm:prSet presAssocID="{7DE15D2A-B97A-5B4F-BB3A-B8CEB529D991}" presName="horz2" presStyleCnt="0"/>
      <dgm:spPr/>
    </dgm:pt>
    <dgm:pt modelId="{623761AB-186B-4E4B-B91A-A89694160A89}" type="pres">
      <dgm:prSet presAssocID="{7DE15D2A-B97A-5B4F-BB3A-B8CEB529D991}" presName="horzSpace2" presStyleCnt="0"/>
      <dgm:spPr/>
    </dgm:pt>
    <dgm:pt modelId="{34C8FC4E-4E9D-7347-BFF3-1439375B3BB0}" type="pres">
      <dgm:prSet presAssocID="{7DE15D2A-B97A-5B4F-BB3A-B8CEB529D991}" presName="tx2" presStyleLbl="revTx" presStyleIdx="2" presStyleCnt="4" custScaleY="72748" custLinFactNeighborY="-3360"/>
      <dgm:spPr/>
    </dgm:pt>
    <dgm:pt modelId="{36C9686E-7FD4-D344-9702-43C188123A4A}" type="pres">
      <dgm:prSet presAssocID="{7DE15D2A-B97A-5B4F-BB3A-B8CEB529D991}" presName="vert2" presStyleCnt="0"/>
      <dgm:spPr/>
    </dgm:pt>
    <dgm:pt modelId="{EA12A847-33BE-3F4B-A2EB-A352C920359B}" type="pres">
      <dgm:prSet presAssocID="{7DE15D2A-B97A-5B4F-BB3A-B8CEB529D991}" presName="thinLine2b" presStyleLbl="callout" presStyleIdx="1" presStyleCnt="3"/>
      <dgm:spPr/>
    </dgm:pt>
    <dgm:pt modelId="{0A78F829-386A-8C4C-AC22-BF6194C1F3A8}" type="pres">
      <dgm:prSet presAssocID="{7DE15D2A-B97A-5B4F-BB3A-B8CEB529D991}" presName="vertSpace2b" presStyleCnt="0"/>
      <dgm:spPr/>
    </dgm:pt>
    <dgm:pt modelId="{962DD968-F5E9-994D-BBA2-159EB2379CD5}" type="pres">
      <dgm:prSet presAssocID="{38C0FA5B-E627-4344-99B6-87E4C469934B}" presName="horz2" presStyleCnt="0"/>
      <dgm:spPr/>
    </dgm:pt>
    <dgm:pt modelId="{623A30BD-48B9-8344-854F-04299EAD0830}" type="pres">
      <dgm:prSet presAssocID="{38C0FA5B-E627-4344-99B6-87E4C469934B}" presName="horzSpace2" presStyleCnt="0"/>
      <dgm:spPr/>
    </dgm:pt>
    <dgm:pt modelId="{93E6F46A-E3FA-1A49-8145-A7BFFFDEEAB6}" type="pres">
      <dgm:prSet presAssocID="{38C0FA5B-E627-4344-99B6-87E4C469934B}" presName="tx2" presStyleLbl="revTx" presStyleIdx="3" presStyleCnt="4" custScaleY="92102"/>
      <dgm:spPr/>
    </dgm:pt>
    <dgm:pt modelId="{22639F2F-C1FF-CD4E-89DA-26589C933C5D}" type="pres">
      <dgm:prSet presAssocID="{38C0FA5B-E627-4344-99B6-87E4C469934B}" presName="vert2" presStyleCnt="0"/>
      <dgm:spPr/>
    </dgm:pt>
    <dgm:pt modelId="{7F6E47BA-6D17-2245-A069-FD385C7A24DB}" type="pres">
      <dgm:prSet presAssocID="{38C0FA5B-E627-4344-99B6-87E4C469934B}" presName="thinLine2b" presStyleLbl="callout" presStyleIdx="2" presStyleCnt="3"/>
      <dgm:spPr/>
    </dgm:pt>
    <dgm:pt modelId="{1BF51207-9ECA-A146-ADD3-39B2C2268421}" type="pres">
      <dgm:prSet presAssocID="{38C0FA5B-E627-4344-99B6-87E4C469934B}" presName="vertSpace2b" presStyleCnt="0"/>
      <dgm:spPr/>
    </dgm:pt>
  </dgm:ptLst>
  <dgm:cxnLst>
    <dgm:cxn modelId="{526D5D23-40D5-9242-A642-1F818817EE69}" type="presOf" srcId="{6CCC07CB-4175-5A44-A776-166EEB2A52E8}" destId="{A6F9954B-6FEE-9049-AF64-0CD80554815F}" srcOrd="0" destOrd="0" presId="urn:microsoft.com/office/officeart/2008/layout/LinedList"/>
    <dgm:cxn modelId="{699CF32F-621C-6348-9C8C-723F05731CE4}" srcId="{D42DA082-A1D6-9344-A914-607FEDDDE6B3}" destId="{07E72D6B-78E8-C44F-AA1D-CE24881C2966}" srcOrd="0" destOrd="0" parTransId="{4E3D1A44-9DD8-F442-9E03-DCFD4FBCD53B}" sibTransId="{E34CF6FA-E3BF-684D-ABC9-FF774CAB0E65}"/>
    <dgm:cxn modelId="{EB2FCA63-B670-3F42-8F8A-64CC16AD5F8E}" srcId="{D42DA082-A1D6-9344-A914-607FEDDDE6B3}" destId="{38C0FA5B-E627-4344-99B6-87E4C469934B}" srcOrd="2" destOrd="0" parTransId="{2472D81D-57D3-7640-84FE-2DAD72C0C80B}" sibTransId="{DC1F2E79-3C3A-534D-B5D1-57D122F7DC3F}"/>
    <dgm:cxn modelId="{F8500B4A-9C5D-444E-ADC4-05401F933354}" srcId="{D42DA082-A1D6-9344-A914-607FEDDDE6B3}" destId="{7DE15D2A-B97A-5B4F-BB3A-B8CEB529D991}" srcOrd="1" destOrd="0" parTransId="{28EB7F5A-B79D-6F4E-91ED-371DB2A3A1A8}" sibTransId="{79041887-9E4C-2A4B-878C-0AC4AD4A3052}"/>
    <dgm:cxn modelId="{720E0683-44BC-6746-9F4B-32BC2EDCC922}" type="presOf" srcId="{38C0FA5B-E627-4344-99B6-87E4C469934B}" destId="{93E6F46A-E3FA-1A49-8145-A7BFFFDEEAB6}" srcOrd="0" destOrd="0" presId="urn:microsoft.com/office/officeart/2008/layout/LinedList"/>
    <dgm:cxn modelId="{60148C9D-8B65-324B-AE4A-A1E03D9FBADE}" type="presOf" srcId="{07E72D6B-78E8-C44F-AA1D-CE24881C2966}" destId="{8A958C7F-E6F6-7E43-84B7-2A0FCD3BC87A}" srcOrd="0" destOrd="0" presId="urn:microsoft.com/office/officeart/2008/layout/LinedList"/>
    <dgm:cxn modelId="{AA0618C6-CAEB-3640-83F8-8DC16CB2CB3B}" type="presOf" srcId="{7DE15D2A-B97A-5B4F-BB3A-B8CEB529D991}" destId="{34C8FC4E-4E9D-7347-BFF3-1439375B3BB0}" srcOrd="0" destOrd="0" presId="urn:microsoft.com/office/officeart/2008/layout/LinedList"/>
    <dgm:cxn modelId="{CA4446C8-5CEC-304F-B747-E0331F4CE6F1}" srcId="{6CCC07CB-4175-5A44-A776-166EEB2A52E8}" destId="{D42DA082-A1D6-9344-A914-607FEDDDE6B3}" srcOrd="0" destOrd="0" parTransId="{04DBA32E-D10E-E44C-985E-9BDD3EF44BA6}" sibTransId="{D13D7A14-827F-6E47-83CA-257D2891E18F}"/>
    <dgm:cxn modelId="{8C15AACD-B53D-BA4B-98BD-8C155DCE91A2}" type="presOf" srcId="{D42DA082-A1D6-9344-A914-607FEDDDE6B3}" destId="{D42FC940-D230-654B-A02E-A7C33EDA9FC3}" srcOrd="0" destOrd="0" presId="urn:microsoft.com/office/officeart/2008/layout/LinedList"/>
    <dgm:cxn modelId="{2CCDC09E-7CE2-5A42-9EDF-241A97216471}" type="presParOf" srcId="{A6F9954B-6FEE-9049-AF64-0CD80554815F}" destId="{310CF172-9FB0-BF46-A718-FEB5512CDE69}" srcOrd="0" destOrd="0" presId="urn:microsoft.com/office/officeart/2008/layout/LinedList"/>
    <dgm:cxn modelId="{6661EE2E-BD31-1243-9BD9-523BD5A6D046}" type="presParOf" srcId="{A6F9954B-6FEE-9049-AF64-0CD80554815F}" destId="{CE61AD14-596E-AF49-997A-E002151195B5}" srcOrd="1" destOrd="0" presId="urn:microsoft.com/office/officeart/2008/layout/LinedList"/>
    <dgm:cxn modelId="{427530BC-5195-E949-BE47-BBDA228BCE71}" type="presParOf" srcId="{CE61AD14-596E-AF49-997A-E002151195B5}" destId="{D42FC940-D230-654B-A02E-A7C33EDA9FC3}" srcOrd="0" destOrd="0" presId="urn:microsoft.com/office/officeart/2008/layout/LinedList"/>
    <dgm:cxn modelId="{DFC20F85-FA5B-1246-9B27-52EE21A0ADEF}" type="presParOf" srcId="{CE61AD14-596E-AF49-997A-E002151195B5}" destId="{CEE6000A-33A2-4045-B28E-6B49DE608FCA}" srcOrd="1" destOrd="0" presId="urn:microsoft.com/office/officeart/2008/layout/LinedList"/>
    <dgm:cxn modelId="{82CB328F-77E0-3643-8920-99CE66727CAA}" type="presParOf" srcId="{CEE6000A-33A2-4045-B28E-6B49DE608FCA}" destId="{454B1D57-704A-124A-8DA5-196BFD63FDCE}" srcOrd="0" destOrd="0" presId="urn:microsoft.com/office/officeart/2008/layout/LinedList"/>
    <dgm:cxn modelId="{CA1EC7A5-72F4-2249-B124-A8B3711B0798}" type="presParOf" srcId="{CEE6000A-33A2-4045-B28E-6B49DE608FCA}" destId="{F49960AC-B32B-D848-A517-CAC5A14E1683}" srcOrd="1" destOrd="0" presId="urn:microsoft.com/office/officeart/2008/layout/LinedList"/>
    <dgm:cxn modelId="{70F62A7D-565A-F644-8092-E2C51A413F39}" type="presParOf" srcId="{F49960AC-B32B-D848-A517-CAC5A14E1683}" destId="{C3AB0C48-5FEC-8D47-BE22-83981511DD74}" srcOrd="0" destOrd="0" presId="urn:microsoft.com/office/officeart/2008/layout/LinedList"/>
    <dgm:cxn modelId="{0A1641AD-FE56-0645-A47D-C18AD0D4A32C}" type="presParOf" srcId="{F49960AC-B32B-D848-A517-CAC5A14E1683}" destId="{8A958C7F-E6F6-7E43-84B7-2A0FCD3BC87A}" srcOrd="1" destOrd="0" presId="urn:microsoft.com/office/officeart/2008/layout/LinedList"/>
    <dgm:cxn modelId="{99F396AF-50EE-F246-9031-5AD9C9E6BCE2}" type="presParOf" srcId="{F49960AC-B32B-D848-A517-CAC5A14E1683}" destId="{85B84DE9-E189-DD40-9B83-F771523E6B77}" srcOrd="2" destOrd="0" presId="urn:microsoft.com/office/officeart/2008/layout/LinedList"/>
    <dgm:cxn modelId="{66706535-E919-8540-91F5-863B731A62BF}" type="presParOf" srcId="{CEE6000A-33A2-4045-B28E-6B49DE608FCA}" destId="{9F8862B2-FAA2-4147-BED9-BA2466E34C56}" srcOrd="2" destOrd="0" presId="urn:microsoft.com/office/officeart/2008/layout/LinedList"/>
    <dgm:cxn modelId="{19C6951F-64F1-5B4D-A1DE-316B3E0B922F}" type="presParOf" srcId="{CEE6000A-33A2-4045-B28E-6B49DE608FCA}" destId="{DD236052-FED3-BE43-A2F3-2D1DF89CB39B}" srcOrd="3" destOrd="0" presId="urn:microsoft.com/office/officeart/2008/layout/LinedList"/>
    <dgm:cxn modelId="{A5AD2C2D-5699-6343-A794-E650B1EFA6F4}" type="presParOf" srcId="{CEE6000A-33A2-4045-B28E-6B49DE608FCA}" destId="{BD50A094-7BC8-C845-BECE-A65467496FE5}" srcOrd="4" destOrd="0" presId="urn:microsoft.com/office/officeart/2008/layout/LinedList"/>
    <dgm:cxn modelId="{BC67C8D0-7E64-044F-AE2E-FFD1BB78690C}" type="presParOf" srcId="{BD50A094-7BC8-C845-BECE-A65467496FE5}" destId="{623761AB-186B-4E4B-B91A-A89694160A89}" srcOrd="0" destOrd="0" presId="urn:microsoft.com/office/officeart/2008/layout/LinedList"/>
    <dgm:cxn modelId="{4E7507B9-C2AF-284A-BF5F-C9E79705B7E0}" type="presParOf" srcId="{BD50A094-7BC8-C845-BECE-A65467496FE5}" destId="{34C8FC4E-4E9D-7347-BFF3-1439375B3BB0}" srcOrd="1" destOrd="0" presId="urn:microsoft.com/office/officeart/2008/layout/LinedList"/>
    <dgm:cxn modelId="{397C05B7-755B-5A4C-8F62-E2A66089FB63}" type="presParOf" srcId="{BD50A094-7BC8-C845-BECE-A65467496FE5}" destId="{36C9686E-7FD4-D344-9702-43C188123A4A}" srcOrd="2" destOrd="0" presId="urn:microsoft.com/office/officeart/2008/layout/LinedList"/>
    <dgm:cxn modelId="{AE22F52C-06C1-0A41-BE06-509E6976677B}" type="presParOf" srcId="{CEE6000A-33A2-4045-B28E-6B49DE608FCA}" destId="{EA12A847-33BE-3F4B-A2EB-A352C920359B}" srcOrd="5" destOrd="0" presId="urn:microsoft.com/office/officeart/2008/layout/LinedList"/>
    <dgm:cxn modelId="{7B8383EE-63BE-AD4C-99DF-87DD79B9FBBE}" type="presParOf" srcId="{CEE6000A-33A2-4045-B28E-6B49DE608FCA}" destId="{0A78F829-386A-8C4C-AC22-BF6194C1F3A8}" srcOrd="6" destOrd="0" presId="urn:microsoft.com/office/officeart/2008/layout/LinedList"/>
    <dgm:cxn modelId="{C79E1C8C-561F-DD47-AF81-C0620F06B3D6}" type="presParOf" srcId="{CEE6000A-33A2-4045-B28E-6B49DE608FCA}" destId="{962DD968-F5E9-994D-BBA2-159EB2379CD5}" srcOrd="7" destOrd="0" presId="urn:microsoft.com/office/officeart/2008/layout/LinedList"/>
    <dgm:cxn modelId="{00D461A6-915B-2E46-9A15-6A868461F1F5}" type="presParOf" srcId="{962DD968-F5E9-994D-BBA2-159EB2379CD5}" destId="{623A30BD-48B9-8344-854F-04299EAD0830}" srcOrd="0" destOrd="0" presId="urn:microsoft.com/office/officeart/2008/layout/LinedList"/>
    <dgm:cxn modelId="{61301C86-742A-CE4C-BEAD-A40513B63B14}" type="presParOf" srcId="{962DD968-F5E9-994D-BBA2-159EB2379CD5}" destId="{93E6F46A-E3FA-1A49-8145-A7BFFFDEEAB6}" srcOrd="1" destOrd="0" presId="urn:microsoft.com/office/officeart/2008/layout/LinedList"/>
    <dgm:cxn modelId="{2F92BD49-7139-844D-BBC4-67D556C68ED2}" type="presParOf" srcId="{962DD968-F5E9-994D-BBA2-159EB2379CD5}" destId="{22639F2F-C1FF-CD4E-89DA-26589C933C5D}" srcOrd="2" destOrd="0" presId="urn:microsoft.com/office/officeart/2008/layout/LinedList"/>
    <dgm:cxn modelId="{384BC4C8-C1C7-734C-BD6C-7DAC5E63EBE4}" type="presParOf" srcId="{CEE6000A-33A2-4045-B28E-6B49DE608FCA}" destId="{7F6E47BA-6D17-2245-A069-FD385C7A24DB}" srcOrd="8" destOrd="0" presId="urn:microsoft.com/office/officeart/2008/layout/LinedList"/>
    <dgm:cxn modelId="{833DF0CD-3C0C-5543-9E20-E65113303B86}" type="presParOf" srcId="{CEE6000A-33A2-4045-B28E-6B49DE608FCA}" destId="{1BF51207-9ECA-A146-ADD3-39B2C226842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B38D76-FB9F-BF4C-AEAB-9468A6941277}" type="doc">
      <dgm:prSet loTypeId="urn:microsoft.com/office/officeart/2005/8/layout/list1" loCatId="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99E4BC02-0F4B-2E41-8B3B-75C54E9CE3F4}">
      <dgm:prSet phldrT="[Текст]" custT="1"/>
      <dgm:spPr/>
      <dgm:t>
        <a:bodyPr/>
        <a:lstStyle/>
        <a:p>
          <a:r>
            <a:rPr lang="ru-RU" sz="2400" dirty="0"/>
            <a:t>Производительность —стоимость продукции и услуг, поставленных потребителям, за вычетом прямых расходов на приобретение товаров и услуг у сторонних поставщиков, за определенный период времени.</a:t>
          </a:r>
        </a:p>
      </dgm:t>
    </dgm:pt>
    <dgm:pt modelId="{1A49155A-F66C-BF47-8AB4-CC73CCD2C478}" type="parTrans" cxnId="{0EEA1FFB-61D0-2E4C-BDF0-C45307794D69}">
      <dgm:prSet/>
      <dgm:spPr/>
      <dgm:t>
        <a:bodyPr/>
        <a:lstStyle/>
        <a:p>
          <a:endParaRPr lang="ru-RU" sz="2400"/>
        </a:p>
      </dgm:t>
    </dgm:pt>
    <dgm:pt modelId="{F9AC3E7F-8C26-BD44-BB94-4F936A50DE81}" type="sibTrans" cxnId="{0EEA1FFB-61D0-2E4C-BDF0-C45307794D69}">
      <dgm:prSet/>
      <dgm:spPr/>
      <dgm:t>
        <a:bodyPr/>
        <a:lstStyle/>
        <a:p>
          <a:endParaRPr lang="ru-RU" sz="2400"/>
        </a:p>
      </dgm:t>
    </dgm:pt>
    <dgm:pt modelId="{E0CE6CEE-A690-824A-A418-7D32D3AD9173}">
      <dgm:prSet custT="1"/>
      <dgm:spPr/>
      <dgm:t>
        <a:bodyPr/>
        <a:lstStyle/>
        <a:p>
          <a:r>
            <a:rPr lang="ru-RU" sz="2400" dirty="0"/>
            <a:t>Объем инвестиций —все капитальные вложения и вложения средств в запасы на всех уровнях.</a:t>
          </a:r>
        </a:p>
      </dgm:t>
    </dgm:pt>
    <dgm:pt modelId="{BB0362C2-5FA7-DF4A-AEB5-CF434EE18E13}" type="parTrans" cxnId="{4E2A0E6D-207D-BD47-B5FD-CE73FF10DCC2}">
      <dgm:prSet/>
      <dgm:spPr/>
      <dgm:t>
        <a:bodyPr/>
        <a:lstStyle/>
        <a:p>
          <a:endParaRPr lang="ru-RU" sz="2400"/>
        </a:p>
      </dgm:t>
    </dgm:pt>
    <dgm:pt modelId="{22F77973-317D-6D4A-98BB-7071277B9438}" type="sibTrans" cxnId="{4E2A0E6D-207D-BD47-B5FD-CE73FF10DCC2}">
      <dgm:prSet/>
      <dgm:spPr/>
      <dgm:t>
        <a:bodyPr/>
        <a:lstStyle/>
        <a:p>
          <a:endParaRPr lang="ru-RU" sz="2400"/>
        </a:p>
      </dgm:t>
    </dgm:pt>
    <dgm:pt modelId="{D135117C-5949-B044-BFEF-2A34BE5BB3E3}">
      <dgm:prSet custT="1"/>
      <dgm:spPr/>
      <dgm:t>
        <a:bodyPr/>
        <a:lstStyle/>
        <a:p>
          <a:r>
            <a:rPr lang="ru-RU" sz="2400" dirty="0"/>
            <a:t>Текущие расходы —любые средства, расходуемые организацией для преобразования инвестиций в готовый продукт.</a:t>
          </a:r>
        </a:p>
      </dgm:t>
    </dgm:pt>
    <dgm:pt modelId="{A31EC3F7-8819-2142-AD4D-4E80A12A6EB3}" type="parTrans" cxnId="{33C31518-D172-0446-B76F-4BD38A67C080}">
      <dgm:prSet/>
      <dgm:spPr/>
      <dgm:t>
        <a:bodyPr/>
        <a:lstStyle/>
        <a:p>
          <a:endParaRPr lang="ru-RU" sz="2400"/>
        </a:p>
      </dgm:t>
    </dgm:pt>
    <dgm:pt modelId="{B026B5D4-029D-894D-8A9C-D3BE0DA69E60}" type="sibTrans" cxnId="{33C31518-D172-0446-B76F-4BD38A67C080}">
      <dgm:prSet/>
      <dgm:spPr/>
      <dgm:t>
        <a:bodyPr/>
        <a:lstStyle/>
        <a:p>
          <a:endParaRPr lang="ru-RU" sz="2400"/>
        </a:p>
      </dgm:t>
    </dgm:pt>
    <dgm:pt modelId="{0E7FF84A-0A45-7943-BE70-919923F23B79}" type="pres">
      <dgm:prSet presAssocID="{30B38D76-FB9F-BF4C-AEAB-9468A6941277}" presName="linear" presStyleCnt="0">
        <dgm:presLayoutVars>
          <dgm:dir/>
          <dgm:animLvl val="lvl"/>
          <dgm:resizeHandles val="exact"/>
        </dgm:presLayoutVars>
      </dgm:prSet>
      <dgm:spPr/>
    </dgm:pt>
    <dgm:pt modelId="{074A6800-BC77-0A4D-9512-766F036A3A49}" type="pres">
      <dgm:prSet presAssocID="{99E4BC02-0F4B-2E41-8B3B-75C54E9CE3F4}" presName="parentLin" presStyleCnt="0"/>
      <dgm:spPr/>
    </dgm:pt>
    <dgm:pt modelId="{BF4C7D3D-A62F-F741-ADC3-97FE70140431}" type="pres">
      <dgm:prSet presAssocID="{99E4BC02-0F4B-2E41-8B3B-75C54E9CE3F4}" presName="parentLeftMargin" presStyleLbl="node1" presStyleIdx="0" presStyleCnt="3"/>
      <dgm:spPr/>
    </dgm:pt>
    <dgm:pt modelId="{0901E7B9-A25F-6F49-B778-58383184668B}" type="pres">
      <dgm:prSet presAssocID="{99E4BC02-0F4B-2E41-8B3B-75C54E9CE3F4}" presName="parentText" presStyleLbl="node1" presStyleIdx="0" presStyleCnt="3" custScaleX="128206" custScaleY="141129">
        <dgm:presLayoutVars>
          <dgm:chMax val="0"/>
          <dgm:bulletEnabled val="1"/>
        </dgm:presLayoutVars>
      </dgm:prSet>
      <dgm:spPr/>
    </dgm:pt>
    <dgm:pt modelId="{A7DFD2DE-6ADA-4C42-890D-B3C3CFA8C4F1}" type="pres">
      <dgm:prSet presAssocID="{99E4BC02-0F4B-2E41-8B3B-75C54E9CE3F4}" presName="negativeSpace" presStyleCnt="0"/>
      <dgm:spPr/>
    </dgm:pt>
    <dgm:pt modelId="{ED4A9B1A-C4C6-114C-8C91-326707A07B4D}" type="pres">
      <dgm:prSet presAssocID="{99E4BC02-0F4B-2E41-8B3B-75C54E9CE3F4}" presName="childText" presStyleLbl="conFgAcc1" presStyleIdx="0" presStyleCnt="3">
        <dgm:presLayoutVars>
          <dgm:bulletEnabled val="1"/>
        </dgm:presLayoutVars>
      </dgm:prSet>
      <dgm:spPr/>
    </dgm:pt>
    <dgm:pt modelId="{C73FCF09-0871-2A4D-887B-882F81E7AC16}" type="pres">
      <dgm:prSet presAssocID="{F9AC3E7F-8C26-BD44-BB94-4F936A50DE81}" presName="spaceBetweenRectangles" presStyleCnt="0"/>
      <dgm:spPr/>
    </dgm:pt>
    <dgm:pt modelId="{BFF18F72-6213-B145-9071-E5B54079758A}" type="pres">
      <dgm:prSet presAssocID="{E0CE6CEE-A690-824A-A418-7D32D3AD9173}" presName="parentLin" presStyleCnt="0"/>
      <dgm:spPr/>
    </dgm:pt>
    <dgm:pt modelId="{02F5495A-CA60-5249-84FE-24DE16168385}" type="pres">
      <dgm:prSet presAssocID="{E0CE6CEE-A690-824A-A418-7D32D3AD9173}" presName="parentLeftMargin" presStyleLbl="node1" presStyleIdx="0" presStyleCnt="3"/>
      <dgm:spPr/>
    </dgm:pt>
    <dgm:pt modelId="{6EB1CDFB-426B-F549-BB2A-F53BD708DC69}" type="pres">
      <dgm:prSet presAssocID="{E0CE6CEE-A690-824A-A418-7D32D3AD9173}" presName="parentText" presStyleLbl="node1" presStyleIdx="1" presStyleCnt="3" custScaleX="128206">
        <dgm:presLayoutVars>
          <dgm:chMax val="0"/>
          <dgm:bulletEnabled val="1"/>
        </dgm:presLayoutVars>
      </dgm:prSet>
      <dgm:spPr/>
    </dgm:pt>
    <dgm:pt modelId="{F1958E8D-A2D1-734B-AB2A-365B6989A44F}" type="pres">
      <dgm:prSet presAssocID="{E0CE6CEE-A690-824A-A418-7D32D3AD9173}" presName="negativeSpace" presStyleCnt="0"/>
      <dgm:spPr/>
    </dgm:pt>
    <dgm:pt modelId="{C77A3895-7D7C-6045-B10C-212877628EDE}" type="pres">
      <dgm:prSet presAssocID="{E0CE6CEE-A690-824A-A418-7D32D3AD9173}" presName="childText" presStyleLbl="conFgAcc1" presStyleIdx="1" presStyleCnt="3">
        <dgm:presLayoutVars>
          <dgm:bulletEnabled val="1"/>
        </dgm:presLayoutVars>
      </dgm:prSet>
      <dgm:spPr/>
    </dgm:pt>
    <dgm:pt modelId="{EFDF933A-1D6D-3F4C-AEC1-6CE5BB2482B1}" type="pres">
      <dgm:prSet presAssocID="{22F77973-317D-6D4A-98BB-7071277B9438}" presName="spaceBetweenRectangles" presStyleCnt="0"/>
      <dgm:spPr/>
    </dgm:pt>
    <dgm:pt modelId="{EE9CDE9D-E48B-664E-BD18-DCC9016D8BE7}" type="pres">
      <dgm:prSet presAssocID="{D135117C-5949-B044-BFEF-2A34BE5BB3E3}" presName="parentLin" presStyleCnt="0"/>
      <dgm:spPr/>
    </dgm:pt>
    <dgm:pt modelId="{C07B6809-D5AC-8B4B-A402-EBC17C7281D7}" type="pres">
      <dgm:prSet presAssocID="{D135117C-5949-B044-BFEF-2A34BE5BB3E3}" presName="parentLeftMargin" presStyleLbl="node1" presStyleIdx="1" presStyleCnt="3"/>
      <dgm:spPr/>
    </dgm:pt>
    <dgm:pt modelId="{BE1D4A1C-DAED-F746-9C29-7DB9D02F5466}" type="pres">
      <dgm:prSet presAssocID="{D135117C-5949-B044-BFEF-2A34BE5BB3E3}" presName="parentText" presStyleLbl="node1" presStyleIdx="2" presStyleCnt="3" custScaleX="128206">
        <dgm:presLayoutVars>
          <dgm:chMax val="0"/>
          <dgm:bulletEnabled val="1"/>
        </dgm:presLayoutVars>
      </dgm:prSet>
      <dgm:spPr/>
    </dgm:pt>
    <dgm:pt modelId="{4E0D76E3-3535-9A48-8CBE-CC4F50D781B1}" type="pres">
      <dgm:prSet presAssocID="{D135117C-5949-B044-BFEF-2A34BE5BB3E3}" presName="negativeSpace" presStyleCnt="0"/>
      <dgm:spPr/>
    </dgm:pt>
    <dgm:pt modelId="{32F62E0B-A111-4A41-8B31-1F90C28FFC04}" type="pres">
      <dgm:prSet presAssocID="{D135117C-5949-B044-BFEF-2A34BE5BB3E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A3CC307-D1A8-CA4B-9D6D-CC0E5C3F23C4}" type="presOf" srcId="{99E4BC02-0F4B-2E41-8B3B-75C54E9CE3F4}" destId="{0901E7B9-A25F-6F49-B778-58383184668B}" srcOrd="1" destOrd="0" presId="urn:microsoft.com/office/officeart/2005/8/layout/list1"/>
    <dgm:cxn modelId="{42B0FA16-F808-2C4B-95B7-3F2F4837F3F9}" type="presOf" srcId="{E0CE6CEE-A690-824A-A418-7D32D3AD9173}" destId="{02F5495A-CA60-5249-84FE-24DE16168385}" srcOrd="0" destOrd="0" presId="urn:microsoft.com/office/officeart/2005/8/layout/list1"/>
    <dgm:cxn modelId="{33C31518-D172-0446-B76F-4BD38A67C080}" srcId="{30B38D76-FB9F-BF4C-AEAB-9468A6941277}" destId="{D135117C-5949-B044-BFEF-2A34BE5BB3E3}" srcOrd="2" destOrd="0" parTransId="{A31EC3F7-8819-2142-AD4D-4E80A12A6EB3}" sibTransId="{B026B5D4-029D-894D-8A9C-D3BE0DA69E60}"/>
    <dgm:cxn modelId="{4E2A0E6D-207D-BD47-B5FD-CE73FF10DCC2}" srcId="{30B38D76-FB9F-BF4C-AEAB-9468A6941277}" destId="{E0CE6CEE-A690-824A-A418-7D32D3AD9173}" srcOrd="1" destOrd="0" parTransId="{BB0362C2-5FA7-DF4A-AEB5-CF434EE18E13}" sibTransId="{22F77973-317D-6D4A-98BB-7071277B9438}"/>
    <dgm:cxn modelId="{B5A2C16E-FB99-FE4E-A4DF-D1855FC4E630}" type="presOf" srcId="{D135117C-5949-B044-BFEF-2A34BE5BB3E3}" destId="{C07B6809-D5AC-8B4B-A402-EBC17C7281D7}" srcOrd="0" destOrd="0" presId="urn:microsoft.com/office/officeart/2005/8/layout/list1"/>
    <dgm:cxn modelId="{35839976-B75F-D74A-9CED-1721DE0CECA8}" type="presOf" srcId="{99E4BC02-0F4B-2E41-8B3B-75C54E9CE3F4}" destId="{BF4C7D3D-A62F-F741-ADC3-97FE70140431}" srcOrd="0" destOrd="0" presId="urn:microsoft.com/office/officeart/2005/8/layout/list1"/>
    <dgm:cxn modelId="{DB580DC4-1DAB-A949-9DFE-26454EDBF546}" type="presOf" srcId="{D135117C-5949-B044-BFEF-2A34BE5BB3E3}" destId="{BE1D4A1C-DAED-F746-9C29-7DB9D02F5466}" srcOrd="1" destOrd="0" presId="urn:microsoft.com/office/officeart/2005/8/layout/list1"/>
    <dgm:cxn modelId="{EBB85ACB-9A34-8D4F-84AF-F0BA63C88678}" type="presOf" srcId="{30B38D76-FB9F-BF4C-AEAB-9468A6941277}" destId="{0E7FF84A-0A45-7943-BE70-919923F23B79}" srcOrd="0" destOrd="0" presId="urn:microsoft.com/office/officeart/2005/8/layout/list1"/>
    <dgm:cxn modelId="{428215DD-DBE0-0140-9301-A498BA301D39}" type="presOf" srcId="{E0CE6CEE-A690-824A-A418-7D32D3AD9173}" destId="{6EB1CDFB-426B-F549-BB2A-F53BD708DC69}" srcOrd="1" destOrd="0" presId="urn:microsoft.com/office/officeart/2005/8/layout/list1"/>
    <dgm:cxn modelId="{0EEA1FFB-61D0-2E4C-BDF0-C45307794D69}" srcId="{30B38D76-FB9F-BF4C-AEAB-9468A6941277}" destId="{99E4BC02-0F4B-2E41-8B3B-75C54E9CE3F4}" srcOrd="0" destOrd="0" parTransId="{1A49155A-F66C-BF47-8AB4-CC73CCD2C478}" sibTransId="{F9AC3E7F-8C26-BD44-BB94-4F936A50DE81}"/>
    <dgm:cxn modelId="{5CCCB1B9-4FF2-C149-A620-EAD92ACDC9A6}" type="presParOf" srcId="{0E7FF84A-0A45-7943-BE70-919923F23B79}" destId="{074A6800-BC77-0A4D-9512-766F036A3A49}" srcOrd="0" destOrd="0" presId="urn:microsoft.com/office/officeart/2005/8/layout/list1"/>
    <dgm:cxn modelId="{4B28D27C-68A2-8F4F-9F71-B4ABE06A84A4}" type="presParOf" srcId="{074A6800-BC77-0A4D-9512-766F036A3A49}" destId="{BF4C7D3D-A62F-F741-ADC3-97FE70140431}" srcOrd="0" destOrd="0" presId="urn:microsoft.com/office/officeart/2005/8/layout/list1"/>
    <dgm:cxn modelId="{0CA9C07D-CC82-F240-8F90-E79877B0E516}" type="presParOf" srcId="{074A6800-BC77-0A4D-9512-766F036A3A49}" destId="{0901E7B9-A25F-6F49-B778-58383184668B}" srcOrd="1" destOrd="0" presId="urn:microsoft.com/office/officeart/2005/8/layout/list1"/>
    <dgm:cxn modelId="{78817712-6E25-7E4D-AC6C-38AC7C92870E}" type="presParOf" srcId="{0E7FF84A-0A45-7943-BE70-919923F23B79}" destId="{A7DFD2DE-6ADA-4C42-890D-B3C3CFA8C4F1}" srcOrd="1" destOrd="0" presId="urn:microsoft.com/office/officeart/2005/8/layout/list1"/>
    <dgm:cxn modelId="{E94F3D5E-BE45-3A47-9DE4-900F0E59587C}" type="presParOf" srcId="{0E7FF84A-0A45-7943-BE70-919923F23B79}" destId="{ED4A9B1A-C4C6-114C-8C91-326707A07B4D}" srcOrd="2" destOrd="0" presId="urn:microsoft.com/office/officeart/2005/8/layout/list1"/>
    <dgm:cxn modelId="{0EA3A056-138F-4745-B0CD-C78805309EE9}" type="presParOf" srcId="{0E7FF84A-0A45-7943-BE70-919923F23B79}" destId="{C73FCF09-0871-2A4D-887B-882F81E7AC16}" srcOrd="3" destOrd="0" presId="urn:microsoft.com/office/officeart/2005/8/layout/list1"/>
    <dgm:cxn modelId="{77414085-39C6-0646-AEB4-523E70C1CD18}" type="presParOf" srcId="{0E7FF84A-0A45-7943-BE70-919923F23B79}" destId="{BFF18F72-6213-B145-9071-E5B54079758A}" srcOrd="4" destOrd="0" presId="urn:microsoft.com/office/officeart/2005/8/layout/list1"/>
    <dgm:cxn modelId="{9598DE79-33D7-254B-A9A5-8DC2BA6F9680}" type="presParOf" srcId="{BFF18F72-6213-B145-9071-E5B54079758A}" destId="{02F5495A-CA60-5249-84FE-24DE16168385}" srcOrd="0" destOrd="0" presId="urn:microsoft.com/office/officeart/2005/8/layout/list1"/>
    <dgm:cxn modelId="{175812BE-7B88-6A4C-93C4-DB3ED9DA79BE}" type="presParOf" srcId="{BFF18F72-6213-B145-9071-E5B54079758A}" destId="{6EB1CDFB-426B-F549-BB2A-F53BD708DC69}" srcOrd="1" destOrd="0" presId="urn:microsoft.com/office/officeart/2005/8/layout/list1"/>
    <dgm:cxn modelId="{9B45D02D-2715-1347-B8ED-6E65323758E6}" type="presParOf" srcId="{0E7FF84A-0A45-7943-BE70-919923F23B79}" destId="{F1958E8D-A2D1-734B-AB2A-365B6989A44F}" srcOrd="5" destOrd="0" presId="urn:microsoft.com/office/officeart/2005/8/layout/list1"/>
    <dgm:cxn modelId="{23AE7D41-43BA-9148-BEE2-DA20CECDDEA3}" type="presParOf" srcId="{0E7FF84A-0A45-7943-BE70-919923F23B79}" destId="{C77A3895-7D7C-6045-B10C-212877628EDE}" srcOrd="6" destOrd="0" presId="urn:microsoft.com/office/officeart/2005/8/layout/list1"/>
    <dgm:cxn modelId="{EE505E20-C91B-7044-9AFB-15FC84A3E749}" type="presParOf" srcId="{0E7FF84A-0A45-7943-BE70-919923F23B79}" destId="{EFDF933A-1D6D-3F4C-AEC1-6CE5BB2482B1}" srcOrd="7" destOrd="0" presId="urn:microsoft.com/office/officeart/2005/8/layout/list1"/>
    <dgm:cxn modelId="{831FED95-70C0-EB4F-A3DF-F3E9D78892A8}" type="presParOf" srcId="{0E7FF84A-0A45-7943-BE70-919923F23B79}" destId="{EE9CDE9D-E48B-664E-BD18-DCC9016D8BE7}" srcOrd="8" destOrd="0" presId="urn:microsoft.com/office/officeart/2005/8/layout/list1"/>
    <dgm:cxn modelId="{93899057-75FB-FA4A-9FFF-5C925A0E5EC7}" type="presParOf" srcId="{EE9CDE9D-E48B-664E-BD18-DCC9016D8BE7}" destId="{C07B6809-D5AC-8B4B-A402-EBC17C7281D7}" srcOrd="0" destOrd="0" presId="urn:microsoft.com/office/officeart/2005/8/layout/list1"/>
    <dgm:cxn modelId="{7D868AEF-167A-8F43-AD2D-74F2A066955F}" type="presParOf" srcId="{EE9CDE9D-E48B-664E-BD18-DCC9016D8BE7}" destId="{BE1D4A1C-DAED-F746-9C29-7DB9D02F5466}" srcOrd="1" destOrd="0" presId="urn:microsoft.com/office/officeart/2005/8/layout/list1"/>
    <dgm:cxn modelId="{7BC2CF94-AC64-FF42-89F3-245769FC33EA}" type="presParOf" srcId="{0E7FF84A-0A45-7943-BE70-919923F23B79}" destId="{4E0D76E3-3535-9A48-8CBE-CC4F50D781B1}" srcOrd="9" destOrd="0" presId="urn:microsoft.com/office/officeart/2005/8/layout/list1"/>
    <dgm:cxn modelId="{4CB7B278-31C8-E44D-A466-9FA6BDFAB7F5}" type="presParOf" srcId="{0E7FF84A-0A45-7943-BE70-919923F23B79}" destId="{32F62E0B-A111-4A41-8B31-1F90C28FFC0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CFB5B0-D2FB-C548-A18F-40958E9EE77E}" type="doc">
      <dgm:prSet loTypeId="urn:microsoft.com/office/officeart/2009/3/layout/StepUpProcess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1DCBD4-7674-C149-BD04-604A2E6C8443}">
      <dgm:prSet phldrT="[Текст]" custT="1"/>
      <dgm:spPr/>
      <dgm:t>
        <a:bodyPr/>
        <a:lstStyle/>
        <a:p>
          <a:r>
            <a:rPr lang="ru-RU" sz="2400" dirty="0"/>
            <a:t>содействовать повышению производи-</a:t>
          </a:r>
          <a:r>
            <a:rPr lang="ru-RU" sz="2400" dirty="0" err="1"/>
            <a:t>тельности</a:t>
          </a:r>
          <a:r>
            <a:rPr lang="ru-RU" sz="2400" dirty="0"/>
            <a:t> организации;</a:t>
          </a:r>
        </a:p>
      </dgm:t>
    </dgm:pt>
    <dgm:pt modelId="{9D9EAB3E-696A-0744-BBAE-ECA06862E039}" type="parTrans" cxnId="{B9BC9B7F-97E6-2347-828F-9DBBE4CDC944}">
      <dgm:prSet/>
      <dgm:spPr/>
      <dgm:t>
        <a:bodyPr/>
        <a:lstStyle/>
        <a:p>
          <a:endParaRPr lang="ru-RU" sz="2400"/>
        </a:p>
      </dgm:t>
    </dgm:pt>
    <dgm:pt modelId="{CEAEA53B-01D7-644F-BCF3-FC5C8C8690D7}" type="sibTrans" cxnId="{B9BC9B7F-97E6-2347-828F-9DBBE4CDC944}">
      <dgm:prSet/>
      <dgm:spPr/>
      <dgm:t>
        <a:bodyPr/>
        <a:lstStyle/>
        <a:p>
          <a:endParaRPr lang="ru-RU" sz="2400"/>
        </a:p>
      </dgm:t>
    </dgm:pt>
    <dgm:pt modelId="{A10F8E8F-3093-FF41-9BC0-C0D587AF6C6C}">
      <dgm:prSet custT="1"/>
      <dgm:spPr/>
      <dgm:t>
        <a:bodyPr/>
        <a:lstStyle/>
        <a:p>
          <a:r>
            <a:rPr lang="ru-RU" sz="2400" dirty="0"/>
            <a:t>способствовать сокращению объемов инвестиций;</a:t>
          </a:r>
        </a:p>
      </dgm:t>
    </dgm:pt>
    <dgm:pt modelId="{0597964D-FFF7-5244-9276-1D1FD1DE38C2}" type="parTrans" cxnId="{CEDA5A53-3E0C-8A4A-9F4B-533185AD58B8}">
      <dgm:prSet/>
      <dgm:spPr/>
      <dgm:t>
        <a:bodyPr/>
        <a:lstStyle/>
        <a:p>
          <a:endParaRPr lang="ru-RU" sz="2400"/>
        </a:p>
      </dgm:t>
    </dgm:pt>
    <dgm:pt modelId="{6E3DF3FF-FB0D-A24D-A1E8-007BA9048AC0}" type="sibTrans" cxnId="{CEDA5A53-3E0C-8A4A-9F4B-533185AD58B8}">
      <dgm:prSet/>
      <dgm:spPr/>
      <dgm:t>
        <a:bodyPr/>
        <a:lstStyle/>
        <a:p>
          <a:endParaRPr lang="ru-RU" sz="2400"/>
        </a:p>
      </dgm:t>
    </dgm:pt>
    <dgm:pt modelId="{A7949F0D-AE42-214C-9D5A-F33E36FD803A}">
      <dgm:prSet custT="1"/>
      <dgm:spPr/>
      <dgm:t>
        <a:bodyPr/>
        <a:lstStyle/>
        <a:p>
          <a:r>
            <a:rPr lang="ru-RU" sz="2400" dirty="0"/>
            <a:t>содействовать сокращению текущих расходов;</a:t>
          </a:r>
        </a:p>
      </dgm:t>
    </dgm:pt>
    <dgm:pt modelId="{AC55F9D1-F2F4-794A-A122-1FE6898CFFC7}" type="parTrans" cxnId="{7CEE981D-28B5-9D49-BA60-1DB2C26D7C86}">
      <dgm:prSet/>
      <dgm:spPr/>
      <dgm:t>
        <a:bodyPr/>
        <a:lstStyle/>
        <a:p>
          <a:endParaRPr lang="ru-RU" sz="2400"/>
        </a:p>
      </dgm:t>
    </dgm:pt>
    <dgm:pt modelId="{26E9311E-BC5E-3E41-ABC8-609C8E67F3FF}" type="sibTrans" cxnId="{7CEE981D-28B5-9D49-BA60-1DB2C26D7C86}">
      <dgm:prSet/>
      <dgm:spPr/>
      <dgm:t>
        <a:bodyPr/>
        <a:lstStyle/>
        <a:p>
          <a:endParaRPr lang="ru-RU" sz="2400"/>
        </a:p>
      </dgm:t>
    </dgm:pt>
    <dgm:pt modelId="{FD388BDD-29BC-EA45-A74F-53472F111D05}">
      <dgm:prSet custT="1"/>
      <dgm:spPr/>
      <dgm:t>
        <a:bodyPr/>
        <a:lstStyle/>
        <a:p>
          <a:r>
            <a:rPr lang="ru-RU" sz="2400" dirty="0"/>
            <a:t>комплексно влиять на все три характеристики, обеспечивая заметное улучшение текущих и будущих основных показателей организации.</a:t>
          </a:r>
        </a:p>
      </dgm:t>
    </dgm:pt>
    <dgm:pt modelId="{95F19BFF-A1B4-DB44-8832-371A1BB375BC}" type="parTrans" cxnId="{B8DDC9B0-0C91-4D4C-84BA-3069593ABE47}">
      <dgm:prSet/>
      <dgm:spPr/>
      <dgm:t>
        <a:bodyPr/>
        <a:lstStyle/>
        <a:p>
          <a:endParaRPr lang="ru-RU" sz="2400"/>
        </a:p>
      </dgm:t>
    </dgm:pt>
    <dgm:pt modelId="{4408BF36-4F9F-AB45-87B7-B70D116D437B}" type="sibTrans" cxnId="{B8DDC9B0-0C91-4D4C-84BA-3069593ABE47}">
      <dgm:prSet/>
      <dgm:spPr/>
      <dgm:t>
        <a:bodyPr/>
        <a:lstStyle/>
        <a:p>
          <a:endParaRPr lang="ru-RU" sz="2400"/>
        </a:p>
      </dgm:t>
    </dgm:pt>
    <dgm:pt modelId="{C02E2366-791B-264C-8093-421319765098}" type="pres">
      <dgm:prSet presAssocID="{6DCFB5B0-D2FB-C548-A18F-40958E9EE77E}" presName="rootnode" presStyleCnt="0">
        <dgm:presLayoutVars>
          <dgm:chMax/>
          <dgm:chPref/>
          <dgm:dir/>
          <dgm:animLvl val="lvl"/>
        </dgm:presLayoutVars>
      </dgm:prSet>
      <dgm:spPr/>
    </dgm:pt>
    <dgm:pt modelId="{1581FB64-F92D-BA46-BD3C-8E1CB946800A}" type="pres">
      <dgm:prSet presAssocID="{F31DCBD4-7674-C149-BD04-604A2E6C8443}" presName="composite" presStyleCnt="0"/>
      <dgm:spPr/>
    </dgm:pt>
    <dgm:pt modelId="{ADF95D9F-4DC3-734C-B368-47E6418D0685}" type="pres">
      <dgm:prSet presAssocID="{F31DCBD4-7674-C149-BD04-604A2E6C8443}" presName="LShape" presStyleLbl="alignNode1" presStyleIdx="0" presStyleCnt="7"/>
      <dgm:spPr/>
    </dgm:pt>
    <dgm:pt modelId="{E5FA3131-F119-7D41-931C-8FC221918CE1}" type="pres">
      <dgm:prSet presAssocID="{F31DCBD4-7674-C149-BD04-604A2E6C8443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989072A7-51AC-724B-922C-08CD6268889F}" type="pres">
      <dgm:prSet presAssocID="{F31DCBD4-7674-C149-BD04-604A2E6C8443}" presName="Triangle" presStyleLbl="alignNode1" presStyleIdx="1" presStyleCnt="7"/>
      <dgm:spPr/>
    </dgm:pt>
    <dgm:pt modelId="{00AFFAA8-E15E-6B4D-9B44-86F080F32611}" type="pres">
      <dgm:prSet presAssocID="{CEAEA53B-01D7-644F-BCF3-FC5C8C8690D7}" presName="sibTrans" presStyleCnt="0"/>
      <dgm:spPr/>
    </dgm:pt>
    <dgm:pt modelId="{5995DC35-4D6D-9A4C-A471-8104DDA1C52C}" type="pres">
      <dgm:prSet presAssocID="{CEAEA53B-01D7-644F-BCF3-FC5C8C8690D7}" presName="space" presStyleCnt="0"/>
      <dgm:spPr/>
    </dgm:pt>
    <dgm:pt modelId="{AB4CF3AF-3E95-CA46-BE78-C882D7C2D27E}" type="pres">
      <dgm:prSet presAssocID="{A10F8E8F-3093-FF41-9BC0-C0D587AF6C6C}" presName="composite" presStyleCnt="0"/>
      <dgm:spPr/>
    </dgm:pt>
    <dgm:pt modelId="{799586E3-D706-F548-8BB5-014D53854234}" type="pres">
      <dgm:prSet presAssocID="{A10F8E8F-3093-FF41-9BC0-C0D587AF6C6C}" presName="LShape" presStyleLbl="alignNode1" presStyleIdx="2" presStyleCnt="7"/>
      <dgm:spPr/>
    </dgm:pt>
    <dgm:pt modelId="{6D936741-138E-3443-AF7A-B0DCE5A52027}" type="pres">
      <dgm:prSet presAssocID="{A10F8E8F-3093-FF41-9BC0-C0D587AF6C6C}" presName="ParentText" presStyleLbl="revTx" presStyleIdx="1" presStyleCnt="4" custScaleX="104193">
        <dgm:presLayoutVars>
          <dgm:chMax val="0"/>
          <dgm:chPref val="0"/>
          <dgm:bulletEnabled val="1"/>
        </dgm:presLayoutVars>
      </dgm:prSet>
      <dgm:spPr/>
    </dgm:pt>
    <dgm:pt modelId="{ABFCBC21-69A3-2144-9B27-864CFDCBB2D6}" type="pres">
      <dgm:prSet presAssocID="{A10F8E8F-3093-FF41-9BC0-C0D587AF6C6C}" presName="Triangle" presStyleLbl="alignNode1" presStyleIdx="3" presStyleCnt="7"/>
      <dgm:spPr/>
    </dgm:pt>
    <dgm:pt modelId="{718BD446-4133-8340-91F6-1799047B824E}" type="pres">
      <dgm:prSet presAssocID="{6E3DF3FF-FB0D-A24D-A1E8-007BA9048AC0}" presName="sibTrans" presStyleCnt="0"/>
      <dgm:spPr/>
    </dgm:pt>
    <dgm:pt modelId="{FA005886-299E-674B-ABB7-BE22A202902C}" type="pres">
      <dgm:prSet presAssocID="{6E3DF3FF-FB0D-A24D-A1E8-007BA9048AC0}" presName="space" presStyleCnt="0"/>
      <dgm:spPr/>
    </dgm:pt>
    <dgm:pt modelId="{E8B3B743-763F-3C47-8164-67A585705E84}" type="pres">
      <dgm:prSet presAssocID="{A7949F0D-AE42-214C-9D5A-F33E36FD803A}" presName="composite" presStyleCnt="0"/>
      <dgm:spPr/>
    </dgm:pt>
    <dgm:pt modelId="{65807178-A390-9240-B702-EF8420E9DECD}" type="pres">
      <dgm:prSet presAssocID="{A7949F0D-AE42-214C-9D5A-F33E36FD803A}" presName="LShape" presStyleLbl="alignNode1" presStyleIdx="4" presStyleCnt="7" custLinFactNeighborX="-1488"/>
      <dgm:spPr/>
    </dgm:pt>
    <dgm:pt modelId="{C22560B3-BDF9-2444-9D6B-209463F65034}" type="pres">
      <dgm:prSet presAssocID="{A7949F0D-AE42-214C-9D5A-F33E36FD803A}" presName="ParentText" presStyleLbl="revTx" presStyleIdx="2" presStyleCnt="4" custLinFactNeighborX="-1647">
        <dgm:presLayoutVars>
          <dgm:chMax val="0"/>
          <dgm:chPref val="0"/>
          <dgm:bulletEnabled val="1"/>
        </dgm:presLayoutVars>
      </dgm:prSet>
      <dgm:spPr/>
    </dgm:pt>
    <dgm:pt modelId="{0DF02F2F-BE8A-2943-9A51-E5D3CEC9C545}" type="pres">
      <dgm:prSet presAssocID="{A7949F0D-AE42-214C-9D5A-F33E36FD803A}" presName="Triangle" presStyleLbl="alignNode1" presStyleIdx="5" presStyleCnt="7"/>
      <dgm:spPr/>
    </dgm:pt>
    <dgm:pt modelId="{D161B7F3-E1EF-6946-9F62-E4D0CACF43DA}" type="pres">
      <dgm:prSet presAssocID="{26E9311E-BC5E-3E41-ABC8-609C8E67F3FF}" presName="sibTrans" presStyleCnt="0"/>
      <dgm:spPr/>
    </dgm:pt>
    <dgm:pt modelId="{368694C5-53C2-8045-A852-2E779F556EB3}" type="pres">
      <dgm:prSet presAssocID="{26E9311E-BC5E-3E41-ABC8-609C8E67F3FF}" presName="space" presStyleCnt="0"/>
      <dgm:spPr/>
    </dgm:pt>
    <dgm:pt modelId="{6CEB8A33-C3B5-AB4A-95E0-5A1E9EE13CE9}" type="pres">
      <dgm:prSet presAssocID="{FD388BDD-29BC-EA45-A74F-53472F111D05}" presName="composite" presStyleCnt="0"/>
      <dgm:spPr/>
    </dgm:pt>
    <dgm:pt modelId="{0E871F68-2758-AE4F-81CB-E717529DE74E}" type="pres">
      <dgm:prSet presAssocID="{FD388BDD-29BC-EA45-A74F-53472F111D05}" presName="LShape" presStyleLbl="alignNode1" presStyleIdx="6" presStyleCnt="7" custLinFactNeighborX="-4960"/>
      <dgm:spPr/>
    </dgm:pt>
    <dgm:pt modelId="{2FFE0230-1070-E249-9F8F-49736BAAFE8F}" type="pres">
      <dgm:prSet presAssocID="{FD388BDD-29BC-EA45-A74F-53472F111D05}" presName="ParentText" presStyleLbl="revTx" presStyleIdx="3" presStyleCnt="4" custScaleX="115597" custLinFactNeighborX="897">
        <dgm:presLayoutVars>
          <dgm:chMax val="0"/>
          <dgm:chPref val="0"/>
          <dgm:bulletEnabled val="1"/>
        </dgm:presLayoutVars>
      </dgm:prSet>
      <dgm:spPr/>
    </dgm:pt>
  </dgm:ptLst>
  <dgm:cxnLst>
    <dgm:cxn modelId="{770DE500-53E6-6B45-81A3-20F354430832}" type="presOf" srcId="{A10F8E8F-3093-FF41-9BC0-C0D587AF6C6C}" destId="{6D936741-138E-3443-AF7A-B0DCE5A52027}" srcOrd="0" destOrd="0" presId="urn:microsoft.com/office/officeart/2009/3/layout/StepUpProcess"/>
    <dgm:cxn modelId="{7CEE981D-28B5-9D49-BA60-1DB2C26D7C86}" srcId="{6DCFB5B0-D2FB-C548-A18F-40958E9EE77E}" destId="{A7949F0D-AE42-214C-9D5A-F33E36FD803A}" srcOrd="2" destOrd="0" parTransId="{AC55F9D1-F2F4-794A-A122-1FE6898CFFC7}" sibTransId="{26E9311E-BC5E-3E41-ABC8-609C8E67F3FF}"/>
    <dgm:cxn modelId="{CEDA5A53-3E0C-8A4A-9F4B-533185AD58B8}" srcId="{6DCFB5B0-D2FB-C548-A18F-40958E9EE77E}" destId="{A10F8E8F-3093-FF41-9BC0-C0D587AF6C6C}" srcOrd="1" destOrd="0" parTransId="{0597964D-FFF7-5244-9276-1D1FD1DE38C2}" sibTransId="{6E3DF3FF-FB0D-A24D-A1E8-007BA9048AC0}"/>
    <dgm:cxn modelId="{B9BC9B7F-97E6-2347-828F-9DBBE4CDC944}" srcId="{6DCFB5B0-D2FB-C548-A18F-40958E9EE77E}" destId="{F31DCBD4-7674-C149-BD04-604A2E6C8443}" srcOrd="0" destOrd="0" parTransId="{9D9EAB3E-696A-0744-BBAE-ECA06862E039}" sibTransId="{CEAEA53B-01D7-644F-BCF3-FC5C8C8690D7}"/>
    <dgm:cxn modelId="{27BBDB87-A1D7-E74E-9A44-F9BFEF21886E}" type="presOf" srcId="{F31DCBD4-7674-C149-BD04-604A2E6C8443}" destId="{E5FA3131-F119-7D41-931C-8FC221918CE1}" srcOrd="0" destOrd="0" presId="urn:microsoft.com/office/officeart/2009/3/layout/StepUpProcess"/>
    <dgm:cxn modelId="{BB4904A3-7E19-EB45-9089-736F366B340F}" type="presOf" srcId="{6DCFB5B0-D2FB-C548-A18F-40958E9EE77E}" destId="{C02E2366-791B-264C-8093-421319765098}" srcOrd="0" destOrd="0" presId="urn:microsoft.com/office/officeart/2009/3/layout/StepUpProcess"/>
    <dgm:cxn modelId="{B8DDC9B0-0C91-4D4C-84BA-3069593ABE47}" srcId="{6DCFB5B0-D2FB-C548-A18F-40958E9EE77E}" destId="{FD388BDD-29BC-EA45-A74F-53472F111D05}" srcOrd="3" destOrd="0" parTransId="{95F19BFF-A1B4-DB44-8832-371A1BB375BC}" sibTransId="{4408BF36-4F9F-AB45-87B7-B70D116D437B}"/>
    <dgm:cxn modelId="{53BDF3CA-CD65-8E40-987D-4E59DAEF7EC4}" type="presOf" srcId="{A7949F0D-AE42-214C-9D5A-F33E36FD803A}" destId="{C22560B3-BDF9-2444-9D6B-209463F65034}" srcOrd="0" destOrd="0" presId="urn:microsoft.com/office/officeart/2009/3/layout/StepUpProcess"/>
    <dgm:cxn modelId="{53ED9BDE-7166-6C49-A63C-FB7D6ED9DA76}" type="presOf" srcId="{FD388BDD-29BC-EA45-A74F-53472F111D05}" destId="{2FFE0230-1070-E249-9F8F-49736BAAFE8F}" srcOrd="0" destOrd="0" presId="urn:microsoft.com/office/officeart/2009/3/layout/StepUpProcess"/>
    <dgm:cxn modelId="{0604E7C8-8FB6-2C4A-B9B0-68CDB187F8D7}" type="presParOf" srcId="{C02E2366-791B-264C-8093-421319765098}" destId="{1581FB64-F92D-BA46-BD3C-8E1CB946800A}" srcOrd="0" destOrd="0" presId="urn:microsoft.com/office/officeart/2009/3/layout/StepUpProcess"/>
    <dgm:cxn modelId="{C350C276-4554-6142-A930-0CEC1BD70FF7}" type="presParOf" srcId="{1581FB64-F92D-BA46-BD3C-8E1CB946800A}" destId="{ADF95D9F-4DC3-734C-B368-47E6418D0685}" srcOrd="0" destOrd="0" presId="urn:microsoft.com/office/officeart/2009/3/layout/StepUpProcess"/>
    <dgm:cxn modelId="{CA4864DB-0400-1B47-8897-FC7E34ECE5FE}" type="presParOf" srcId="{1581FB64-F92D-BA46-BD3C-8E1CB946800A}" destId="{E5FA3131-F119-7D41-931C-8FC221918CE1}" srcOrd="1" destOrd="0" presId="urn:microsoft.com/office/officeart/2009/3/layout/StepUpProcess"/>
    <dgm:cxn modelId="{FA37C816-0FDD-BF4E-8670-7AA29DF07842}" type="presParOf" srcId="{1581FB64-F92D-BA46-BD3C-8E1CB946800A}" destId="{989072A7-51AC-724B-922C-08CD6268889F}" srcOrd="2" destOrd="0" presId="urn:microsoft.com/office/officeart/2009/3/layout/StepUpProcess"/>
    <dgm:cxn modelId="{60D264E4-8952-5743-BB29-1A09F1A26CEE}" type="presParOf" srcId="{C02E2366-791B-264C-8093-421319765098}" destId="{00AFFAA8-E15E-6B4D-9B44-86F080F32611}" srcOrd="1" destOrd="0" presId="urn:microsoft.com/office/officeart/2009/3/layout/StepUpProcess"/>
    <dgm:cxn modelId="{547AFB4E-0654-264E-8E1C-BF4DE48C843B}" type="presParOf" srcId="{00AFFAA8-E15E-6B4D-9B44-86F080F32611}" destId="{5995DC35-4D6D-9A4C-A471-8104DDA1C52C}" srcOrd="0" destOrd="0" presId="urn:microsoft.com/office/officeart/2009/3/layout/StepUpProcess"/>
    <dgm:cxn modelId="{4F464EC5-E880-9740-A053-DCE8CAD5CF7D}" type="presParOf" srcId="{C02E2366-791B-264C-8093-421319765098}" destId="{AB4CF3AF-3E95-CA46-BE78-C882D7C2D27E}" srcOrd="2" destOrd="0" presId="urn:microsoft.com/office/officeart/2009/3/layout/StepUpProcess"/>
    <dgm:cxn modelId="{7B318BF1-E768-4548-B8C1-2DA565F76BB5}" type="presParOf" srcId="{AB4CF3AF-3E95-CA46-BE78-C882D7C2D27E}" destId="{799586E3-D706-F548-8BB5-014D53854234}" srcOrd="0" destOrd="0" presId="urn:microsoft.com/office/officeart/2009/3/layout/StepUpProcess"/>
    <dgm:cxn modelId="{8788FE6F-2410-2941-855C-0A48F8691D30}" type="presParOf" srcId="{AB4CF3AF-3E95-CA46-BE78-C882D7C2D27E}" destId="{6D936741-138E-3443-AF7A-B0DCE5A52027}" srcOrd="1" destOrd="0" presId="urn:microsoft.com/office/officeart/2009/3/layout/StepUpProcess"/>
    <dgm:cxn modelId="{AAFA420C-0B17-4245-B440-9F06941D9BD6}" type="presParOf" srcId="{AB4CF3AF-3E95-CA46-BE78-C882D7C2D27E}" destId="{ABFCBC21-69A3-2144-9B27-864CFDCBB2D6}" srcOrd="2" destOrd="0" presId="urn:microsoft.com/office/officeart/2009/3/layout/StepUpProcess"/>
    <dgm:cxn modelId="{0F895F10-876C-934B-974B-E5A822ADB592}" type="presParOf" srcId="{C02E2366-791B-264C-8093-421319765098}" destId="{718BD446-4133-8340-91F6-1799047B824E}" srcOrd="3" destOrd="0" presId="urn:microsoft.com/office/officeart/2009/3/layout/StepUpProcess"/>
    <dgm:cxn modelId="{6EDA3962-AF98-2843-9BE6-52748A60A543}" type="presParOf" srcId="{718BD446-4133-8340-91F6-1799047B824E}" destId="{FA005886-299E-674B-ABB7-BE22A202902C}" srcOrd="0" destOrd="0" presId="urn:microsoft.com/office/officeart/2009/3/layout/StepUpProcess"/>
    <dgm:cxn modelId="{C7956861-3371-3B4F-8A6D-D3635B9A5C9D}" type="presParOf" srcId="{C02E2366-791B-264C-8093-421319765098}" destId="{E8B3B743-763F-3C47-8164-67A585705E84}" srcOrd="4" destOrd="0" presId="urn:microsoft.com/office/officeart/2009/3/layout/StepUpProcess"/>
    <dgm:cxn modelId="{EB707666-92A0-A640-8831-B466B383ED03}" type="presParOf" srcId="{E8B3B743-763F-3C47-8164-67A585705E84}" destId="{65807178-A390-9240-B702-EF8420E9DECD}" srcOrd="0" destOrd="0" presId="urn:microsoft.com/office/officeart/2009/3/layout/StepUpProcess"/>
    <dgm:cxn modelId="{BD34F599-6FEC-8848-80FD-FE68F33707B1}" type="presParOf" srcId="{E8B3B743-763F-3C47-8164-67A585705E84}" destId="{C22560B3-BDF9-2444-9D6B-209463F65034}" srcOrd="1" destOrd="0" presId="urn:microsoft.com/office/officeart/2009/3/layout/StepUpProcess"/>
    <dgm:cxn modelId="{C19D80B5-AEC8-744A-A75F-5214B2F9C0A1}" type="presParOf" srcId="{E8B3B743-763F-3C47-8164-67A585705E84}" destId="{0DF02F2F-BE8A-2943-9A51-E5D3CEC9C545}" srcOrd="2" destOrd="0" presId="urn:microsoft.com/office/officeart/2009/3/layout/StepUpProcess"/>
    <dgm:cxn modelId="{30BDB0EF-4BEA-8C4E-96FA-DAB2A743940E}" type="presParOf" srcId="{C02E2366-791B-264C-8093-421319765098}" destId="{D161B7F3-E1EF-6946-9F62-E4D0CACF43DA}" srcOrd="5" destOrd="0" presId="urn:microsoft.com/office/officeart/2009/3/layout/StepUpProcess"/>
    <dgm:cxn modelId="{3E28F403-CC7B-C94E-BEC5-47F02F7F2C61}" type="presParOf" srcId="{D161B7F3-E1EF-6946-9F62-E4D0CACF43DA}" destId="{368694C5-53C2-8045-A852-2E779F556EB3}" srcOrd="0" destOrd="0" presId="urn:microsoft.com/office/officeart/2009/3/layout/StepUpProcess"/>
    <dgm:cxn modelId="{A9108CA9-CB9D-B642-A33E-A14491D168B4}" type="presParOf" srcId="{C02E2366-791B-264C-8093-421319765098}" destId="{6CEB8A33-C3B5-AB4A-95E0-5A1E9EE13CE9}" srcOrd="6" destOrd="0" presId="urn:microsoft.com/office/officeart/2009/3/layout/StepUpProcess"/>
    <dgm:cxn modelId="{38B311D2-65ED-D846-BF73-63AC6E0A140F}" type="presParOf" srcId="{6CEB8A33-C3B5-AB4A-95E0-5A1E9EE13CE9}" destId="{0E871F68-2758-AE4F-81CB-E717529DE74E}" srcOrd="0" destOrd="0" presId="urn:microsoft.com/office/officeart/2009/3/layout/StepUpProcess"/>
    <dgm:cxn modelId="{07AE003B-DCF4-4644-BAA4-A813AACF2FEC}" type="presParOf" srcId="{6CEB8A33-C3B5-AB4A-95E0-5A1E9EE13CE9}" destId="{2FFE0230-1070-E249-9F8F-49736BAAFE8F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625CE4-6AD7-1346-AEF4-142AA6BFA714}">
      <dsp:nvSpPr>
        <dsp:cNvPr id="0" name=""/>
        <dsp:cNvSpPr/>
      </dsp:nvSpPr>
      <dsp:spPr>
        <a:xfrm rot="5400000">
          <a:off x="-247110" y="249211"/>
          <a:ext cx="1647403" cy="1153182"/>
        </a:xfrm>
        <a:prstGeom prst="chevron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1</a:t>
          </a:r>
        </a:p>
      </dsp:txBody>
      <dsp:txXfrm rot="-5400000">
        <a:off x="1" y="578691"/>
        <a:ext cx="1153182" cy="494221"/>
      </dsp:txXfrm>
    </dsp:sp>
    <dsp:sp modelId="{0D664A0A-E6B4-8143-AEC8-7D0BDFDD1378}">
      <dsp:nvSpPr>
        <dsp:cNvPr id="0" name=""/>
        <dsp:cNvSpPr/>
      </dsp:nvSpPr>
      <dsp:spPr>
        <a:xfrm rot="5400000">
          <a:off x="5070385" y="-3915101"/>
          <a:ext cx="1070812" cy="89052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Наличие дат начала и завершения. У каждого проекта обязательно есть начало и конец.</a:t>
          </a:r>
        </a:p>
      </dsp:txBody>
      <dsp:txXfrm rot="-5400000">
        <a:off x="1153183" y="54374"/>
        <a:ext cx="8852944" cy="966266"/>
      </dsp:txXfrm>
    </dsp:sp>
    <dsp:sp modelId="{AF0EF0E1-29AE-7C4D-9F6B-3973081B9DAD}">
      <dsp:nvSpPr>
        <dsp:cNvPr id="0" name=""/>
        <dsp:cNvSpPr/>
      </dsp:nvSpPr>
      <dsp:spPr>
        <a:xfrm rot="5400000">
          <a:off x="-247110" y="1703058"/>
          <a:ext cx="1647403" cy="1153182"/>
        </a:xfrm>
        <a:prstGeom prst="chevron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2</a:t>
          </a:r>
        </a:p>
      </dsp:txBody>
      <dsp:txXfrm rot="-5400000">
        <a:off x="1" y="2032538"/>
        <a:ext cx="1153182" cy="494221"/>
      </dsp:txXfrm>
    </dsp:sp>
    <dsp:sp modelId="{2EF62E77-EDFF-FF45-9F30-C0AB16587525}">
      <dsp:nvSpPr>
        <dsp:cNvPr id="0" name=""/>
        <dsp:cNvSpPr/>
      </dsp:nvSpPr>
      <dsp:spPr>
        <a:xfrm rot="5400000">
          <a:off x="5070385" y="-2461254"/>
          <a:ext cx="1070812" cy="89052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Результат каждого проекта — уникальный продукт или услуга. При этом степень уникальности результата проекта может значительно варьироваться от одного проекта к другому.</a:t>
          </a:r>
        </a:p>
      </dsp:txBody>
      <dsp:txXfrm rot="-5400000">
        <a:off x="1153183" y="1508221"/>
        <a:ext cx="8852944" cy="966266"/>
      </dsp:txXfrm>
    </dsp:sp>
    <dsp:sp modelId="{5E393945-83AF-284C-8154-BC1D1367258C}">
      <dsp:nvSpPr>
        <dsp:cNvPr id="0" name=""/>
        <dsp:cNvSpPr/>
      </dsp:nvSpPr>
      <dsp:spPr>
        <a:xfrm rot="5400000">
          <a:off x="-247110" y="3156905"/>
          <a:ext cx="1647403" cy="1153182"/>
        </a:xfrm>
        <a:prstGeom prst="chevron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3</a:t>
          </a:r>
        </a:p>
      </dsp:txBody>
      <dsp:txXfrm rot="-5400000">
        <a:off x="1" y="3486385"/>
        <a:ext cx="1153182" cy="494221"/>
      </dsp:txXfrm>
    </dsp:sp>
    <dsp:sp modelId="{96F997DB-EF04-704F-92A4-BC54B95323A3}">
      <dsp:nvSpPr>
        <dsp:cNvPr id="0" name=""/>
        <dsp:cNvSpPr/>
      </dsp:nvSpPr>
      <dsp:spPr>
        <a:xfrm rot="5400000">
          <a:off x="5070385" y="-1007407"/>
          <a:ext cx="1070812" cy="89052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Направленность проекта на достижение определенных целей. Успешным считается проект, который с учетом ресурсных ограничений позволяет полностью реализовать поставленные цели.</a:t>
          </a:r>
        </a:p>
      </dsp:txBody>
      <dsp:txXfrm rot="-5400000">
        <a:off x="1153183" y="2962068"/>
        <a:ext cx="8852944" cy="9662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BE773-A575-8448-8A2B-C6DD6BAC553D}">
      <dsp:nvSpPr>
        <dsp:cNvPr id="0" name=""/>
        <dsp:cNvSpPr/>
      </dsp:nvSpPr>
      <dsp:spPr>
        <a:xfrm>
          <a:off x="0" y="3102"/>
          <a:ext cx="11168743" cy="655200"/>
        </a:xfrm>
        <a:prstGeom prst="roundRect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принцип обоснованности </a:t>
          </a:r>
          <a:r>
            <a:rPr lang="ru-RU" sz="2400" kern="1200" dirty="0"/>
            <a:t>предлагаемых рекомендаций</a:t>
          </a:r>
        </a:p>
      </dsp:txBody>
      <dsp:txXfrm>
        <a:off x="31984" y="35086"/>
        <a:ext cx="11104775" cy="591232"/>
      </dsp:txXfrm>
    </dsp:sp>
    <dsp:sp modelId="{A1180986-6865-9E4E-BFDF-25AB973DD2D4}">
      <dsp:nvSpPr>
        <dsp:cNvPr id="0" name=""/>
        <dsp:cNvSpPr/>
      </dsp:nvSpPr>
      <dsp:spPr>
        <a:xfrm>
          <a:off x="0" y="658302"/>
          <a:ext cx="11168743" cy="166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608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использование при их разработке современных достижений экономической науки, методов менеджмента, управления персоналом, логического и экономико-математического моделирования, способствующих достижению цели проекта и решению поставленных задач</a:t>
          </a:r>
        </a:p>
      </dsp:txBody>
      <dsp:txXfrm>
        <a:off x="0" y="658302"/>
        <a:ext cx="11168743" cy="1666350"/>
      </dsp:txXfrm>
    </dsp:sp>
    <dsp:sp modelId="{EBCE400D-A7C0-5E47-A3AA-4E6F3462FBC5}">
      <dsp:nvSpPr>
        <dsp:cNvPr id="0" name=""/>
        <dsp:cNvSpPr/>
      </dsp:nvSpPr>
      <dsp:spPr>
        <a:xfrm>
          <a:off x="0" y="2324652"/>
          <a:ext cx="11168743" cy="655200"/>
        </a:xfrm>
        <a:prstGeom prst="roundRect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принцип историзма</a:t>
          </a:r>
          <a:endParaRPr lang="ru-RU" sz="2400" kern="1200" dirty="0"/>
        </a:p>
      </dsp:txBody>
      <dsp:txXfrm>
        <a:off x="31984" y="2356636"/>
        <a:ext cx="11104775" cy="591232"/>
      </dsp:txXfrm>
    </dsp:sp>
    <dsp:sp modelId="{A43A9B7F-6E19-A54C-98BF-E4FBCDF41125}">
      <dsp:nvSpPr>
        <dsp:cNvPr id="0" name=""/>
        <dsp:cNvSpPr/>
      </dsp:nvSpPr>
      <dsp:spPr>
        <a:xfrm>
          <a:off x="0" y="2979852"/>
          <a:ext cx="11168743" cy="1032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608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использование накопленного в России и зарубежных странах опыта управления проектами, разрешения противоречий и распространения лучших результатов</a:t>
          </a:r>
        </a:p>
      </dsp:txBody>
      <dsp:txXfrm>
        <a:off x="0" y="2979852"/>
        <a:ext cx="11168743" cy="1032412"/>
      </dsp:txXfrm>
    </dsp:sp>
    <dsp:sp modelId="{B1459C89-2A6D-634B-A18C-2EE4CE08DE60}">
      <dsp:nvSpPr>
        <dsp:cNvPr id="0" name=""/>
        <dsp:cNvSpPr/>
      </dsp:nvSpPr>
      <dsp:spPr>
        <a:xfrm>
          <a:off x="0" y="4012264"/>
          <a:ext cx="11168743" cy="655200"/>
        </a:xfrm>
        <a:prstGeom prst="roundRect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принцип системности</a:t>
          </a:r>
          <a:endParaRPr lang="ru-RU" sz="2400" kern="1200" dirty="0"/>
        </a:p>
      </dsp:txBody>
      <dsp:txXfrm>
        <a:off x="31984" y="4044248"/>
        <a:ext cx="11104775" cy="591232"/>
      </dsp:txXfrm>
    </dsp:sp>
    <dsp:sp modelId="{6732C38F-C729-574D-ADA5-8CD30E2BEC53}">
      <dsp:nvSpPr>
        <dsp:cNvPr id="0" name=""/>
        <dsp:cNvSpPr/>
      </dsp:nvSpPr>
      <dsp:spPr>
        <a:xfrm>
          <a:off x="0" y="4667464"/>
          <a:ext cx="11168743" cy="1340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608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обусловливающий подход к проекту как к сложной системе, находящейся под воздействием факторов внешней среды, обладающей внутренними отношениями и таким отличительным признаком, как единство структуры, функций и </a:t>
          </a:r>
          <a:r>
            <a:rPr lang="ru-RU" sz="2400" kern="1200" dirty="0" err="1"/>
            <a:t>эмерджентности</a:t>
          </a:r>
          <a:r>
            <a:rPr lang="ru-RU" sz="2400" kern="1200" dirty="0"/>
            <a:t>, а также синергией</a:t>
          </a:r>
        </a:p>
      </dsp:txBody>
      <dsp:txXfrm>
        <a:off x="0" y="4667464"/>
        <a:ext cx="11168743" cy="13403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BE773-A575-8448-8A2B-C6DD6BAC553D}">
      <dsp:nvSpPr>
        <dsp:cNvPr id="0" name=""/>
        <dsp:cNvSpPr/>
      </dsp:nvSpPr>
      <dsp:spPr>
        <a:xfrm>
          <a:off x="0" y="32003"/>
          <a:ext cx="11168743" cy="917280"/>
        </a:xfrm>
        <a:prstGeom prst="roundRect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принцип комплексности</a:t>
          </a:r>
          <a:endParaRPr lang="ru-RU" sz="2400" kern="1200" dirty="0"/>
        </a:p>
      </dsp:txBody>
      <dsp:txXfrm>
        <a:off x="44778" y="76781"/>
        <a:ext cx="11079187" cy="827724"/>
      </dsp:txXfrm>
    </dsp:sp>
    <dsp:sp modelId="{A1180986-6865-9E4E-BFDF-25AB973DD2D4}">
      <dsp:nvSpPr>
        <dsp:cNvPr id="0" name=""/>
        <dsp:cNvSpPr/>
      </dsp:nvSpPr>
      <dsp:spPr>
        <a:xfrm>
          <a:off x="0" y="949283"/>
          <a:ext cx="11168743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608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предопределяет учет всех внешних и внутренних факторов, оказывающих влияние на проект</a:t>
          </a:r>
        </a:p>
      </dsp:txBody>
      <dsp:txXfrm>
        <a:off x="0" y="949283"/>
        <a:ext cx="11168743" cy="811440"/>
      </dsp:txXfrm>
    </dsp:sp>
    <dsp:sp modelId="{EBCE400D-A7C0-5E47-A3AA-4E6F3462FBC5}">
      <dsp:nvSpPr>
        <dsp:cNvPr id="0" name=""/>
        <dsp:cNvSpPr/>
      </dsp:nvSpPr>
      <dsp:spPr>
        <a:xfrm>
          <a:off x="0" y="1760723"/>
          <a:ext cx="11168743" cy="917280"/>
        </a:xfrm>
        <a:prstGeom prst="roundRect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принцип классификации</a:t>
          </a:r>
          <a:endParaRPr lang="ru-RU" sz="2400" kern="1200" dirty="0"/>
        </a:p>
      </dsp:txBody>
      <dsp:txXfrm>
        <a:off x="44778" y="1805501"/>
        <a:ext cx="11079187" cy="827724"/>
      </dsp:txXfrm>
    </dsp:sp>
    <dsp:sp modelId="{A43A9B7F-6E19-A54C-98BF-E4FBCDF41125}">
      <dsp:nvSpPr>
        <dsp:cNvPr id="0" name=""/>
        <dsp:cNvSpPr/>
      </dsp:nvSpPr>
      <dsp:spPr>
        <a:xfrm>
          <a:off x="0" y="2678003"/>
          <a:ext cx="11168743" cy="1039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608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выделение в системе однородных элементов по определенным классификационным признакам с целью повышения ее управляемости и эффективности функционирования</a:t>
          </a:r>
        </a:p>
      </dsp:txBody>
      <dsp:txXfrm>
        <a:off x="0" y="2678003"/>
        <a:ext cx="11168743" cy="1039657"/>
      </dsp:txXfrm>
    </dsp:sp>
    <dsp:sp modelId="{B1459C89-2A6D-634B-A18C-2EE4CE08DE60}">
      <dsp:nvSpPr>
        <dsp:cNvPr id="0" name=""/>
        <dsp:cNvSpPr/>
      </dsp:nvSpPr>
      <dsp:spPr>
        <a:xfrm>
          <a:off x="0" y="3717661"/>
          <a:ext cx="11168743" cy="917280"/>
        </a:xfrm>
        <a:prstGeom prst="roundRect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принцип эффективности</a:t>
          </a:r>
          <a:endParaRPr lang="ru-RU" sz="2400" kern="1200" dirty="0"/>
        </a:p>
      </dsp:txBody>
      <dsp:txXfrm>
        <a:off x="44778" y="3762439"/>
        <a:ext cx="11079187" cy="827724"/>
      </dsp:txXfrm>
    </dsp:sp>
    <dsp:sp modelId="{6732C38F-C729-574D-ADA5-8CD30E2BEC53}">
      <dsp:nvSpPr>
        <dsp:cNvPr id="0" name=""/>
        <dsp:cNvSpPr/>
      </dsp:nvSpPr>
      <dsp:spPr>
        <a:xfrm>
          <a:off x="0" y="4634941"/>
          <a:ext cx="11168743" cy="1343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608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направленность методов управления проектами на достижение позитивных результатов как для участников проекта, так и для системы более высокого уровня, в которой осуществляется этот проект (предприятие, регион)</a:t>
          </a:r>
        </a:p>
      </dsp:txBody>
      <dsp:txXfrm>
        <a:off x="0" y="4634941"/>
        <a:ext cx="11168743" cy="13439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CF172-9FB0-BF46-A718-FEB5512CDE69}">
      <dsp:nvSpPr>
        <dsp:cNvPr id="0" name=""/>
        <dsp:cNvSpPr/>
      </dsp:nvSpPr>
      <dsp:spPr>
        <a:xfrm>
          <a:off x="0" y="0"/>
          <a:ext cx="11473841" cy="0"/>
        </a:xfrm>
        <a:prstGeom prst="line">
          <a:avLst/>
        </a:prstGeom>
        <a:blipFill rotWithShape="1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l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42FC940-D230-654B-A02E-A7C33EDA9FC3}">
      <dsp:nvSpPr>
        <dsp:cNvPr id="0" name=""/>
        <dsp:cNvSpPr/>
      </dsp:nvSpPr>
      <dsp:spPr>
        <a:xfrm>
          <a:off x="0" y="0"/>
          <a:ext cx="2294768" cy="59686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 </a:t>
          </a:r>
        </a:p>
      </dsp:txBody>
      <dsp:txXfrm>
        <a:off x="0" y="0"/>
        <a:ext cx="2294768" cy="5968653"/>
      </dsp:txXfrm>
    </dsp:sp>
    <dsp:sp modelId="{8A958C7F-E6F6-7E43-84B7-2A0FCD3BC87A}">
      <dsp:nvSpPr>
        <dsp:cNvPr id="0" name=""/>
        <dsp:cNvSpPr/>
      </dsp:nvSpPr>
      <dsp:spPr>
        <a:xfrm>
          <a:off x="2466875" y="126484"/>
          <a:ext cx="9006965" cy="1290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1. Программы могут быть постоянными и не заканчиваться до тех пор, пока не будут сочтены завершенными или утратившими актуальность.</a:t>
          </a:r>
        </a:p>
      </dsp:txBody>
      <dsp:txXfrm>
        <a:off x="2466875" y="126484"/>
        <a:ext cx="9006965" cy="1290644"/>
      </dsp:txXfrm>
    </dsp:sp>
    <dsp:sp modelId="{9F8862B2-FAA2-4147-BED9-BA2466E34C56}">
      <dsp:nvSpPr>
        <dsp:cNvPr id="0" name=""/>
        <dsp:cNvSpPr/>
      </dsp:nvSpPr>
      <dsp:spPr>
        <a:xfrm>
          <a:off x="2294768" y="1417128"/>
          <a:ext cx="9179072" cy="0"/>
        </a:xfrm>
        <a:prstGeom prst="line">
          <a:avLst/>
        </a:prstGeom>
        <a:blipFill rotWithShape="1">
          <a:blip xmlns:r="http://schemas.openxmlformats.org/officeDocument/2006/relationships" r:embed="rId1">
            <a:duotone>
              <a:schemeClr val="dk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dk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34C8FC4E-4E9D-7347-BFF3-1439375B3BB0}">
      <dsp:nvSpPr>
        <dsp:cNvPr id="0" name=""/>
        <dsp:cNvSpPr/>
      </dsp:nvSpPr>
      <dsp:spPr>
        <a:xfrm>
          <a:off x="2466875" y="1458615"/>
          <a:ext cx="9006965" cy="1840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2. Программы развиваются по мере поступления новой информации. Прогрессивно изменяющееся определение желаемых результатов и совершенствование планов являются типичными особенностями программы.</a:t>
          </a:r>
        </a:p>
      </dsp:txBody>
      <dsp:txXfrm>
        <a:off x="2466875" y="1458615"/>
        <a:ext cx="9006965" cy="1840293"/>
      </dsp:txXfrm>
    </dsp:sp>
    <dsp:sp modelId="{EA12A847-33BE-3F4B-A2EB-A352C920359B}">
      <dsp:nvSpPr>
        <dsp:cNvPr id="0" name=""/>
        <dsp:cNvSpPr/>
      </dsp:nvSpPr>
      <dsp:spPr>
        <a:xfrm>
          <a:off x="2294768" y="3383906"/>
          <a:ext cx="9179072" cy="0"/>
        </a:xfrm>
        <a:prstGeom prst="line">
          <a:avLst/>
        </a:prstGeom>
        <a:blipFill rotWithShape="1">
          <a:blip xmlns:r="http://schemas.openxmlformats.org/officeDocument/2006/relationships" r:embed="rId1">
            <a:duotone>
              <a:schemeClr val="dk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dk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93E6F46A-E3FA-1A49-8145-A7BFFFDEEAB6}">
      <dsp:nvSpPr>
        <dsp:cNvPr id="0" name=""/>
        <dsp:cNvSpPr/>
      </dsp:nvSpPr>
      <dsp:spPr>
        <a:xfrm>
          <a:off x="2466875" y="3510390"/>
          <a:ext cx="9006965" cy="2329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3. Программы обычно обладают синергетическим эффектом. Реализация программы приводит к достижению нескольких результатов, каждый из которых обладает определенной ценностью сам по себе, но совокупная ценность этих результатов выше по сравнению с суммой ценности результатов, взятых в отдельности.</a:t>
          </a:r>
        </a:p>
      </dsp:txBody>
      <dsp:txXfrm>
        <a:off x="2466875" y="3510390"/>
        <a:ext cx="9006965" cy="2329888"/>
      </dsp:txXfrm>
    </dsp:sp>
    <dsp:sp modelId="{7F6E47BA-6D17-2245-A069-FD385C7A24DB}">
      <dsp:nvSpPr>
        <dsp:cNvPr id="0" name=""/>
        <dsp:cNvSpPr/>
      </dsp:nvSpPr>
      <dsp:spPr>
        <a:xfrm>
          <a:off x="2294768" y="5840279"/>
          <a:ext cx="9179072" cy="0"/>
        </a:xfrm>
        <a:prstGeom prst="line">
          <a:avLst/>
        </a:prstGeom>
        <a:blipFill rotWithShape="1">
          <a:blip xmlns:r="http://schemas.openxmlformats.org/officeDocument/2006/relationships" r:embed="rId1">
            <a:duotone>
              <a:schemeClr val="dk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dk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A9B1A-C4C6-114C-8C91-326707A07B4D}">
      <dsp:nvSpPr>
        <dsp:cNvPr id="0" name=""/>
        <dsp:cNvSpPr/>
      </dsp:nvSpPr>
      <dsp:spPr>
        <a:xfrm>
          <a:off x="0" y="948045"/>
          <a:ext cx="10785035" cy="856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1E7B9-A25F-6F49-B778-58383184668B}">
      <dsp:nvSpPr>
        <dsp:cNvPr id="0" name=""/>
        <dsp:cNvSpPr/>
      </dsp:nvSpPr>
      <dsp:spPr>
        <a:xfrm>
          <a:off x="539251" y="33402"/>
          <a:ext cx="9678943" cy="141648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354" tIns="0" rIns="28535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Производительность —стоимость продукции и услуг, поставленных потребителям, за вычетом прямых расходов на приобретение товаров и услуг у сторонних поставщиков, за определенный период времени.</a:t>
          </a:r>
        </a:p>
      </dsp:txBody>
      <dsp:txXfrm>
        <a:off x="608398" y="102549"/>
        <a:ext cx="9540649" cy="1278189"/>
      </dsp:txXfrm>
    </dsp:sp>
    <dsp:sp modelId="{C77A3895-7D7C-6045-B10C-212877628EDE}">
      <dsp:nvSpPr>
        <dsp:cNvPr id="0" name=""/>
        <dsp:cNvSpPr/>
      </dsp:nvSpPr>
      <dsp:spPr>
        <a:xfrm>
          <a:off x="0" y="2490285"/>
          <a:ext cx="10785035" cy="856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B1CDFB-426B-F549-BB2A-F53BD708DC69}">
      <dsp:nvSpPr>
        <dsp:cNvPr id="0" name=""/>
        <dsp:cNvSpPr/>
      </dsp:nvSpPr>
      <dsp:spPr>
        <a:xfrm>
          <a:off x="539251" y="1988445"/>
          <a:ext cx="9678943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354" tIns="0" rIns="28535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Объем инвестиций —все капитальные вложения и вложения средств в запасы на всех уровнях.</a:t>
          </a:r>
        </a:p>
      </dsp:txBody>
      <dsp:txXfrm>
        <a:off x="588247" y="2037441"/>
        <a:ext cx="9580951" cy="905688"/>
      </dsp:txXfrm>
    </dsp:sp>
    <dsp:sp modelId="{32F62E0B-A111-4A41-8B31-1F90C28FFC04}">
      <dsp:nvSpPr>
        <dsp:cNvPr id="0" name=""/>
        <dsp:cNvSpPr/>
      </dsp:nvSpPr>
      <dsp:spPr>
        <a:xfrm>
          <a:off x="0" y="4032525"/>
          <a:ext cx="10785035" cy="856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1D4A1C-DAED-F746-9C29-7DB9D02F5466}">
      <dsp:nvSpPr>
        <dsp:cNvPr id="0" name=""/>
        <dsp:cNvSpPr/>
      </dsp:nvSpPr>
      <dsp:spPr>
        <a:xfrm>
          <a:off x="539251" y="3530685"/>
          <a:ext cx="9678943" cy="1003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354" tIns="0" rIns="28535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Текущие расходы —любые средства, расходуемые организацией для преобразования инвестиций в готовый продукт.</a:t>
          </a:r>
        </a:p>
      </dsp:txBody>
      <dsp:txXfrm>
        <a:off x="588247" y="3579681"/>
        <a:ext cx="9580951" cy="9056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F95D9F-4DC3-734C-B368-47E6418D0685}">
      <dsp:nvSpPr>
        <dsp:cNvPr id="0" name=""/>
        <dsp:cNvSpPr/>
      </dsp:nvSpPr>
      <dsp:spPr>
        <a:xfrm rot="5400000">
          <a:off x="512152" y="1981203"/>
          <a:ext cx="1518788" cy="2527229"/>
        </a:xfrm>
        <a:prstGeom prst="corner">
          <a:avLst>
            <a:gd name="adj1" fmla="val 16120"/>
            <a:gd name="adj2" fmla="val 1611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5FA3131-F119-7D41-931C-8FC221918CE1}">
      <dsp:nvSpPr>
        <dsp:cNvPr id="0" name=""/>
        <dsp:cNvSpPr/>
      </dsp:nvSpPr>
      <dsp:spPr>
        <a:xfrm>
          <a:off x="258628" y="2736300"/>
          <a:ext cx="2281597" cy="1999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содействовать повышению производи-</a:t>
          </a:r>
          <a:r>
            <a:rPr lang="ru-RU" sz="2400" kern="1200" dirty="0" err="1"/>
            <a:t>тельности</a:t>
          </a:r>
          <a:r>
            <a:rPr lang="ru-RU" sz="2400" kern="1200" dirty="0"/>
            <a:t> организации;</a:t>
          </a:r>
        </a:p>
      </dsp:txBody>
      <dsp:txXfrm>
        <a:off x="258628" y="2736300"/>
        <a:ext cx="2281597" cy="1999953"/>
      </dsp:txXfrm>
    </dsp:sp>
    <dsp:sp modelId="{989072A7-51AC-724B-922C-08CD6268889F}">
      <dsp:nvSpPr>
        <dsp:cNvPr id="0" name=""/>
        <dsp:cNvSpPr/>
      </dsp:nvSpPr>
      <dsp:spPr>
        <a:xfrm>
          <a:off x="2109736" y="1795145"/>
          <a:ext cx="430490" cy="430490"/>
        </a:xfrm>
        <a:prstGeom prst="triangle">
          <a:avLst>
            <a:gd name="adj" fmla="val 10000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9586E3-D706-F548-8BB5-014D53854234}">
      <dsp:nvSpPr>
        <dsp:cNvPr id="0" name=""/>
        <dsp:cNvSpPr/>
      </dsp:nvSpPr>
      <dsp:spPr>
        <a:xfrm rot="5400000">
          <a:off x="3305273" y="1290042"/>
          <a:ext cx="1518788" cy="2527229"/>
        </a:xfrm>
        <a:prstGeom prst="corner">
          <a:avLst>
            <a:gd name="adj1" fmla="val 16120"/>
            <a:gd name="adj2" fmla="val 1611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936741-138E-3443-AF7A-B0DCE5A52027}">
      <dsp:nvSpPr>
        <dsp:cNvPr id="0" name=""/>
        <dsp:cNvSpPr/>
      </dsp:nvSpPr>
      <dsp:spPr>
        <a:xfrm>
          <a:off x="3003916" y="2045140"/>
          <a:ext cx="2377264" cy="1999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способствовать сокращению объемов инвестиций;</a:t>
          </a:r>
        </a:p>
      </dsp:txBody>
      <dsp:txXfrm>
        <a:off x="3003916" y="2045140"/>
        <a:ext cx="2377264" cy="1999953"/>
      </dsp:txXfrm>
    </dsp:sp>
    <dsp:sp modelId="{ABFCBC21-69A3-2144-9B27-864CFDCBB2D6}">
      <dsp:nvSpPr>
        <dsp:cNvPr id="0" name=""/>
        <dsp:cNvSpPr/>
      </dsp:nvSpPr>
      <dsp:spPr>
        <a:xfrm>
          <a:off x="4902857" y="1103985"/>
          <a:ext cx="430490" cy="430490"/>
        </a:xfrm>
        <a:prstGeom prst="triangle">
          <a:avLst>
            <a:gd name="adj" fmla="val 10000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5807178-A390-9240-B702-EF8420E9DECD}">
      <dsp:nvSpPr>
        <dsp:cNvPr id="0" name=""/>
        <dsp:cNvSpPr/>
      </dsp:nvSpPr>
      <dsp:spPr>
        <a:xfrm rot="5400000">
          <a:off x="6060789" y="598882"/>
          <a:ext cx="1518788" cy="2527229"/>
        </a:xfrm>
        <a:prstGeom prst="corner">
          <a:avLst>
            <a:gd name="adj1" fmla="val 16120"/>
            <a:gd name="adj2" fmla="val 1611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22560B3-BDF9-2444-9D6B-209463F65034}">
      <dsp:nvSpPr>
        <dsp:cNvPr id="0" name=""/>
        <dsp:cNvSpPr/>
      </dsp:nvSpPr>
      <dsp:spPr>
        <a:xfrm>
          <a:off x="5807292" y="1353979"/>
          <a:ext cx="2281597" cy="1999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содействовать сокращению текущих расходов;</a:t>
          </a:r>
        </a:p>
      </dsp:txBody>
      <dsp:txXfrm>
        <a:off x="5807292" y="1353979"/>
        <a:ext cx="2281597" cy="1999953"/>
      </dsp:txXfrm>
    </dsp:sp>
    <dsp:sp modelId="{0DF02F2F-BE8A-2943-9A51-E5D3CEC9C545}">
      <dsp:nvSpPr>
        <dsp:cNvPr id="0" name=""/>
        <dsp:cNvSpPr/>
      </dsp:nvSpPr>
      <dsp:spPr>
        <a:xfrm>
          <a:off x="7695977" y="412824"/>
          <a:ext cx="430490" cy="430490"/>
        </a:xfrm>
        <a:prstGeom prst="triangle">
          <a:avLst>
            <a:gd name="adj" fmla="val 10000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E871F68-2758-AE4F-81CB-E717529DE74E}">
      <dsp:nvSpPr>
        <dsp:cNvPr id="0" name=""/>
        <dsp:cNvSpPr/>
      </dsp:nvSpPr>
      <dsp:spPr>
        <a:xfrm rot="5400000">
          <a:off x="8766164" y="-92278"/>
          <a:ext cx="1518788" cy="2527229"/>
        </a:xfrm>
        <a:prstGeom prst="corner">
          <a:avLst>
            <a:gd name="adj1" fmla="val 16120"/>
            <a:gd name="adj2" fmla="val 16110"/>
          </a:avLst>
        </a:prstGeom>
        <a:blipFill rotWithShape="1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FFE0230-1070-E249-9F8F-49736BAAFE8F}">
      <dsp:nvSpPr>
        <dsp:cNvPr id="0" name=""/>
        <dsp:cNvSpPr/>
      </dsp:nvSpPr>
      <dsp:spPr>
        <a:xfrm>
          <a:off x="8467992" y="662819"/>
          <a:ext cx="2637458" cy="1999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комплексно влиять на все три характеристики, обеспечивая заметное улучшение текущих и будущих основных показателей организации.</a:t>
          </a:r>
        </a:p>
      </dsp:txBody>
      <dsp:txXfrm>
        <a:off x="8467992" y="662819"/>
        <a:ext cx="2637458" cy="1999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4D024-E7CB-40D9-B372-11FB7F7E2CF2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970EE-DC07-47A7-B920-8ACF2BC337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7040-C8B1-4040-84FE-CE72869E1D4D}" type="datetime1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378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370F-8644-4C7B-99F4-2C9CE122A9D4}" type="datetime1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745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827F-9322-479B-A699-F44CFC8406EC}" type="datetime1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04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2E36-4C20-4E06-955F-64983164609A}" type="datetime1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38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D0A73B8-7947-400D-88AD-777BB00081FB}" type="datetime1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832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52CE-5F28-4E27-8D3E-EF63BF36A99A}" type="datetime1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28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282A-5430-458A-870B-4DAC8241B03B}" type="datetime1">
              <a:rPr lang="ru-RU" smtClean="0"/>
              <a:t>27.09.2024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88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0530-747D-4135-AD90-E9AB66C4FF05}" type="datetime1">
              <a:rPr lang="ru-RU" smtClean="0"/>
              <a:t>27.09.2024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572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76FA3-EB1C-41F6-A15F-1820EFCA42A3}" type="datetime1">
              <a:rPr lang="ru-RU" smtClean="0"/>
              <a:t>27.09.2024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05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667E-01D3-4B84-8057-19D8F65878E8}" type="datetime1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03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DF8C-151D-4050-90D9-B7DCE16AF7BB}" type="datetime1">
              <a:rPr lang="ru-RU" smtClean="0"/>
              <a:t>27.09.2024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7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0EC2C79-F8E1-43F9-B4AE-754D8F216D6E}" type="datetime1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864967F-2DBF-447D-8CDA-37E7E09C2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55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Visio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 dirty="0"/>
              <a:t>Концепция и понятия управления проектами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295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434AC-68CF-EE40-BD27-1C8C16784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Методология управления проектами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22CC68-24A4-3843-BD50-A35A03871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Методологию принято определять как некую совокупность научных принципов, которая обеспечивает исследовательский процесс необходимым набором методов и приемов, посредством которых выясняется сущность рассматриваемого экономического явления или процесса, его движущие силы и вектор развития.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41C5AB-D961-F348-9879-10878A6C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77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434AC-68CF-EE40-BD27-1C8C16784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118872"/>
            <a:ext cx="10058400" cy="508145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Принципы управления проектами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41C5AB-D961-F348-9879-10878A6C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BDEDC63-B2AC-2D4C-A319-3C8F8CA6ED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815046"/>
              </p:ext>
            </p:extLst>
          </p:nvPr>
        </p:nvGraphicFramePr>
        <p:xfrm>
          <a:off x="431074" y="627017"/>
          <a:ext cx="11168743" cy="6010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43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8BE773-A575-8448-8A2B-C6DD6BAC5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8E8BE773-A575-8448-8A2B-C6DD6BAC55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180986-6865-9E4E-BFDF-25AB973DD2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A1180986-6865-9E4E-BFDF-25AB973DD2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BCE400D-A7C0-5E47-A3AA-4E6F3462F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EBCE400D-A7C0-5E47-A3AA-4E6F3462FB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43A9B7F-6E19-A54C-98BF-E4FBCDF411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A43A9B7F-6E19-A54C-98BF-E4FBCDF411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1459C89-2A6D-634B-A18C-2EE4CE08D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B1459C89-2A6D-634B-A18C-2EE4CE08D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732C38F-C729-574D-ADA5-8CD30E2BEC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6732C38F-C729-574D-ADA5-8CD30E2BEC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434AC-68CF-EE40-BD27-1C8C16784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118872"/>
            <a:ext cx="10058400" cy="508145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Принципы управления проектами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41C5AB-D961-F348-9879-10878A6C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12</a:t>
            </a:fld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BDEDC63-B2AC-2D4C-A319-3C8F8CA6ED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4466729"/>
              </p:ext>
            </p:extLst>
          </p:nvPr>
        </p:nvGraphicFramePr>
        <p:xfrm>
          <a:off x="431074" y="627017"/>
          <a:ext cx="11168743" cy="6010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337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8BE773-A575-8448-8A2B-C6DD6BAC5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8E8BE773-A575-8448-8A2B-C6DD6BAC55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180986-6865-9E4E-BFDF-25AB973DD2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A1180986-6865-9E4E-BFDF-25AB973DD2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BCE400D-A7C0-5E47-A3AA-4E6F3462F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EBCE400D-A7C0-5E47-A3AA-4E6F3462FB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43A9B7F-6E19-A54C-98BF-E4FBCDF411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A43A9B7F-6E19-A54C-98BF-E4FBCDF411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1459C89-2A6D-634B-A18C-2EE4CE08D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B1459C89-2A6D-634B-A18C-2EE4CE08D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732C38F-C729-574D-ADA5-8CD30E2BEC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6732C38F-C729-574D-ADA5-8CD30E2BEC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434AC-68CF-EE40-BD27-1C8C16784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0494"/>
            <a:ext cx="10058400" cy="625711"/>
          </a:xfrm>
        </p:spPr>
        <p:txBody>
          <a:bodyPr>
            <a:normAutofit/>
          </a:bodyPr>
          <a:lstStyle/>
          <a:p>
            <a:r>
              <a:rPr lang="ru-RU" sz="3200" dirty="0"/>
              <a:t>Методология управления проектами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22CC68-24A4-3843-BD50-A35A03871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446" y="666205"/>
            <a:ext cx="11010682" cy="55059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/>
              <a:t>Методология управления проектами отражается в стандартах управления проектами:</a:t>
            </a:r>
          </a:p>
          <a:p>
            <a:pPr>
              <a:buFontTx/>
              <a:buChar char="-"/>
            </a:pPr>
            <a:r>
              <a:rPr lang="ru-RU" sz="2600" dirty="0" err="1"/>
              <a:t>Project</a:t>
            </a:r>
            <a:r>
              <a:rPr lang="ru-RU" sz="2600" dirty="0"/>
              <a:t> </a:t>
            </a:r>
            <a:r>
              <a:rPr lang="ru-RU" sz="2600" dirty="0" err="1"/>
              <a:t>Management</a:t>
            </a:r>
            <a:r>
              <a:rPr lang="ru-RU" sz="2600" dirty="0"/>
              <a:t> </a:t>
            </a:r>
            <a:r>
              <a:rPr lang="ru-RU" sz="2600" dirty="0" err="1"/>
              <a:t>Body</a:t>
            </a:r>
            <a:r>
              <a:rPr lang="ru-RU" sz="2600" dirty="0"/>
              <a:t> </a:t>
            </a:r>
            <a:r>
              <a:rPr lang="ru-RU" sz="2600" dirty="0" err="1"/>
              <a:t>of</a:t>
            </a:r>
            <a:r>
              <a:rPr lang="ru-RU" sz="2600" dirty="0"/>
              <a:t> </a:t>
            </a:r>
            <a:r>
              <a:rPr lang="ru-RU" sz="2600" dirty="0" err="1"/>
              <a:t>Knowledge</a:t>
            </a:r>
            <a:r>
              <a:rPr lang="ru-RU" sz="2600" dirty="0"/>
              <a:t> (PMBOK) Американского института управления проектами (</a:t>
            </a:r>
            <a:r>
              <a:rPr lang="ru-RU" sz="2600" dirty="0" err="1"/>
              <a:t>Project</a:t>
            </a:r>
            <a:r>
              <a:rPr lang="ru-RU" sz="2600" dirty="0"/>
              <a:t> </a:t>
            </a:r>
            <a:r>
              <a:rPr lang="ru-RU" sz="2600" dirty="0" err="1"/>
              <a:t>Management</a:t>
            </a:r>
            <a:r>
              <a:rPr lang="ru-RU" sz="2600" dirty="0"/>
              <a:t> </a:t>
            </a:r>
            <a:r>
              <a:rPr lang="ru-RU" sz="2600" dirty="0" err="1"/>
              <a:t>Institute</a:t>
            </a:r>
            <a:r>
              <a:rPr lang="ru-RU" sz="2600" dirty="0"/>
              <a:t> — PMI) (можно перевести как «свод знаний в области управления проектами»)</a:t>
            </a:r>
          </a:p>
          <a:p>
            <a:pPr>
              <a:buFontTx/>
              <a:buChar char="-"/>
            </a:pPr>
            <a:r>
              <a:rPr lang="ru-RU" sz="2600" dirty="0"/>
              <a:t>IPMA </a:t>
            </a:r>
            <a:r>
              <a:rPr lang="ru-RU" sz="2600" dirty="0" err="1"/>
              <a:t>Competence</a:t>
            </a:r>
            <a:r>
              <a:rPr lang="ru-RU" sz="2600" dirty="0"/>
              <a:t> </a:t>
            </a:r>
            <a:r>
              <a:rPr lang="ru-RU" sz="2600" dirty="0" err="1"/>
              <a:t>Baseline</a:t>
            </a:r>
            <a:r>
              <a:rPr lang="ru-RU" sz="2600" dirty="0"/>
              <a:t> (ICB) является международным нормативным документом, определяющим систему международных требований к компетентности менеджеров проектов. </a:t>
            </a:r>
          </a:p>
          <a:p>
            <a:pPr>
              <a:buFontTx/>
              <a:buChar char="-"/>
            </a:pPr>
            <a:r>
              <a:rPr lang="ru-RU" sz="2600" dirty="0"/>
              <a:t>Стандарт ISO 10006 (ГОСТ Р ИСО 10006-2005 Системы менеджмента качества. Руководство по менеджменту качества при проектировании)</a:t>
            </a:r>
          </a:p>
          <a:p>
            <a:pPr>
              <a:buFontTx/>
              <a:buChar char="-"/>
            </a:pPr>
            <a:r>
              <a:rPr lang="ru-RU" sz="2600" dirty="0"/>
              <a:t>ГОСТ Р ИСО 21500— 2014 Руководство по проектному менеджменту (ISO 21500:2012).</a:t>
            </a:r>
          </a:p>
          <a:p>
            <a:pPr>
              <a:buFontTx/>
              <a:buChar char="-"/>
            </a:pPr>
            <a:endParaRPr lang="ru-RU" sz="2600" dirty="0"/>
          </a:p>
          <a:p>
            <a:pPr>
              <a:buFontTx/>
              <a:buChar char="-"/>
            </a:pPr>
            <a:endParaRPr lang="ru-RU" sz="26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41C5AB-D961-F348-9879-10878A6C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14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19A5A-0CA9-F049-9D6D-F44415DA8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3"/>
            <a:ext cx="10058400" cy="767970"/>
          </a:xfrm>
        </p:spPr>
        <p:txBody>
          <a:bodyPr>
            <a:noAutofit/>
          </a:bodyPr>
          <a:lstStyle/>
          <a:p>
            <a:r>
              <a:rPr lang="ru-RU" sz="3600" dirty="0"/>
              <a:t>Программа проектов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02FAD7-60CF-2D47-AEFE-E11324FF4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78695"/>
            <a:ext cx="10058400" cy="4471791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Программа —это совокупность связанных между собой проектов, управление которыми координируется для достижения преимуществ, недоступных при управлении каждым проектом по отдельности, и повышения эффективности их реализации. </a:t>
            </a:r>
          </a:p>
          <a:p>
            <a:pPr algn="just"/>
            <a:r>
              <a:rPr lang="ru-RU" sz="2400" dirty="0"/>
              <a:t>Цели программы обычно не совпадают с целями отдельных проектов и связаны со стратегическими целями организации. Уточнение целей и требований по мере продвижения программы выступает достаточно частым явлением.</a:t>
            </a:r>
          </a:p>
          <a:p>
            <a:pPr algn="just"/>
            <a:r>
              <a:rPr lang="ru-RU" sz="2400" dirty="0"/>
              <a:t>Выполнение отдельного проекта в составе программы может не приводить к ощутимым результатам, в то время как выполнение всей программы может давать существенные стратегические результаты для организации.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D9FBD9-5461-E240-A7B1-0EAC9F7A3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3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4B978-156E-F04B-B855-A8D320AC8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34" y="459580"/>
            <a:ext cx="10058400" cy="843127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Отличительные критерии программы</a:t>
            </a:r>
            <a:br>
              <a:rPr lang="ru-RU" sz="4000" dirty="0"/>
            </a:br>
            <a:br>
              <a:rPr lang="ru-RU" sz="4000" dirty="0"/>
            </a:br>
            <a:r>
              <a:rPr lang="ru-RU" sz="4000" dirty="0"/>
              <a:t>проектов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870AA39-839F-1B4F-AD74-F1713070829D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12734" y="889347"/>
          <a:ext cx="11473841" cy="5968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004F67-DA1D-514A-844A-2DAE308C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89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0CF172-9FB0-BF46-A718-FEB5512CDE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310CF172-9FB0-BF46-A718-FEB5512CDE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2FC940-D230-654B-A02E-A7C33EDA9F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D42FC940-D230-654B-A02E-A7C33EDA9F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F8862B2-FAA2-4147-BED9-BA2466E34C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9F8862B2-FAA2-4147-BED9-BA2466E34C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A958C7F-E6F6-7E43-84B7-2A0FCD3BC8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8A958C7F-E6F6-7E43-84B7-2A0FCD3BC8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12A847-33BE-3F4B-A2EB-A352C92035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EA12A847-33BE-3F4B-A2EB-A352C92035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C8FC4E-4E9D-7347-BFF3-1439375B3B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34C8FC4E-4E9D-7347-BFF3-1439375B3B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F6E47BA-6D17-2245-A069-FD385C7A2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7F6E47BA-6D17-2245-A069-FD385C7A2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E6F46A-E3FA-1A49-8145-A7BFFFDEE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dgm id="{93E6F46A-E3FA-1A49-8145-A7BFFFDEEA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D2326C-D645-A443-A495-8BC2131A0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442" y="1111244"/>
            <a:ext cx="10917686" cy="2803029"/>
          </a:xfrm>
        </p:spPr>
        <p:txBody>
          <a:bodyPr>
            <a:noAutofit/>
          </a:bodyPr>
          <a:lstStyle/>
          <a:p>
            <a:r>
              <a:rPr lang="ru-RU" sz="2800" dirty="0"/>
              <a:t>Портфель —набор проектов или программ, объединенных вместе с целью эффективного управления и достижения стратегических целей, а также деятельность по их обеспечению. </a:t>
            </a:r>
          </a:p>
          <a:p>
            <a:r>
              <a:rPr lang="ru-RU" sz="2800" dirty="0"/>
              <a:t>Проекты, входящие в портфель, как правило, имеют общие ограничения (по срокам, по ресурсам, по уровню риска). </a:t>
            </a:r>
          </a:p>
          <a:p>
            <a:r>
              <a:rPr lang="ru-RU" sz="2800" dirty="0"/>
              <a:t>Программа и портфель проектов являются инструментами реализации стратегии организации.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EEC8EDD-5417-2F4A-8E69-57255338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16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78D7A8F-8B42-4940-9A9F-C2E39932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2" y="246637"/>
            <a:ext cx="10058400" cy="752313"/>
          </a:xfrm>
        </p:spPr>
        <p:txBody>
          <a:bodyPr/>
          <a:lstStyle/>
          <a:p>
            <a:r>
              <a:rPr lang="ru-RU" dirty="0"/>
              <a:t>Портфель проектов</a:t>
            </a:r>
          </a:p>
        </p:txBody>
      </p:sp>
    </p:spTree>
    <p:extLst>
      <p:ext uri="{BB962C8B-B14F-4D97-AF65-F5344CB8AC3E}">
        <p14:creationId xmlns:p14="http://schemas.microsoft.com/office/powerpoint/2010/main" val="255938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D6277A7-060E-6C4F-A230-BFFA3FE18B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8109292" y="3537259"/>
            <a:ext cx="1371600" cy="107624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00C7669-B10D-6F45-A7DF-0D02BF0134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8109292" y="2363906"/>
            <a:ext cx="1371600" cy="117334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1A8891E-5D13-E94F-8132-C3C08F0FD034}"/>
              </a:ext>
            </a:extLst>
          </p:cNvPr>
          <p:cNvSpPr txBox="1"/>
          <p:nvPr/>
        </p:nvSpPr>
        <p:spPr>
          <a:xfrm>
            <a:off x="8315225" y="417806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Проект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E1B9A4-1102-3741-8F20-EE8274CE2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17</a:t>
            </a:fld>
            <a:endParaRPr lang="ru-RU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3CE5429-353C-AE43-A1D4-B064709AD8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5509882" y="3415698"/>
            <a:ext cx="2011680" cy="157848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4E2AC42-4FC4-BE4E-AB42-B2E6C3154B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5509882" y="1694784"/>
            <a:ext cx="2011680" cy="172090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9AC51E2-5D26-C44D-B201-87FD5A900B27}"/>
              </a:ext>
            </a:extLst>
          </p:cNvPr>
          <p:cNvSpPr txBox="1"/>
          <p:nvPr/>
        </p:nvSpPr>
        <p:spPr>
          <a:xfrm>
            <a:off x="5842256" y="4451579"/>
            <a:ext cx="136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Программа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B432A4FD-C3F6-B74B-9496-8023AD8648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 rot="16200000">
            <a:off x="3799352" y="1694784"/>
            <a:ext cx="2011680" cy="172090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BB3B076-CCCB-104C-944A-E279F4447E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7623115" y="3380806"/>
            <a:ext cx="2377440" cy="186548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35CC002-35AD-BB48-A64E-8B1D2442F3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 rot="5400000">
            <a:off x="9691253" y="1331633"/>
            <a:ext cx="2377440" cy="20338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6281941-EFF9-1241-845A-7A7FD3CDDEB0}"/>
              </a:ext>
            </a:extLst>
          </p:cNvPr>
          <p:cNvSpPr txBox="1"/>
          <p:nvPr/>
        </p:nvSpPr>
        <p:spPr>
          <a:xfrm>
            <a:off x="8190088" y="4642431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Портфель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101A24C-793C-3F4E-A52F-77CE81D41A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7637307" y="1358870"/>
            <a:ext cx="2377440" cy="20338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D76075F-EFA0-564F-8063-93CC3919DA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4883994" y="3380806"/>
            <a:ext cx="2651760" cy="208073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869D402-668E-6D40-9F94-FF2701CB0D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 rot="16200000">
            <a:off x="2618859" y="1077138"/>
            <a:ext cx="2651760" cy="226846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DE19811-9F46-2E4C-9110-D9A96DD911F3}"/>
              </a:ext>
            </a:extLst>
          </p:cNvPr>
          <p:cNvSpPr txBox="1"/>
          <p:nvPr/>
        </p:nvSpPr>
        <p:spPr>
          <a:xfrm>
            <a:off x="5606321" y="479737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Стратегия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2A4B724-62B8-FF42-A2F9-881A2AA54C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4891097" y="1114031"/>
            <a:ext cx="2651760" cy="2268469"/>
          </a:xfrm>
          <a:prstGeom prst="rect">
            <a:avLst/>
          </a:prstGeom>
        </p:spPr>
      </p:pic>
      <p:sp>
        <p:nvSpPr>
          <p:cNvPr id="34" name="Заголовок 33">
            <a:extLst>
              <a:ext uri="{FF2B5EF4-FFF2-40B4-BE49-F238E27FC236}">
                <a16:creationId xmlns:a16="http://schemas.microsoft.com/office/drawing/2014/main" id="{DCA3F24B-50E1-5341-BF0D-7ACBDD9FC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90" y="165515"/>
            <a:ext cx="11459036" cy="769937"/>
          </a:xfrm>
        </p:spPr>
        <p:txBody>
          <a:bodyPr>
            <a:normAutofit/>
          </a:bodyPr>
          <a:lstStyle/>
          <a:p>
            <a:r>
              <a:rPr lang="ru-RU" dirty="0"/>
              <a:t>Стратегия – Портфель проектов</a:t>
            </a:r>
          </a:p>
        </p:txBody>
      </p:sp>
      <p:sp>
        <p:nvSpPr>
          <p:cNvPr id="35" name="Заголовок 33">
            <a:extLst>
              <a:ext uri="{FF2B5EF4-FFF2-40B4-BE49-F238E27FC236}">
                <a16:creationId xmlns:a16="http://schemas.microsoft.com/office/drawing/2014/main" id="{3875E76E-DC03-D94E-A1FC-5E5444F2C761}"/>
              </a:ext>
            </a:extLst>
          </p:cNvPr>
          <p:cNvSpPr txBox="1">
            <a:spLocks/>
          </p:cNvSpPr>
          <p:nvPr/>
        </p:nvSpPr>
        <p:spPr>
          <a:xfrm>
            <a:off x="171490" y="5766254"/>
            <a:ext cx="11459036" cy="7699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Программа проектов – проект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F8C1F321-9202-C74B-8EB0-8B5456384B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476071" y="3442773"/>
            <a:ext cx="2923476" cy="2293936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2513961E-451D-E643-ABA6-F3B5565379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476070" y="954563"/>
            <a:ext cx="2923476" cy="2500910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4C0D6F3D-4F84-A748-8735-CA135448F0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3624135" y="3846001"/>
            <a:ext cx="2409585" cy="1890708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E6E6036C-89D6-EB41-96AA-ED141F2083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3622911" y="1784703"/>
            <a:ext cx="2409585" cy="2061298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4654FE05-2A2E-3645-A5CA-930E4BD9C3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6255860" y="4155562"/>
            <a:ext cx="2015068" cy="1581147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8424A2C6-F31D-F641-9FCD-9CCE3B88B3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6255860" y="2441588"/>
            <a:ext cx="2015068" cy="1723806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238C0692-E762-9C4E-B872-A44F43EA38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2072" r="53295"/>
          <a:stretch/>
        </p:blipFill>
        <p:spPr>
          <a:xfrm>
            <a:off x="8538115" y="4494522"/>
            <a:ext cx="1561841" cy="1225517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4D28B475-4BD7-854C-B64A-575D37F010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-1" r="53295" b="47749"/>
          <a:stretch/>
        </p:blipFill>
        <p:spPr>
          <a:xfrm>
            <a:off x="8538115" y="3166513"/>
            <a:ext cx="1561841" cy="1336089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8E976353-57F6-CC44-BC34-3F60E987D7F8}"/>
              </a:ext>
            </a:extLst>
          </p:cNvPr>
          <p:cNvSpPr txBox="1"/>
          <p:nvPr/>
        </p:nvSpPr>
        <p:spPr>
          <a:xfrm>
            <a:off x="8891651" y="5107149"/>
            <a:ext cx="93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Проект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BD5DFB-EEC6-AF48-AFCC-57F682D0C8A2}"/>
              </a:ext>
            </a:extLst>
          </p:cNvPr>
          <p:cNvSpPr txBox="1"/>
          <p:nvPr/>
        </p:nvSpPr>
        <p:spPr>
          <a:xfrm>
            <a:off x="4163517" y="5130428"/>
            <a:ext cx="1239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Портфель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240023F-6812-8647-88D0-0A314BBC985F}"/>
              </a:ext>
            </a:extLst>
          </p:cNvPr>
          <p:cNvSpPr txBox="1"/>
          <p:nvPr/>
        </p:nvSpPr>
        <p:spPr>
          <a:xfrm>
            <a:off x="6574976" y="5130428"/>
            <a:ext cx="1376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Программа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472FFDB-C27B-DD49-BF4A-8A563515C6FD}"/>
              </a:ext>
            </a:extLst>
          </p:cNvPr>
          <p:cNvSpPr txBox="1"/>
          <p:nvPr/>
        </p:nvSpPr>
        <p:spPr>
          <a:xfrm>
            <a:off x="1310873" y="5123819"/>
            <a:ext cx="1253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Стратегия</a:t>
            </a:r>
          </a:p>
        </p:txBody>
      </p:sp>
    </p:spTree>
    <p:extLst>
      <p:ext uri="{BB962C8B-B14F-4D97-AF65-F5344CB8AC3E}">
        <p14:creationId xmlns:p14="http://schemas.microsoft.com/office/powerpoint/2010/main" val="99820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0.00023 L -0.05234 -0.0581 C -0.06263 -0.07129 -0.07838 -0.07847 -0.09453 -0.07847 C -0.11302 -0.07847 -0.12786 -0.07129 -0.13828 -0.0581 L -0.18802 0.00023 " pathEditMode="relative" rAng="10800000" ptsTypes="AAAAA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58" y="-393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0.00023 L -0.05234 -0.0581 C -0.06263 -0.07129 -0.07838 -0.07847 -0.09453 -0.07847 C -0.11302 -0.07847 -0.12786 -0.07129 -0.13828 -0.0581 L -0.18802 0.00023 " pathEditMode="relative" rAng="10800000" ptsTypes="AAA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58" y="-393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37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0.00023 L -0.05234 -0.0581 C -0.06263 -0.0713 -0.07838 -0.07847 -0.09453 -0.07847 C -0.11302 -0.07847 -0.12786 -0.0713 -0.13828 -0.0581 L -0.18802 0.00023 " pathEditMode="relative" rAng="10800000" ptsTypes="AAAAA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58" y="-393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912 -0.03426 0.01836 -0.06852 0.02696 -0.0919 C 0.03555 -0.11504 0.04076 -0.12777 0.05157 -0.13981 C 0.0625 -0.15185 0.07865 -0.1625 0.09219 -0.16389 C 0.10573 -0.16527 0.12123 -0.15509 0.13282 -0.14861 C 0.14427 -0.14213 0.15443 -0.13703 0.16107 -0.12453 C 0.16758 -0.11227 0.16719 -0.09375 0.17214 -0.0743 C 0.17709 -0.05509 0.18386 -0.03194 0.19063 -0.00879 " pathEditMode="relative" ptsTypes="AAAAAAAA"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912 -0.03426 0.01836 -0.06852 0.02696 -0.0919 C 0.03555 -0.11504 0.04076 -0.12777 0.05157 -0.13981 C 0.0625 -0.15185 0.07865 -0.1625 0.09219 -0.16389 C 0.10573 -0.16527 0.12123 -0.15509 0.13282 -0.14861 C 0.14427 -0.14213 0.15443 -0.13703 0.16107 -0.12453 C 0.16758 -0.11227 0.16719 -0.09375 0.17214 -0.0743 C 0.17709 -0.05509 0.18386 -0.03194 0.19063 -0.00879 " pathEditMode="relative" ptsTypes="AAAAAAAA">
                                      <p:cBhvr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912 -0.03426 0.01836 -0.06852 0.02696 -0.0919 C 0.03555 -0.11504 0.04076 -0.12777 0.05157 -0.13981 C 0.0625 -0.15185 0.07865 -0.1625 0.09219 -0.16389 C 0.10573 -0.16527 0.12123 -0.15509 0.13282 -0.14861 C 0.14427 -0.14213 0.15443 -0.13703 0.16107 -0.12453 C 0.16758 -0.11227 0.16719 -0.09375 0.17214 -0.0743 C 0.17709 -0.05509 0.18386 -0.03194 0.19063 -0.00879 " pathEditMode="relative" ptsTypes="AAAAAAAA">
                                      <p:cBhvr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12 -0.02107 -0.00625 -0.0419 -0.01237 -0.05694 C -0.01849 -0.07176 -0.02786 -0.07963 -0.03698 -0.08982 C -0.04596 -0.1 -0.05677 -0.11088 -0.0664 -0.11806 C -0.07604 -0.12546 -0.08606 -0.13009 -0.09466 -0.13333 C -0.10325 -0.13681 -0.1082 -0.13889 -0.1181 -0.13773 C -0.12786 -0.13681 -0.14388 -0.13125 -0.15364 -0.12685 C -0.16354 -0.12245 -0.1694 -0.1206 -0.17708 -0.11157 C -0.18463 -0.10255 -0.19401 -0.08426 -0.19922 -0.07222 C -0.20429 -0.06019 -0.20586 -0.05139 -0.20781 -0.03935 C -0.20963 -0.02755 -0.20989 -0.01389 -0.21015 0 " pathEditMode="relative" ptsTypes="AAAAAAAAAAA">
                                      <p:cBhvr>
                                        <p:cTn id="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12 -0.02107 -0.00625 -0.0419 -0.01237 -0.05694 C -0.01849 -0.07176 -0.02786 -0.07963 -0.03698 -0.08982 C -0.04596 -0.1 -0.05677 -0.11088 -0.0664 -0.11806 C -0.07604 -0.12546 -0.08606 -0.13009 -0.09466 -0.13333 C -0.10325 -0.13681 -0.1082 -0.13889 -0.1181 -0.13773 C -0.12786 -0.13681 -0.14388 -0.13125 -0.15364 -0.12685 C -0.16354 -0.12245 -0.1694 -0.1206 -0.17708 -0.11157 C -0.18463 -0.10255 -0.19401 -0.08426 -0.19922 -0.07222 C -0.20429 -0.06019 -0.20586 -0.05139 -0.20781 -0.03935 C -0.20963 -0.02755 -0.20989 -0.01389 -0.21015 0 " pathEditMode="relative" ptsTypes="AAAAAAAAAAA">
                                      <p:cBhvr>
                                        <p:cTn id="8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12 -0.02107 -0.00625 -0.0419 -0.01237 -0.05694 C -0.01849 -0.07176 -0.02786 -0.07963 -0.03698 -0.08982 C -0.04596 -0.1 -0.05677 -0.11088 -0.0664 -0.11806 C -0.07604 -0.12546 -0.08606 -0.13009 -0.09466 -0.13333 C -0.10325 -0.13681 -0.1082 -0.13889 -0.1181 -0.13773 C -0.12786 -0.13681 -0.14388 -0.13125 -0.15364 -0.12685 C -0.16354 -0.12245 -0.1694 -0.1206 -0.17708 -0.11157 C -0.18463 -0.10255 -0.19401 -0.08426 -0.19922 -0.07222 C -0.20429 -0.06019 -0.20586 -0.05139 -0.20781 -0.03935 C -0.20963 -0.02755 -0.20989 -0.01389 -0.21015 0 " pathEditMode="relative" ptsTypes="AAAAAAAAAAA">
                                      <p:cBhvr>
                                        <p:cTn id="8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  <p:bldP spid="18" grpId="0"/>
      <p:bldP spid="18" grpId="1"/>
      <p:bldP spid="44" grpId="0"/>
      <p:bldP spid="45" grpId="0"/>
      <p:bldP spid="46" grpId="0"/>
      <p:bldP spid="4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D2E65-D3DD-F040-9B59-F96FDAB17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09268"/>
            <a:ext cx="10058400" cy="1181330"/>
          </a:xfrm>
        </p:spPr>
        <p:txBody>
          <a:bodyPr>
            <a:noAutofit/>
          </a:bodyPr>
          <a:lstStyle/>
          <a:p>
            <a:r>
              <a:rPr lang="ru-RU" sz="2400" dirty="0"/>
              <a:t>Существуют три основные характеристики, позволяющие количественно оценить полезность любого проекта для предприятия в целом: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9421E8D6-C18A-AA47-AFC2-37CC4C5BCE2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26092" y="1490598"/>
          <a:ext cx="10785035" cy="492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F514F5B-CF2F-B34F-B4B4-F79681214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4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01E7B9-A25F-6F49-B778-583831846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0901E7B9-A25F-6F49-B778-5838318466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4A9B1A-C4C6-114C-8C91-326707A07B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dgm id="{ED4A9B1A-C4C6-114C-8C91-326707A07B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B1CDFB-426B-F549-BB2A-F53BD708DC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dgm id="{6EB1CDFB-426B-F549-BB2A-F53BD708DC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77A3895-7D7C-6045-B10C-212877628E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C77A3895-7D7C-6045-B10C-212877628E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1D4A1C-DAED-F746-9C29-7DB9D02F5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>
                                            <p:graphicEl>
                                              <a:dgm id="{BE1D4A1C-DAED-F746-9C29-7DB9D02F54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F62E0B-A111-4A41-8B31-1F90C28FFC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graphicEl>
                                              <a:dgm id="{32F62E0B-A111-4A41-8B31-1F90C28FFC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35EEDB-D8FB-AF47-8D60-5B5534B75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46" y="33695"/>
            <a:ext cx="11507661" cy="1609344"/>
          </a:xfrm>
        </p:spPr>
        <p:txBody>
          <a:bodyPr>
            <a:noAutofit/>
          </a:bodyPr>
          <a:lstStyle/>
          <a:p>
            <a:r>
              <a:rPr lang="ru-RU" sz="3200" dirty="0"/>
              <a:t>Любой проект, полезный для организации, должен отвечать хотя бы одному требованию: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4B6FA70-A048-1043-AF13-F9142CD4EA2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443546" y="1352811"/>
          <a:ext cx="11105451" cy="5148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4CE5B9-D5B2-B240-AB1C-F621BC2F7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24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DF95D9F-4DC3-734C-B368-47E6418D06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ADF95D9F-4DC3-734C-B368-47E6418D06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9072A7-51AC-724B-922C-08CD626888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989072A7-51AC-724B-922C-08CD626888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FA3131-F119-7D41-931C-8FC221918C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5">
                                            <p:graphicEl>
                                              <a:dgm id="{E5FA3131-F119-7D41-931C-8FC221918C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FCBC21-69A3-2144-9B27-864CFDCBB2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ABFCBC21-69A3-2144-9B27-864CFDCBB2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9586E3-D706-F548-8BB5-014D538542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799586E3-D706-F548-8BB5-014D538542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936741-138E-3443-AF7A-B0DCE5A520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5">
                                            <p:graphicEl>
                                              <a:dgm id="{6D936741-138E-3443-AF7A-B0DCE5A520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F02F2F-BE8A-2943-9A51-E5D3CEC9C5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5">
                                            <p:graphicEl>
                                              <a:dgm id="{0DF02F2F-BE8A-2943-9A51-E5D3CEC9C5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807178-A390-9240-B702-EF8420E9DE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65807178-A390-9240-B702-EF8420E9DE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2560B3-BDF9-2444-9D6B-209463F650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C22560B3-BDF9-2444-9D6B-209463F650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871F68-2758-AE4F-81CB-E717529DE7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0E871F68-2758-AE4F-81CB-E717529DE7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FE0230-1070-E249-9F8F-49736BAAF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500"/>
                                        <p:tgtEl>
                                          <p:spTgt spid="5">
                                            <p:graphicEl>
                                              <a:dgm id="{2FFE0230-1070-E249-9F8F-49736BAAFE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6E022-1E9A-E547-90D4-08FA048CB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76082"/>
          </a:xfrm>
        </p:spPr>
        <p:txBody>
          <a:bodyPr/>
          <a:lstStyle/>
          <a:p>
            <a:r>
              <a:rPr lang="ru-RU" dirty="0"/>
              <a:t>Понятие «проект»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282E24-D845-AF46-8C4D-8244C6F1F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60714"/>
            <a:ext cx="10058400" cy="481148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/>
              <a:t>Считается, что слово «проект» (</a:t>
            </a:r>
            <a:r>
              <a:rPr lang="ru-RU" sz="2400" i="1" dirty="0" err="1"/>
              <a:t>project</a:t>
            </a:r>
            <a:r>
              <a:rPr lang="ru-RU" sz="2400" dirty="0"/>
              <a:t>) происходит от латинского </a:t>
            </a:r>
            <a:r>
              <a:rPr lang="ru-RU" sz="2400" i="1" dirty="0" err="1"/>
              <a:t>projacere</a:t>
            </a:r>
            <a:r>
              <a:rPr lang="ru-RU" sz="2400" i="1" dirty="0"/>
              <a:t> </a:t>
            </a:r>
            <a:r>
              <a:rPr lang="ru-RU" sz="2400" dirty="0"/>
              <a:t>— продвигать что-то вперед (</a:t>
            </a:r>
            <a:r>
              <a:rPr lang="ru-RU" sz="2400" i="1" dirty="0" err="1"/>
              <a:t>pro</a:t>
            </a:r>
            <a:r>
              <a:rPr lang="ru-RU" sz="2400" i="1" dirty="0"/>
              <a:t> </a:t>
            </a:r>
            <a:r>
              <a:rPr lang="ru-RU" sz="2400" dirty="0"/>
              <a:t>— заранее; </a:t>
            </a:r>
            <a:r>
              <a:rPr lang="ru-RU" sz="2400" i="1" dirty="0" err="1"/>
              <a:t>jacere</a:t>
            </a:r>
            <a:r>
              <a:rPr lang="ru-RU" sz="2400" i="1" dirty="0"/>
              <a:t> </a:t>
            </a:r>
            <a:r>
              <a:rPr lang="ru-RU" sz="2400" dirty="0"/>
              <a:t>— продвигать, бросать вперед).</a:t>
            </a:r>
          </a:p>
          <a:p>
            <a:pPr algn="just"/>
            <a:r>
              <a:rPr lang="ru-RU" sz="2400" dirty="0"/>
              <a:t> Под проектом в российском менеджменте понимается совокупность задач и действий, имеющих следующие отличительные признаки:</a:t>
            </a:r>
          </a:p>
          <a:p>
            <a:pPr algn="just">
              <a:buFontTx/>
              <a:buChar char="-"/>
            </a:pPr>
            <a:r>
              <a:rPr lang="ru-RU" sz="2400" dirty="0"/>
              <a:t>четкие конечные цели, </a:t>
            </a:r>
          </a:p>
          <a:p>
            <a:pPr algn="just">
              <a:buFontTx/>
              <a:buChar char="-"/>
            </a:pPr>
            <a:r>
              <a:rPr lang="ru-RU" sz="2400" dirty="0"/>
              <a:t>взаимосвязи задач и ресурсов, </a:t>
            </a:r>
          </a:p>
          <a:p>
            <a:pPr algn="just">
              <a:buFontTx/>
              <a:buChar char="-"/>
            </a:pPr>
            <a:r>
              <a:rPr lang="ru-RU" sz="2400" dirty="0"/>
              <a:t>определенные сроки начала и окончания проекта, </a:t>
            </a:r>
          </a:p>
          <a:p>
            <a:pPr algn="just">
              <a:buFontTx/>
              <a:buChar char="-"/>
            </a:pPr>
            <a:r>
              <a:rPr lang="ru-RU" sz="2400" dirty="0"/>
              <a:t>известная степень новизны целей и условий реализации, </a:t>
            </a:r>
          </a:p>
          <a:p>
            <a:pPr algn="just">
              <a:buFontTx/>
              <a:buChar char="-"/>
            </a:pPr>
            <a:r>
              <a:rPr lang="ru-RU" sz="2400" dirty="0"/>
              <a:t>неизбежность различных конфликтных ситуаций вокруг и внутри проекта.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8353BF5-65EC-EF43-887B-36FF1EE8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98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7CF9C-7EF6-8A47-AA2A-67C73AC61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008" y="171481"/>
            <a:ext cx="11307301" cy="580081"/>
          </a:xfrm>
        </p:spPr>
        <p:txBody>
          <a:bodyPr>
            <a:normAutofit/>
          </a:bodyPr>
          <a:lstStyle/>
          <a:p>
            <a:r>
              <a:rPr lang="ru-RU" sz="3200" dirty="0"/>
              <a:t>Магический треугольник управления проектами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BA9406-BC03-EF44-AA5E-516B9CAEA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20</a:t>
            </a:fld>
            <a:endParaRPr lang="ru-RU"/>
          </a:p>
        </p:txBody>
      </p:sp>
      <p:sp>
        <p:nvSpPr>
          <p:cNvPr id="3" name="Треугольник 2">
            <a:extLst>
              <a:ext uri="{FF2B5EF4-FFF2-40B4-BE49-F238E27FC236}">
                <a16:creationId xmlns:a16="http://schemas.microsoft.com/office/drawing/2014/main" id="{0CA6CF4B-8EEC-0949-AB63-6A7F47447960}"/>
              </a:ext>
            </a:extLst>
          </p:cNvPr>
          <p:cNvSpPr/>
          <p:nvPr/>
        </p:nvSpPr>
        <p:spPr>
          <a:xfrm>
            <a:off x="4935246" y="2372303"/>
            <a:ext cx="2768252" cy="1966586"/>
          </a:xfrm>
          <a:prstGeom prst="triangl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59180D-E393-3649-8D3B-6F718467CC2F}"/>
              </a:ext>
            </a:extLst>
          </p:cNvPr>
          <p:cNvSpPr txBox="1"/>
          <p:nvPr/>
        </p:nvSpPr>
        <p:spPr>
          <a:xfrm>
            <a:off x="5580227" y="1913257"/>
            <a:ext cx="1478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Качество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5216E3-0713-2C45-A9CA-15CC338043C2}"/>
              </a:ext>
            </a:extLst>
          </p:cNvPr>
          <p:cNvSpPr txBox="1"/>
          <p:nvPr/>
        </p:nvSpPr>
        <p:spPr>
          <a:xfrm>
            <a:off x="4209283" y="4385055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Затраты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70CF42-BB13-0945-8158-A3E70D1E2FB8}"/>
              </a:ext>
            </a:extLst>
          </p:cNvPr>
          <p:cNvSpPr txBox="1"/>
          <p:nvPr/>
        </p:nvSpPr>
        <p:spPr>
          <a:xfrm>
            <a:off x="7208829" y="4385054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Сроки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13FBC3D-A9E0-C74E-B243-E7C5D7690E65}"/>
              </a:ext>
            </a:extLst>
          </p:cNvPr>
          <p:cNvSpPr/>
          <p:nvPr/>
        </p:nvSpPr>
        <p:spPr>
          <a:xfrm>
            <a:off x="4173" y="4957865"/>
            <a:ext cx="609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Проекты подчиняются аспекту снижения их стоимости, поэтому затраты являются узким местом (</a:t>
            </a:r>
            <a:r>
              <a:rPr lang="en-US" sz="2400" dirty="0">
                <a:latin typeface="Times New Roman" panose="02020603050405020304" pitchFamily="18" charset="0"/>
                <a:ea typeface="Petersburg-Italic"/>
              </a:rPr>
              <a:t>design to cost</a:t>
            </a:r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). </a:t>
            </a:r>
            <a:endParaRPr lang="ru-RU" sz="24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EF89971-6591-EB43-92CE-CA54DB9B14D2}"/>
              </a:ext>
            </a:extLst>
          </p:cNvPr>
          <p:cNvSpPr/>
          <p:nvPr/>
        </p:nvSpPr>
        <p:spPr>
          <a:xfrm>
            <a:off x="6095762" y="495786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В некоторых проектах возникает необходимость обязательного соответствия определенным срокам (</a:t>
            </a:r>
            <a:r>
              <a:rPr lang="ru-RU" sz="2400" dirty="0" err="1">
                <a:latin typeface="Times New Roman" panose="02020603050405020304" pitchFamily="18" charset="0"/>
                <a:ea typeface="Petersburg-Italic"/>
              </a:rPr>
              <a:t>design</a:t>
            </a:r>
            <a:r>
              <a:rPr lang="ru-RU" sz="2400" dirty="0">
                <a:latin typeface="Times New Roman" panose="02020603050405020304" pitchFamily="18" charset="0"/>
                <a:ea typeface="Petersburg-Italic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Petersburg-Italic"/>
              </a:rPr>
              <a:t>to</a:t>
            </a:r>
            <a:r>
              <a:rPr lang="ru-RU" sz="2400" dirty="0">
                <a:latin typeface="Times New Roman" panose="02020603050405020304" pitchFamily="18" charset="0"/>
                <a:ea typeface="Petersburg-Italic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Petersburg-Italic"/>
              </a:rPr>
              <a:t>time</a:t>
            </a:r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).</a:t>
            </a:r>
            <a:r>
              <a:rPr lang="ru-RU" sz="2400" dirty="0"/>
              <a:t>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5D9D2CE-C6B4-D248-825C-AB1C736890A7}"/>
              </a:ext>
            </a:extLst>
          </p:cNvPr>
          <p:cNvSpPr/>
          <p:nvPr/>
        </p:nvSpPr>
        <p:spPr>
          <a:xfrm>
            <a:off x="2327396" y="751228"/>
            <a:ext cx="74365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Если цель проекта - достижение определенного уровня качества (бездефектные проекты), основное внимание обращается на этот фактор (</a:t>
            </a:r>
            <a:r>
              <a:rPr lang="ru-RU" sz="2400" dirty="0" err="1">
                <a:latin typeface="Times New Roman" panose="02020603050405020304" pitchFamily="18" charset="0"/>
                <a:ea typeface="Petersburg-Italic"/>
              </a:rPr>
              <a:t>design</a:t>
            </a:r>
            <a:r>
              <a:rPr lang="ru-RU" sz="2400" dirty="0">
                <a:latin typeface="Times New Roman" panose="02020603050405020304" pitchFamily="18" charset="0"/>
                <a:ea typeface="Petersburg-Italic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Petersburg-Italic"/>
              </a:rPr>
              <a:t>to</a:t>
            </a:r>
            <a:r>
              <a:rPr lang="ru-RU" sz="2400" dirty="0">
                <a:latin typeface="Times New Roman" panose="02020603050405020304" pitchFamily="18" charset="0"/>
                <a:ea typeface="Petersburg-Italic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Petersburg-Italic"/>
              </a:rPr>
              <a:t>quality</a:t>
            </a:r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).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441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7CF9C-7EF6-8A47-AA2A-67C73AC61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008" y="171481"/>
            <a:ext cx="11307301" cy="580081"/>
          </a:xfrm>
        </p:spPr>
        <p:txBody>
          <a:bodyPr>
            <a:normAutofit/>
          </a:bodyPr>
          <a:lstStyle/>
          <a:p>
            <a:r>
              <a:rPr lang="ru-RU" sz="3200" dirty="0"/>
              <a:t>Три варианта менеджмента проектов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BA9406-BC03-EF44-AA5E-516B9CAEA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21</a:t>
            </a:fld>
            <a:endParaRPr lang="ru-RU"/>
          </a:p>
        </p:txBody>
      </p:sp>
      <p:sp>
        <p:nvSpPr>
          <p:cNvPr id="3" name="Треугольник 2">
            <a:extLst>
              <a:ext uri="{FF2B5EF4-FFF2-40B4-BE49-F238E27FC236}">
                <a16:creationId xmlns:a16="http://schemas.microsoft.com/office/drawing/2014/main" id="{0CA6CF4B-8EEC-0949-AB63-6A7F47447960}"/>
              </a:ext>
            </a:extLst>
          </p:cNvPr>
          <p:cNvSpPr/>
          <p:nvPr/>
        </p:nvSpPr>
        <p:spPr>
          <a:xfrm>
            <a:off x="4935246" y="2372303"/>
            <a:ext cx="2768252" cy="1966586"/>
          </a:xfrm>
          <a:prstGeom prst="triangl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59180D-E393-3649-8D3B-6F718467CC2F}"/>
              </a:ext>
            </a:extLst>
          </p:cNvPr>
          <p:cNvSpPr txBox="1"/>
          <p:nvPr/>
        </p:nvSpPr>
        <p:spPr>
          <a:xfrm>
            <a:off x="5580227" y="1913257"/>
            <a:ext cx="1478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Качество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5216E3-0713-2C45-A9CA-15CC338043C2}"/>
              </a:ext>
            </a:extLst>
          </p:cNvPr>
          <p:cNvSpPr txBox="1"/>
          <p:nvPr/>
        </p:nvSpPr>
        <p:spPr>
          <a:xfrm>
            <a:off x="4209283" y="4385055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Затраты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70CF42-BB13-0945-8158-A3E70D1E2FB8}"/>
              </a:ext>
            </a:extLst>
          </p:cNvPr>
          <p:cNvSpPr txBox="1"/>
          <p:nvPr/>
        </p:nvSpPr>
        <p:spPr>
          <a:xfrm>
            <a:off x="7208829" y="4385054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Сроки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1B36971-0BE1-294B-9352-99EFEE7D3771}"/>
              </a:ext>
            </a:extLst>
          </p:cNvPr>
          <p:cNvSpPr/>
          <p:nvPr/>
        </p:nvSpPr>
        <p:spPr>
          <a:xfrm>
            <a:off x="392006" y="797728"/>
            <a:ext cx="105056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1. Направленность на гравитационный центр тяжести в середине магического треугольника для достижения идеальной точки в менеджменте проекта.</a:t>
            </a:r>
            <a:r>
              <a:rPr lang="ru-RU" sz="2400" dirty="0"/>
              <a:t> 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609C64B-6093-2C45-9C0F-7DC0CA2308ED}"/>
              </a:ext>
            </a:extLst>
          </p:cNvPr>
          <p:cNvCxnSpPr>
            <a:stCxn id="3" idx="0"/>
            <a:endCxn id="3" idx="3"/>
          </p:cNvCxnSpPr>
          <p:nvPr/>
        </p:nvCxnSpPr>
        <p:spPr>
          <a:xfrm>
            <a:off x="6319372" y="2372303"/>
            <a:ext cx="0" cy="1966586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832A19D8-8F9C-254E-BA7C-E46404BE104A}"/>
              </a:ext>
            </a:extLst>
          </p:cNvPr>
          <p:cNvCxnSpPr>
            <a:stCxn id="3" idx="2"/>
            <a:endCxn id="3" idx="5"/>
          </p:cNvCxnSpPr>
          <p:nvPr/>
        </p:nvCxnSpPr>
        <p:spPr>
          <a:xfrm flipV="1">
            <a:off x="4935246" y="3355596"/>
            <a:ext cx="2076189" cy="98329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9FF95A1A-79C3-754A-88C0-16496AE7939A}"/>
              </a:ext>
            </a:extLst>
          </p:cNvPr>
          <p:cNvCxnSpPr>
            <a:stCxn id="3" idx="4"/>
            <a:endCxn id="3" idx="1"/>
          </p:cNvCxnSpPr>
          <p:nvPr/>
        </p:nvCxnSpPr>
        <p:spPr>
          <a:xfrm flipH="1" flipV="1">
            <a:off x="5627309" y="3355596"/>
            <a:ext cx="2076189" cy="98329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1F67AF4E-1D14-954F-B27D-09C8D7D41521}"/>
              </a:ext>
            </a:extLst>
          </p:cNvPr>
          <p:cNvSpPr>
            <a:spLocks noChangeAspect="1"/>
          </p:cNvSpPr>
          <p:nvPr/>
        </p:nvSpPr>
        <p:spPr>
          <a:xfrm>
            <a:off x="6211372" y="3557391"/>
            <a:ext cx="216000" cy="216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F6140E1-CC68-5C4B-920B-5909E74B34DA}"/>
              </a:ext>
            </a:extLst>
          </p:cNvPr>
          <p:cNvSpPr/>
          <p:nvPr/>
        </p:nvSpPr>
        <p:spPr>
          <a:xfrm>
            <a:off x="392006" y="2372303"/>
            <a:ext cx="38040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2. Реализация точки с легким предпочтением одной из угловых точек треугольника и отдачей ей некоторого предпочтения.</a:t>
            </a:r>
            <a:r>
              <a:rPr lang="ru-RU" sz="2400" dirty="0"/>
              <a:t>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08CC817-E0A3-B643-8BA7-339E5773DEE7}"/>
              </a:ext>
            </a:extLst>
          </p:cNvPr>
          <p:cNvSpPr/>
          <p:nvPr/>
        </p:nvSpPr>
        <p:spPr>
          <a:xfrm>
            <a:off x="3223072" y="5181355"/>
            <a:ext cx="6192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Petersburg-Regular"/>
              </a:rPr>
              <a:t>3. Реализация точки со значительным предпочтением соответствующего приоритета, т.е. сроков, затрат или качества.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166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57 0.0419 " pathEditMode="relative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0" presetClass="path" presetSubtype="0" accel="50000" decel="5000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6598 " pathEditMode="relative" ptsTypes="AA">
                                      <p:cBhvr>
                                        <p:cTn id="3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0" presetClass="path" presetSubtype="0" accel="50000" decel="50000" fill="remove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037 L 0.04154 0.0354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0" y="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1354 0.09537 " pathEditMode="relative" ptsTypes="AA">
                                      <p:cBhvr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7.40741E-7 L 6.25E-7 -0.1886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0" presetClass="path" presetSubtype="0" accel="50000" decel="50000" fill="remove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354 0.10116 " pathEditMode="relative" ptsTypes="AA">
                                      <p:cBhvr>
                                        <p:cTn id="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  <p:bldP spid="18" grpId="1" animBg="1"/>
      <p:bldP spid="18" grpId="2" animBg="1"/>
      <p:bldP spid="18" grpId="3" animBg="1"/>
      <p:bldP spid="18" grpId="4" animBg="1"/>
      <p:bldP spid="18" grpId="5" animBg="1"/>
      <p:bldP spid="18" grpId="6" animBg="1"/>
      <p:bldP spid="19" grpId="0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12FCDE-6170-DA40-AED9-77EA1769A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Магическая пирамида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F87D7E-9D89-434C-ADD1-A5A01C3E6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22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98BF83F-7169-5044-BB53-8214A3C284F3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466"/>
          <a:stretch/>
        </p:blipFill>
        <p:spPr bwMode="auto">
          <a:xfrm>
            <a:off x="1678487" y="1813142"/>
            <a:ext cx="7102256" cy="44596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2507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A40D4-2582-A245-9127-E7148A623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58056"/>
            <a:ext cx="10058400" cy="397111"/>
          </a:xfrm>
        </p:spPr>
        <p:txBody>
          <a:bodyPr>
            <a:noAutofit/>
          </a:bodyPr>
          <a:lstStyle/>
          <a:p>
            <a:r>
              <a:rPr lang="ru-RU" sz="3600" dirty="0"/>
              <a:t>PMBOK </a:t>
            </a:r>
            <a:r>
              <a:rPr lang="ru-RU" sz="3600" dirty="0" err="1"/>
              <a:t>Guide</a:t>
            </a:r>
            <a:r>
              <a:rPr lang="ru-RU" sz="3600" dirty="0"/>
              <a:t>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E39752E-0216-0D44-A38C-2689613797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272784"/>
              </p:ext>
            </p:extLst>
          </p:nvPr>
        </p:nvGraphicFramePr>
        <p:xfrm>
          <a:off x="1069975" y="1712913"/>
          <a:ext cx="10058400" cy="4559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550CF2-9E78-2C46-A854-A5BADE639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3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9B6AB2-06D5-1C4B-B02C-6F46C44A07C8}"/>
              </a:ext>
            </a:extLst>
          </p:cNvPr>
          <p:cNvSpPr txBox="1"/>
          <p:nvPr/>
        </p:nvSpPr>
        <p:spPr>
          <a:xfrm>
            <a:off x="1069848" y="718457"/>
            <a:ext cx="1005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Проект — это временное предприятие, предназначенное для создания уникальных продуктов, услуг или результатов. </a:t>
            </a:r>
          </a:p>
        </p:txBody>
      </p:sp>
    </p:spTree>
    <p:extLst>
      <p:ext uri="{BB962C8B-B14F-4D97-AF65-F5344CB8AC3E}">
        <p14:creationId xmlns:p14="http://schemas.microsoft.com/office/powerpoint/2010/main" val="154277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9625CE4-6AD7-1346-AEF4-142AA6BFA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19625CE4-6AD7-1346-AEF4-142AA6BFA7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664A0A-E6B4-8143-AEC8-7D0BDFDD13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0D664A0A-E6B4-8143-AEC8-7D0BDFDD13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F0EF0E1-29AE-7C4D-9F6B-3973081B9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AF0EF0E1-29AE-7C4D-9F6B-3973081B9D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EF62E77-EDFF-FF45-9F30-C0AB165875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2EF62E77-EDFF-FF45-9F30-C0AB165875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E393945-83AF-284C-8154-BC1D136725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graphicEl>
                                              <a:dgm id="{5E393945-83AF-284C-8154-BC1D136725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6F997DB-EF04-704F-92A4-BC54B95323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dgm id="{96F997DB-EF04-704F-92A4-BC54B95323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A0F1BBF-A902-4A40-84F1-A6369AA0C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6986A69-E9B5-544A-8C1F-9B53416F6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218544"/>
              </p:ext>
            </p:extLst>
          </p:nvPr>
        </p:nvGraphicFramePr>
        <p:xfrm>
          <a:off x="0" y="0"/>
          <a:ext cx="12192000" cy="437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2083838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55232121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1010049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Критерий</a:t>
                      </a:r>
                      <a:endParaRPr lang="ru-RU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Традиционный менеджмент</a:t>
                      </a:r>
                      <a:endParaRPr lang="ru-RU" sz="2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Управление проектами</a:t>
                      </a:r>
                      <a:endParaRPr lang="ru-RU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359912066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B2A7615-058C-9645-983A-289FA59DB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319770"/>
              </p:ext>
            </p:extLst>
          </p:nvPr>
        </p:nvGraphicFramePr>
        <p:xfrm>
          <a:off x="0" y="439728"/>
          <a:ext cx="12192000" cy="109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7507849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20180652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072338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Направленность на конечные показатели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Ориентирован на ход событий, процесс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Ориентировано на достижение определенной цели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0069573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B3D8861-BD38-334B-AF48-74FF8547E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801412"/>
              </p:ext>
            </p:extLst>
          </p:nvPr>
        </p:nvGraphicFramePr>
        <p:xfrm>
          <a:off x="0" y="1538976"/>
          <a:ext cx="12192000" cy="109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6910778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9963909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969806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Направленность на удовлетворение интересов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Организация, в которой осуществляются процессы управления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Заказчик, которому важен конкретный результат проекта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6356133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E081EDEE-C37B-1843-954C-B0D37A3F3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254501"/>
              </p:ext>
            </p:extLst>
          </p:nvPr>
        </p:nvGraphicFramePr>
        <p:xfrm>
          <a:off x="0" y="2642871"/>
          <a:ext cx="12192000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3015421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72272615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892849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Ограничения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Отсутствуют четкие ограничения по времени и ресурсам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Имеются четкие ограничения по времени и другим ресурсам, особенно финансовым (бюджет проекта)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4074512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D70BDE02-88A6-F84E-969E-FEE3425866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17258"/>
              </p:ext>
            </p:extLst>
          </p:nvPr>
        </p:nvGraphicFramePr>
        <p:xfrm>
          <a:off x="0" y="4473415"/>
          <a:ext cx="12192000" cy="109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75437389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888154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986313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Основной объект планирования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Планируется распределение позиций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Подробно планируются используемые ресурсы (время, деньги, персонал)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1719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70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914BE0-BFF4-E54A-A6B1-8EA093AFA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8BF3F8C-7A61-884E-B5BA-F6517CA60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16380"/>
              </p:ext>
            </p:extLst>
          </p:nvPr>
        </p:nvGraphicFramePr>
        <p:xfrm>
          <a:off x="0" y="443572"/>
          <a:ext cx="12192000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4719881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26060862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7618956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Оценка результатов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Широко используется регулирование процессов в ходе их реализации, корректирующие воздействия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Результаты оцениваются по окончании проекта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0975473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FBFF9D8-67F4-FA4D-AD22-E992B2930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271975"/>
              </p:ext>
            </p:extLst>
          </p:nvPr>
        </p:nvGraphicFramePr>
        <p:xfrm>
          <a:off x="0" y="2272372"/>
          <a:ext cx="12192000" cy="29260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09761935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7958285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8511023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Задействованный персонал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Персонал, постоянно занятый в организации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Проектные команды, состоящие как из персонала организации, так и из внешних исполнителей, существующие ограниченный период времени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8160342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BFE55EBD-300C-D944-B2B7-BB89850FB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920197"/>
              </p:ext>
            </p:extLst>
          </p:nvPr>
        </p:nvGraphicFramePr>
        <p:xfrm>
          <a:off x="0" y="5208391"/>
          <a:ext cx="12192000" cy="109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27789450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232764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45018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Характер деятельности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Монотонный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Разнообразные виды деятельности, сопряженные с риском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0783830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64B6B82-1DB9-C149-80C4-DB5E53CC4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387416"/>
              </p:ext>
            </p:extLst>
          </p:nvPr>
        </p:nvGraphicFramePr>
        <p:xfrm>
          <a:off x="0" y="0"/>
          <a:ext cx="12192000" cy="437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2083838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55232121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1010049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Критерий</a:t>
                      </a:r>
                      <a:endParaRPr lang="ru-RU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Традиционный менеджмент</a:t>
                      </a:r>
                      <a:endParaRPr lang="ru-RU" sz="2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Управление проектами</a:t>
                      </a:r>
                      <a:endParaRPr lang="ru-RU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359912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61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83E31-AA3F-9F42-A054-E5E5EAE7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Процессы управления проектами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267CD2-295C-6144-9143-D0BA2EB6D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516501"/>
          </a:xfrm>
        </p:spPr>
        <p:txBody>
          <a:bodyPr>
            <a:normAutofit/>
          </a:bodyPr>
          <a:lstStyle/>
          <a:p>
            <a:r>
              <a:rPr lang="ru-RU" sz="2400" dirty="0"/>
              <a:t>Управление предметной областью проекта (содержанием и границами) – определение целей, результатов и критериев оценки успешности проекта.</a:t>
            </a:r>
          </a:p>
          <a:p>
            <a:r>
              <a:rPr lang="ru-RU" sz="2400" dirty="0"/>
              <a:t>Управление проектом по временным параметрам – разбиение проекта на группы работ и отдельные работы; определение последовательности выполнения работ, продолжительности и расписания работ – календарного плана проекта; контроль изменений календарного плана проекта.</a:t>
            </a:r>
          </a:p>
          <a:p>
            <a:r>
              <a:rPr lang="ru-RU" sz="2400" dirty="0"/>
              <a:t>Управление стоимостью проекта – определение видов и количества ресурсов, необходимых для осуществления проекта; определение стоимости ресурсов и работ; учет и контроль расходов и доходов, а также изменений бюджета.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EB0304-EFFA-3C46-9563-7C479000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88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83E31-AA3F-9F42-A054-E5E5EAE7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Процессы управления проектами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267CD2-295C-6144-9143-D0BA2EB6D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516501"/>
          </a:xfrm>
        </p:spPr>
        <p:txBody>
          <a:bodyPr>
            <a:normAutofit/>
          </a:bodyPr>
          <a:lstStyle/>
          <a:p>
            <a:r>
              <a:rPr lang="ru-RU" sz="2400" dirty="0"/>
              <a:t>Управление качеством – определение стандартов качества, относящихся к проекту; способов достижения требуемого уровня качества и мероприятий по обеспечению качества; контроль качества.</a:t>
            </a:r>
          </a:p>
          <a:p>
            <a:r>
              <a:rPr lang="ru-RU" sz="2400" dirty="0"/>
              <a:t>Управление персоналом – распределение полномочий, ответственности, построение организационных диаграмм, подбор проектной команды и ее совершенствование.</a:t>
            </a:r>
          </a:p>
          <a:p>
            <a:r>
              <a:rPr lang="ru-RU" sz="2400" dirty="0"/>
              <a:t>Управление коммуникациями – определение источников и потребителей информации внутри и вне проекта, сроков и периодичности предоставления информации, способов доставки информации.</a:t>
            </a:r>
          </a:p>
          <a:p>
            <a:endParaRPr lang="ru-RU" sz="24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EB0304-EFFA-3C46-9563-7C479000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08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83E31-AA3F-9F42-A054-E5E5EAE7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Процессы управления проектами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267CD2-295C-6144-9143-D0BA2EB6D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516501"/>
          </a:xfrm>
        </p:spPr>
        <p:txBody>
          <a:bodyPr>
            <a:normAutofit/>
          </a:bodyPr>
          <a:lstStyle/>
          <a:p>
            <a:r>
              <a:rPr lang="ru-RU" sz="2400" dirty="0"/>
              <a:t>Управление проектными отклонениями:</a:t>
            </a:r>
          </a:p>
          <a:p>
            <a:pPr marL="0" indent="0">
              <a:buNone/>
            </a:pPr>
            <a:r>
              <a:rPr lang="ru-RU" sz="2400" dirty="0"/>
              <a:t>- управление рисками – выявление факторов, которые могут повлиять на проект, планирование, реализация и контроль противорисковых мероприятий</a:t>
            </a:r>
          </a:p>
          <a:p>
            <a:pPr marL="0" indent="0">
              <a:buNone/>
            </a:pPr>
            <a:r>
              <a:rPr lang="ru-RU" sz="2400" dirty="0"/>
              <a:t>- управление проблемами – выявление возникающих вопросов, их анализ, принятие и исполнение решений</a:t>
            </a:r>
          </a:p>
          <a:p>
            <a:pPr>
              <a:buFontTx/>
              <a:buChar char="-"/>
            </a:pPr>
            <a:r>
              <a:rPr lang="ru-RU" sz="2400" dirty="0"/>
              <a:t>управление изменениями – выявление изменений ранее согласованных параметров</a:t>
            </a:r>
          </a:p>
          <a:p>
            <a:r>
              <a:rPr lang="ru-RU" sz="2400" dirty="0"/>
              <a:t>Управление контрактами – определение требуемых товаров и услуг, потенциальных поставщиков, поддержание формализованных отношений с поставщиками.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EB0304-EFFA-3C46-9563-7C479000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95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A622B-73D9-2443-B86A-49F593BA2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04414"/>
            <a:ext cx="10058400" cy="1609344"/>
          </a:xfrm>
        </p:spPr>
        <p:txBody>
          <a:bodyPr>
            <a:normAutofit/>
          </a:bodyPr>
          <a:lstStyle/>
          <a:p>
            <a:r>
              <a:rPr lang="ru-RU" sz="4000" dirty="0"/>
              <a:t>Факторы, влияющие на проект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22F916-18A5-B04C-9A64-ECB5FA329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t>9</a:t>
            </a:fld>
            <a:endParaRPr lang="ru-RU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77CD5B8-2B05-D045-BE92-C02702672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181" y="17108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E59C747-7C2C-6B45-ADE3-E362F157CB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087795"/>
              </p:ext>
            </p:extLst>
          </p:nvPr>
        </p:nvGraphicFramePr>
        <p:xfrm>
          <a:off x="1228392" y="1548581"/>
          <a:ext cx="9257878" cy="5042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r:id="rId3" imgW="2927350" imgH="1593850" progId="Visio.Drawing.15">
                  <p:embed/>
                </p:oleObj>
              </mc:Choice>
              <mc:Fallback>
                <p:oleObj r:id="rId3" imgW="2927350" imgH="15938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392" y="1548581"/>
                        <a:ext cx="9257878" cy="50424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2115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Дерево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3948</TotalTime>
  <Words>1369</Words>
  <Application>Microsoft Office PowerPoint</Application>
  <PresentationFormat>Широкоэкранный</PresentationFormat>
  <Paragraphs>151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Calibri</vt:lpstr>
      <vt:lpstr>Georgia</vt:lpstr>
      <vt:lpstr>Petersburg-Italic</vt:lpstr>
      <vt:lpstr>Petersburg-Regular</vt:lpstr>
      <vt:lpstr>Times New Roman</vt:lpstr>
      <vt:lpstr>Trebuchet MS</vt:lpstr>
      <vt:lpstr>Wingdings</vt:lpstr>
      <vt:lpstr>Дерево</vt:lpstr>
      <vt:lpstr>Visio.Drawing.15</vt:lpstr>
      <vt:lpstr>Концепция и понятия управления проектами</vt:lpstr>
      <vt:lpstr>Понятие «проект»</vt:lpstr>
      <vt:lpstr>PMBOK Guide </vt:lpstr>
      <vt:lpstr>Презентация PowerPoint</vt:lpstr>
      <vt:lpstr>Презентация PowerPoint</vt:lpstr>
      <vt:lpstr>Процессы управления проектами</vt:lpstr>
      <vt:lpstr>Процессы управления проектами</vt:lpstr>
      <vt:lpstr>Процессы управления проектами</vt:lpstr>
      <vt:lpstr>Факторы, влияющие на проект</vt:lpstr>
      <vt:lpstr>Методология управления проектами</vt:lpstr>
      <vt:lpstr>Принципы управления проектами</vt:lpstr>
      <vt:lpstr>Принципы управления проектами</vt:lpstr>
      <vt:lpstr>Методология управления проектами</vt:lpstr>
      <vt:lpstr>Программа проектов</vt:lpstr>
      <vt:lpstr>Отличительные критерии программы  проектов</vt:lpstr>
      <vt:lpstr>Портфель проектов</vt:lpstr>
      <vt:lpstr>Стратегия – Портфель проектов</vt:lpstr>
      <vt:lpstr>Существуют три основные характеристики, позволяющие количественно оценить полезность любого проекта для предприятия в целом: </vt:lpstr>
      <vt:lpstr>Любой проект, полезный для организации, должен отвечать хотя бы одному требованию: </vt:lpstr>
      <vt:lpstr>Магический треугольник управления проектами</vt:lpstr>
      <vt:lpstr>Три варианта менеджмента проектов </vt:lpstr>
      <vt:lpstr>Магическая пирамида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videns-pc</dc:creator>
  <cp:lastModifiedBy>PGAU</cp:lastModifiedBy>
  <cp:revision>58</cp:revision>
  <dcterms:created xsi:type="dcterms:W3CDTF">2018-09-03T07:48:56Z</dcterms:created>
  <dcterms:modified xsi:type="dcterms:W3CDTF">2024-09-27T08:45:09Z</dcterms:modified>
</cp:coreProperties>
</file>