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9" r:id="rId4"/>
    <p:sldId id="260" r:id="rId5"/>
    <p:sldId id="258" r:id="rId6"/>
    <p:sldId id="313" r:id="rId7"/>
    <p:sldId id="314" r:id="rId8"/>
    <p:sldId id="262" r:id="rId9"/>
    <p:sldId id="261" r:id="rId10"/>
    <p:sldId id="263" r:id="rId11"/>
    <p:sldId id="264" r:id="rId12"/>
    <p:sldId id="265" r:id="rId13"/>
    <p:sldId id="266" r:id="rId14"/>
    <p:sldId id="300" r:id="rId15"/>
    <p:sldId id="336" r:id="rId16"/>
    <p:sldId id="268" r:id="rId17"/>
    <p:sldId id="271" r:id="rId18"/>
    <p:sldId id="272" r:id="rId19"/>
    <p:sldId id="269" r:id="rId20"/>
    <p:sldId id="270" r:id="rId21"/>
    <p:sldId id="273" r:id="rId22"/>
    <p:sldId id="274" r:id="rId23"/>
    <p:sldId id="275" r:id="rId24"/>
    <p:sldId id="278" r:id="rId25"/>
    <p:sldId id="280" r:id="rId26"/>
    <p:sldId id="335" r:id="rId27"/>
    <p:sldId id="279" r:id="rId28"/>
    <p:sldId id="282" r:id="rId29"/>
    <p:sldId id="324" r:id="rId30"/>
    <p:sldId id="267" r:id="rId31"/>
    <p:sldId id="321" r:id="rId32"/>
    <p:sldId id="283" r:id="rId33"/>
    <p:sldId id="317" r:id="rId34"/>
    <p:sldId id="318" r:id="rId35"/>
    <p:sldId id="319" r:id="rId36"/>
    <p:sldId id="320" r:id="rId37"/>
    <p:sldId id="284" r:id="rId38"/>
    <p:sldId id="327" r:id="rId39"/>
    <p:sldId id="328" r:id="rId40"/>
    <p:sldId id="285" r:id="rId41"/>
    <p:sldId id="286" r:id="rId42"/>
    <p:sldId id="292" r:id="rId43"/>
    <p:sldId id="293" r:id="rId44"/>
    <p:sldId id="294" r:id="rId45"/>
    <p:sldId id="295" r:id="rId46"/>
    <p:sldId id="296" r:id="rId47"/>
    <p:sldId id="287" r:id="rId48"/>
    <p:sldId id="288" r:id="rId49"/>
    <p:sldId id="289" r:id="rId50"/>
    <p:sldId id="332" r:id="rId51"/>
    <p:sldId id="333" r:id="rId52"/>
    <p:sldId id="334" r:id="rId53"/>
    <p:sldId id="291" r:id="rId54"/>
    <p:sldId id="301" r:id="rId55"/>
    <p:sldId id="298" r:id="rId56"/>
    <p:sldId id="299" r:id="rId57"/>
    <p:sldId id="302" r:id="rId58"/>
    <p:sldId id="303" r:id="rId59"/>
    <p:sldId id="322" r:id="rId60"/>
    <p:sldId id="323" r:id="rId61"/>
    <p:sldId id="309" r:id="rId62"/>
    <p:sldId id="304" r:id="rId63"/>
    <p:sldId id="305" r:id="rId64"/>
    <p:sldId id="311" r:id="rId65"/>
    <p:sldId id="306" r:id="rId66"/>
    <p:sldId id="337" r:id="rId67"/>
    <p:sldId id="310" r:id="rId68"/>
    <p:sldId id="307" r:id="rId69"/>
    <p:sldId id="329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3190" autoAdjust="0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CF3F0-0C7F-43E9-8B62-F5CF375CBEE5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922FE-FEE0-4DCE-AD3C-48ABD90EC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6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22FE-FEE0-4DCE-AD3C-48ABD90ECD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7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22FE-FEE0-4DCE-AD3C-48ABD90ECD2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708920"/>
            <a:ext cx="7643192" cy="34172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 Основные компоненты </a:t>
            </a:r>
            <a:r>
              <a:rPr lang="ru-RU" sz="3600" b="1" dirty="0" err="1">
                <a:solidFill>
                  <a:srgbClr val="C00000"/>
                </a:solidFill>
              </a:rPr>
              <a:t>биотехнологической</a:t>
            </a:r>
            <a:r>
              <a:rPr lang="ru-RU" sz="3600" b="1" dirty="0">
                <a:solidFill>
                  <a:srgbClr val="C00000"/>
                </a:solidFill>
              </a:rPr>
              <a:t> системы.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    Схема типового биотехнологического процесса.</a:t>
            </a:r>
          </a:p>
          <a:p>
            <a:pPr>
              <a:buNone/>
            </a:pPr>
            <a:endParaRPr lang="ru-RU" sz="2400" b="1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1105"/>
            <a:ext cx="1944216" cy="245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4211960" y="0"/>
            <a:ext cx="216024" cy="8367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0"/>
            <a:ext cx="1296144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    Ж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908720"/>
            <a:ext cx="1944216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Отделение биомассы от КЖ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2132856"/>
            <a:ext cx="1944216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Клетки  м/о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3429000"/>
            <a:ext cx="1944216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Биомасса  живых клеток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420888"/>
            <a:ext cx="21602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Супернатант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2924944"/>
            <a:ext cx="1944216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Биомасса убитых клеток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4293096"/>
            <a:ext cx="2088232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Выделение и очистка метаболитов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4509120"/>
            <a:ext cx="2304256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Дезинтеграция убитых клеток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6021288"/>
            <a:ext cx="3744416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Концентрирование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323528" y="260648"/>
            <a:ext cx="3384376" cy="14401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23528" y="476672"/>
            <a:ext cx="144016" cy="59046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11560" y="6237312"/>
            <a:ext cx="2592288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9783905">
            <a:off x="1528353" y="1802794"/>
            <a:ext cx="1872208" cy="14401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008259">
            <a:off x="5512401" y="1631337"/>
            <a:ext cx="1716040" cy="1378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20158539">
            <a:off x="5215270" y="2499816"/>
            <a:ext cx="1162449" cy="14931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092280" y="2852936"/>
            <a:ext cx="144016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505245">
            <a:off x="6844792" y="4460968"/>
            <a:ext cx="123843" cy="157743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084168" y="4005064"/>
            <a:ext cx="144016" cy="19442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932040" y="4077072"/>
            <a:ext cx="144016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619672" y="3068960"/>
            <a:ext cx="144016" cy="11521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 rot="1060119">
            <a:off x="1794060" y="3887994"/>
            <a:ext cx="2575252" cy="162132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20016915">
            <a:off x="3204070" y="5330016"/>
            <a:ext cx="140489" cy="6820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60648"/>
            <a:ext cx="2808312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Концентрирование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340768"/>
            <a:ext cx="3600400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Стабилизация продукта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708920"/>
            <a:ext cx="187220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Сушка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933056"/>
            <a:ext cx="208823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Сухой  продукт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861048"/>
            <a:ext cx="2160240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Жидкий  продукт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5445224"/>
            <a:ext cx="2448272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Стандартизация</a:t>
            </a:r>
            <a:r>
              <a:rPr lang="ru-RU" dirty="0"/>
              <a:t> </a:t>
            </a:r>
            <a:r>
              <a:rPr lang="ru-RU" sz="2400" b="1" dirty="0">
                <a:solidFill>
                  <a:schemeClr val="tx1"/>
                </a:solidFill>
              </a:rPr>
              <a:t>и фасовка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5445224"/>
            <a:ext cx="2232248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Хранение и применение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283968" y="836712"/>
            <a:ext cx="72008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1988840"/>
            <a:ext cx="72008" cy="6480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1916832"/>
            <a:ext cx="72008" cy="18722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9752463" flipV="1">
            <a:off x="2504081" y="3474938"/>
            <a:ext cx="923826" cy="102663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566825">
            <a:off x="2982819" y="4821358"/>
            <a:ext cx="123372" cy="61917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565766">
            <a:off x="5284244" y="4816899"/>
            <a:ext cx="101758" cy="6530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364088" y="5949280"/>
            <a:ext cx="1008112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Основные стадии типового биотехнологического процесса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Приготовление посевного материала с использованием определенного штамма-продуцента</a:t>
            </a:r>
          </a:p>
          <a:p>
            <a:r>
              <a:rPr lang="ru-RU" b="1" dirty="0"/>
              <a:t>Приготовление и стерилизация питательных сред</a:t>
            </a:r>
          </a:p>
          <a:p>
            <a:r>
              <a:rPr lang="ru-RU" b="1" dirty="0"/>
              <a:t>ФЕРМЕНТАЦИЯ</a:t>
            </a:r>
          </a:p>
          <a:p>
            <a:r>
              <a:rPr lang="ru-RU" b="1" dirty="0"/>
              <a:t>Выделение целевого продукта и получение его товарной формы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Вспомогательные стадии </a:t>
            </a:r>
            <a:r>
              <a:rPr lang="ru-RU" sz="3600" b="1" dirty="0" err="1">
                <a:solidFill>
                  <a:srgbClr val="C00000"/>
                </a:solidFill>
              </a:rPr>
              <a:t>биотехнологического</a:t>
            </a:r>
            <a:r>
              <a:rPr lang="ru-RU" sz="3600" b="1" dirty="0">
                <a:solidFill>
                  <a:srgbClr val="C00000"/>
                </a:solidFill>
              </a:rPr>
              <a:t> процесса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/>
              <a:t>Стерилизация оборудования и коммуникаций</a:t>
            </a:r>
          </a:p>
          <a:p>
            <a:r>
              <a:rPr lang="ru-RU" sz="3600" b="1" dirty="0"/>
              <a:t>Очистка и стерилизация воздуха</a:t>
            </a:r>
          </a:p>
          <a:p>
            <a:r>
              <a:rPr lang="ru-RU" sz="3600" b="1" dirty="0"/>
              <a:t>Приготовление и стерилизация </a:t>
            </a:r>
            <a:r>
              <a:rPr lang="ru-RU" sz="3600" b="1" dirty="0" err="1"/>
              <a:t>пеногасителей</a:t>
            </a:r>
            <a:r>
              <a:rPr lang="ru-RU" sz="3600" b="1" dirty="0"/>
              <a:t> и других различных добавок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90465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В приведенной схеме типового биотехнологического процесса заложена </a:t>
            </a:r>
            <a:r>
              <a:rPr lang="ru-RU" b="1" dirty="0">
                <a:solidFill>
                  <a:srgbClr val="C00000"/>
                </a:solidFill>
              </a:rPr>
              <a:t>возможность комплексной переработки КЖ (организация безотходного производства)</a:t>
            </a:r>
            <a:r>
              <a:rPr lang="ru-RU" b="1" dirty="0"/>
              <a:t>.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При проектировании новых биотехнологических производств эта возможность должна быть реализована. </a:t>
            </a:r>
          </a:p>
          <a:p>
            <a:r>
              <a:rPr lang="ru-RU" b="1" dirty="0"/>
              <a:t>Отработанный пар и теплый очищенный после ферментации и обогащенный углекислым газом воздух целесообразно направлять в теплицы (позволяет на 20-25</a:t>
            </a:r>
            <a:r>
              <a:rPr lang="en-US" b="1" dirty="0"/>
              <a:t>% </a:t>
            </a:r>
            <a:r>
              <a:rPr lang="ru-RU" b="1" dirty="0"/>
              <a:t>увеличить урожай овощных тепличных культур</a:t>
            </a:r>
            <a:r>
              <a:rPr lang="en-US" b="1" dirty="0"/>
              <a:t>)</a:t>
            </a:r>
            <a:r>
              <a:rPr lang="ru-RU" b="1" dirty="0"/>
              <a:t>. Теплая техническая вода после охлаждения ферментеров используется вторично, после чего ее можно пускать в бассейны для разведения рыбы или др. </a:t>
            </a:r>
          </a:p>
        </p:txBody>
      </p:sp>
    </p:spTree>
    <p:extLst>
      <p:ext uri="{BB962C8B-B14F-4D97-AF65-F5344CB8AC3E}">
        <p14:creationId xmlns:p14="http://schemas.microsoft.com/office/powerpoint/2010/main" val="359089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408712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/>
              <a:t>Если целевым продуктом являются вне- или внутриклеточные метаболиты</a:t>
            </a:r>
            <a:r>
              <a:rPr lang="ru-RU" sz="3300" dirty="0"/>
              <a:t>, то биомассу клеток после ее </a:t>
            </a:r>
            <a:r>
              <a:rPr lang="ru-RU" sz="3300" dirty="0" err="1"/>
              <a:t>убивки</a:t>
            </a:r>
            <a:r>
              <a:rPr lang="ru-RU" sz="3300" dirty="0"/>
              <a:t> (либо дезинтеграции и </a:t>
            </a:r>
            <a:r>
              <a:rPr lang="ru-RU" sz="3300" dirty="0" err="1"/>
              <a:t>убивки</a:t>
            </a:r>
            <a:r>
              <a:rPr lang="ru-RU" sz="3300" dirty="0"/>
              <a:t>) и частичной предобработки можно направлять на корм скоту, использовать в качестве сельскохозяйственного удобрения или сырья в других биотехнологических процессах.           Грибной мицелий можно добавлять в строительные материалы (например, кирпич) – при этом увеличивается его прочность ( как перспектива). Из мицелия можно извлекать отдельные фракции и использовать для определенных целей.</a:t>
            </a:r>
          </a:p>
          <a:p>
            <a:r>
              <a:rPr lang="ru-RU" sz="3300" b="1" dirty="0"/>
              <a:t>Если целевым продуктом является биомасса клеток</a:t>
            </a:r>
            <a:r>
              <a:rPr lang="ru-RU" sz="3300" dirty="0"/>
              <a:t>, </a:t>
            </a:r>
            <a:r>
              <a:rPr lang="ru-RU" sz="3300"/>
              <a:t>то фильтрат </a:t>
            </a:r>
            <a:r>
              <a:rPr lang="ru-RU" sz="3300" dirty="0"/>
              <a:t>КЖ (</a:t>
            </a:r>
            <a:r>
              <a:rPr lang="ru-RU" sz="3300" dirty="0" err="1"/>
              <a:t>супернатант</a:t>
            </a:r>
            <a:r>
              <a:rPr lang="ru-RU" sz="3300" dirty="0"/>
              <a:t>) после очистки и концентрирования можно также использовать как добавку в корм скоту или удобрение.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91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1. Штаммы продуцентов. Стадия приготовления посевного материала.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813995"/>
          </a:xfrm>
        </p:spPr>
        <p:txBody>
          <a:bodyPr>
            <a:normAutofit/>
          </a:bodyPr>
          <a:lstStyle/>
          <a:p>
            <a:r>
              <a:rPr lang="ru-RU" sz="3600" b="1" dirty="0"/>
              <a:t>Основным элементом любого </a:t>
            </a:r>
            <a:r>
              <a:rPr lang="ru-RU" sz="3600" b="1" dirty="0" err="1"/>
              <a:t>биотехнологического</a:t>
            </a:r>
            <a:r>
              <a:rPr lang="ru-RU" sz="3600" b="1" dirty="0"/>
              <a:t> процесса является </a:t>
            </a:r>
            <a:r>
              <a:rPr lang="ru-RU" sz="3600" b="1" dirty="0">
                <a:solidFill>
                  <a:srgbClr val="C00000"/>
                </a:solidFill>
              </a:rPr>
              <a:t>штамм-продуцент</a:t>
            </a:r>
          </a:p>
          <a:p>
            <a:r>
              <a:rPr lang="ru-RU" sz="3600" b="1" dirty="0"/>
              <a:t>Все промышленно важные продуценты биологически активных веществ (БАВ) хранят в национальных музейных коллекциях культур клеток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    </a:t>
            </a:r>
            <a:r>
              <a:rPr lang="ru-RU" b="1" dirty="0"/>
              <a:t>В последние годы в связи с бурным развитием биотехнологии резко меняется ситуация с сохранением генетических ресурсов в коллекциях </a:t>
            </a:r>
          </a:p>
          <a:p>
            <a:pPr>
              <a:buFontTx/>
              <a:buChar char="-"/>
            </a:pPr>
            <a:r>
              <a:rPr lang="ru-RU" dirty="0"/>
              <a:t>Во-первых, появляются новые виды генетических ресурсов - </a:t>
            </a:r>
            <a:r>
              <a:rPr lang="ru-RU" b="1" dirty="0"/>
              <a:t>библиотеки генов и ДНК</a:t>
            </a:r>
            <a:r>
              <a:rPr lang="ru-RU" dirty="0"/>
              <a:t>. </a:t>
            </a:r>
          </a:p>
          <a:p>
            <a:pPr>
              <a:buFontTx/>
              <a:buChar char="-"/>
            </a:pPr>
            <a:r>
              <a:rPr lang="ru-RU" dirty="0"/>
              <a:t>Во-вторых, резко возрастает количество ресурсов, создаваемых в процессе научной деятельности. </a:t>
            </a:r>
          </a:p>
          <a:p>
            <a:pPr>
              <a:buFontTx/>
              <a:buChar char="-"/>
            </a:pPr>
            <a:r>
              <a:rPr lang="ru-RU" dirty="0"/>
              <a:t>В-третьих, генетический материал самых различных организмов активно используется для создания новых лекарственных препаратов, биотехнологий и прочих товаров и услуг, что существенно расширяет круг объектов, включаемых в понятие генетические ресурсы, и существенно повышает их экономическую ценность.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048672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/>
              <a:t>В России коллекции, обеспечивающие хранение генетического и биологического материала, представлены самостоятельными специализированными организациями </a:t>
            </a:r>
            <a:r>
              <a:rPr lang="ru-RU" sz="3300" dirty="0"/>
              <a:t>- Ботанические сады РАН</a:t>
            </a:r>
            <a:r>
              <a:rPr lang="en-US" sz="3300" dirty="0"/>
              <a:t>;</a:t>
            </a:r>
            <a:r>
              <a:rPr lang="ru-RU" sz="3300" dirty="0"/>
              <a:t> структурные подразделения научно-исследовательских организаций (коллекции микроорганизмов и клеточных культур)</a:t>
            </a:r>
            <a:r>
              <a:rPr lang="en-US" sz="3300" dirty="0"/>
              <a:t>;</a:t>
            </a:r>
            <a:r>
              <a:rPr lang="ru-RU" sz="3300" dirty="0"/>
              <a:t> рабочие коллекции лабораторий, ведущих исследования в области генетики и селекции</a:t>
            </a:r>
            <a:r>
              <a:rPr lang="en-US" sz="3300" dirty="0"/>
              <a:t>;</a:t>
            </a:r>
            <a:r>
              <a:rPr lang="ru-RU" sz="3300" dirty="0"/>
              <a:t> а также рядом организаций, для которых хранение генетического материала не является основной функцией (питомники, зверофермы, зоопарки и т.п.). Эти организации принадлежат различным ведомствам (в т.ч. РАН, РАМН, РАСХН, Минсельхоз России, Минобразования и науки России, Минздрав России, Минобороны России).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06613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Основные коллекции (музеи) культур клеток  </a:t>
            </a:r>
            <a:r>
              <a:rPr lang="ru-RU" sz="2400" b="1" dirty="0"/>
              <a:t>(</a:t>
            </a:r>
            <a:r>
              <a:rPr lang="en-US" sz="2400" b="1" dirty="0"/>
              <a:t>http://www.sevin.ru/collections</a:t>
            </a:r>
            <a:r>
              <a:rPr lang="ru-RU" sz="2400" b="1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518457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Национальный </a:t>
            </a:r>
            <a:r>
              <a:rPr lang="ru-RU" sz="2800" b="1" dirty="0" err="1">
                <a:solidFill>
                  <a:srgbClr val="C00000"/>
                </a:solidFill>
              </a:rPr>
              <a:t>биоресурсный</a:t>
            </a:r>
            <a:r>
              <a:rPr lang="ru-RU" sz="2800" b="1" dirty="0">
                <a:solidFill>
                  <a:srgbClr val="C00000"/>
                </a:solidFill>
              </a:rPr>
              <a:t> центр - Всероссийская коллекция промышленных микроорганизмов (БРЦ ВКПМ) </a:t>
            </a:r>
            <a:r>
              <a:rPr lang="ru-RU" sz="2800" b="1" dirty="0"/>
              <a:t>– крупнейшая национальная сервисная коллекция, в которой депонированы (хранение, гарантийное хранение, национальное патентное депонирование, международное патентное депонирование) культуры бактерий (включая </a:t>
            </a:r>
            <a:r>
              <a:rPr lang="ru-RU" sz="2800" b="1" dirty="0" err="1"/>
              <a:t>стрептомицеты</a:t>
            </a:r>
            <a:r>
              <a:rPr lang="ru-RU" sz="2800" b="1" dirty="0"/>
              <a:t>), низших грибов (включая дрожжи), бактериофагов, </a:t>
            </a:r>
            <a:r>
              <a:rPr lang="ru-RU" sz="2800" b="1" dirty="0" err="1"/>
              <a:t>плазмид</a:t>
            </a:r>
            <a:r>
              <a:rPr lang="ru-RU" sz="2800" b="1" dirty="0"/>
              <a:t> (в хозяйских клетках и/или в виде изолированной ДНК), культуры клеток растений, животных и человека.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err="1">
                <a:solidFill>
                  <a:srgbClr val="C00000"/>
                </a:solidFill>
              </a:rPr>
              <a:t>Биотехнологическая</a:t>
            </a:r>
            <a:r>
              <a:rPr lang="ru-RU" sz="4800" b="1" dirty="0">
                <a:solidFill>
                  <a:srgbClr val="C00000"/>
                </a:solidFill>
              </a:rPr>
              <a:t> система  ( БТС)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38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- это технологический комплекс, создаваемый для производства определенного продукта путем биосинтеза.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 </a:t>
            </a:r>
            <a:r>
              <a:rPr lang="ru-RU" b="1" dirty="0">
                <a:solidFill>
                  <a:srgbClr val="C00000"/>
                </a:solidFill>
              </a:rPr>
              <a:t>   БРЦ ВКПМ (при ФГУП </a:t>
            </a:r>
            <a:r>
              <a:rPr lang="ru-RU" b="1" dirty="0" err="1">
                <a:solidFill>
                  <a:srgbClr val="C00000"/>
                </a:solidFill>
              </a:rPr>
              <a:t>ГосНИИгенетике</a:t>
            </a:r>
            <a:r>
              <a:rPr lang="ru-RU" b="1" dirty="0">
                <a:solidFill>
                  <a:srgbClr val="C00000"/>
                </a:solidFill>
              </a:rPr>
              <a:t>) имеет статус Международного депозитария. </a:t>
            </a:r>
          </a:p>
          <a:p>
            <a:pPr>
              <a:buNone/>
            </a:pPr>
            <a:r>
              <a:rPr lang="ru-RU" b="1" dirty="0"/>
              <a:t>    В своей деятельности руководствуется правилами Будапештского договора о международном признании депонирования культур для целей патентной процедуры (т.е. для защиты прав депозитора).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Всероссийская коллекция непатогенных микроорганизмов - ВКМ (VKM) </a:t>
            </a:r>
            <a:r>
              <a:rPr lang="ru-RU" dirty="0"/>
              <a:t>(Институт биохимии и физиологии микроорганизмов им. Г.К.Скрябина РАН)</a:t>
            </a:r>
          </a:p>
          <a:p>
            <a:r>
              <a:rPr lang="ru-RU" b="1" dirty="0">
                <a:solidFill>
                  <a:srgbClr val="C00000"/>
                </a:solidFill>
              </a:rPr>
              <a:t>Государственная коллекция патогенных микроорганизмов </a:t>
            </a:r>
            <a:r>
              <a:rPr lang="ru-RU" dirty="0"/>
              <a:t>(Государственный научно-исследовательский институт стандартизации и контроля медицинских биологических препаратов им. </a:t>
            </a:r>
            <a:r>
              <a:rPr lang="ru-RU" dirty="0" err="1"/>
              <a:t>Л.А.Тарасевича</a:t>
            </a:r>
            <a:r>
              <a:rPr lang="ru-RU" dirty="0"/>
              <a:t> (ГИСК))</a:t>
            </a:r>
            <a:endParaRPr lang="ru-RU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Коллекция микроорганизмов III и IY групп патогенности </a:t>
            </a:r>
            <a:r>
              <a:rPr lang="ru-RU" dirty="0"/>
              <a:t>(Научно-исследовательский институт вакцин и сывороток им. </a:t>
            </a:r>
            <a:r>
              <a:rPr lang="ru-RU" dirty="0" err="1"/>
              <a:t>И.И.Мечникова</a:t>
            </a:r>
            <a:r>
              <a:rPr lang="ru-RU" dirty="0"/>
              <a:t> РАМН)</a:t>
            </a:r>
          </a:p>
          <a:p>
            <a:r>
              <a:rPr lang="ru-RU" dirty="0"/>
              <a:t> </a:t>
            </a:r>
            <a:r>
              <a:rPr lang="ru-RU" b="1" dirty="0">
                <a:solidFill>
                  <a:srgbClr val="C00000"/>
                </a:solidFill>
              </a:rPr>
              <a:t>Государственная коллекция вирусов </a:t>
            </a:r>
            <a:r>
              <a:rPr lang="ru-RU" dirty="0"/>
              <a:t>(Научно-исследовательский институт вирусологии им. Д.И.Ивановского РАМН – ГКВ)</a:t>
            </a:r>
          </a:p>
          <a:p>
            <a:r>
              <a:rPr lang="ru-RU" b="1" dirty="0">
                <a:solidFill>
                  <a:srgbClr val="C00000"/>
                </a:solidFill>
              </a:rPr>
              <a:t>Российская коллекция клеточных культур позвоночных </a:t>
            </a:r>
            <a:r>
              <a:rPr lang="ru-RU" dirty="0"/>
              <a:t>(Институт цитологии РАН)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Всероссийская коллекция клеток высших растений (ВКК-ВР) </a:t>
            </a:r>
            <a:r>
              <a:rPr lang="ru-RU" dirty="0"/>
              <a:t>( Институт физиологии растений им. К. А. Тимирязева, РАН)</a:t>
            </a:r>
          </a:p>
          <a:p>
            <a:r>
              <a:rPr lang="ru-RU" b="1" dirty="0">
                <a:solidFill>
                  <a:srgbClr val="C00000"/>
                </a:solidFill>
              </a:rPr>
              <a:t>ATCC</a:t>
            </a:r>
            <a:r>
              <a:rPr lang="ru-RU" dirty="0"/>
              <a:t> - </a:t>
            </a:r>
            <a:r>
              <a:rPr lang="ru-RU" dirty="0" err="1"/>
              <a:t>American</a:t>
            </a:r>
            <a:r>
              <a:rPr lang="ru-RU" dirty="0"/>
              <a:t> </a:t>
            </a:r>
            <a:r>
              <a:rPr lang="ru-RU" dirty="0" err="1"/>
              <a:t>Type</a:t>
            </a:r>
            <a:r>
              <a:rPr lang="ru-RU" dirty="0"/>
              <a:t> </a:t>
            </a:r>
            <a:r>
              <a:rPr lang="ru-RU" dirty="0" err="1"/>
              <a:t>Culture</a:t>
            </a:r>
            <a:r>
              <a:rPr lang="ru-RU" dirty="0"/>
              <a:t> </a:t>
            </a:r>
            <a:r>
              <a:rPr lang="ru-RU" dirty="0" err="1"/>
              <a:t>Collection</a:t>
            </a:r>
            <a:r>
              <a:rPr lang="ru-RU" dirty="0"/>
              <a:t> - Американская коллекция типовых культур (не только микроорганизмов, но и множества клеточных линий и штаммов). </a:t>
            </a:r>
            <a:r>
              <a:rPr lang="ru-RU" b="1" dirty="0"/>
              <a:t>ATCC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- это американский банк биоматериалов, который активно используется во всем мире для научных и исследовательских работ по микробиологии.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В музейных коллекциях культуры клеток хранят в основном в </a:t>
            </a:r>
            <a:r>
              <a:rPr lang="ru-RU" b="1" dirty="0" err="1"/>
              <a:t>лиофилизированном</a:t>
            </a:r>
            <a:r>
              <a:rPr lang="ru-RU" b="1" dirty="0"/>
              <a:t> состоянии</a:t>
            </a:r>
            <a:r>
              <a:rPr lang="ru-RU" dirty="0"/>
              <a:t> (предварительно поместив их в защитные среды /</a:t>
            </a:r>
            <a:r>
              <a:rPr lang="ru-RU" dirty="0" err="1"/>
              <a:t>сахарозо</a:t>
            </a:r>
            <a:r>
              <a:rPr lang="ru-RU" dirty="0"/>
              <a:t>-желатиновая, обезжиренное молоко, бычья или лошадиная сыворотки или др./) </a:t>
            </a:r>
            <a:r>
              <a:rPr lang="ru-RU" b="1" dirty="0"/>
              <a:t>в течение 10-30 лет.</a:t>
            </a:r>
          </a:p>
          <a:p>
            <a:r>
              <a:rPr lang="ru-RU" dirty="0"/>
              <a:t>Для консервации продуцентов применяют также такие способы, как хранение культур под слоем минерального масла, в стерильной почве, в кварцевом песке, в активированном угле, на высушенных питательных субстратах и др.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/>
              <a:t>Музейные культуры клеток продуцентов оживляют путем высева на </a:t>
            </a:r>
            <a:r>
              <a:rPr lang="ru-RU" dirty="0" err="1"/>
              <a:t>агаризованные</a:t>
            </a:r>
            <a:r>
              <a:rPr lang="ru-RU" dirty="0"/>
              <a:t> обогащенные питательные среды. После нескольких пассажей (пересевов) культуры уже используют для хранения и в качестве исходного посевного материала в производственном процессе.</a:t>
            </a:r>
          </a:p>
          <a:p>
            <a:r>
              <a:rPr lang="ru-RU" dirty="0"/>
              <a:t>По графику проводят контроль чистоты и продуктивности хранящихся в лаборатории культур клеток продуцентов.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812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r="6363"/>
          <a:stretch>
            <a:fillRect/>
          </a:stretch>
        </p:blipFill>
        <p:spPr bwMode="auto">
          <a:xfrm>
            <a:off x="1043608" y="548680"/>
            <a:ext cx="7704856" cy="48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349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/>
              <a:t>Первым этапом биотехнологического процесса является получение посевного материала в лабораторных условиях. </a:t>
            </a:r>
            <a:r>
              <a:rPr lang="ru-RU" sz="2800" dirty="0"/>
              <a:t>Для этого смыв культуры продуцента со скошенной </a:t>
            </a:r>
            <a:r>
              <a:rPr lang="ru-RU" sz="2800" dirty="0" err="1"/>
              <a:t>агаризованной</a:t>
            </a:r>
            <a:r>
              <a:rPr lang="ru-RU" sz="2800" dirty="0"/>
              <a:t> питательной среды (с косяка) стерильно переносят в </a:t>
            </a:r>
            <a:r>
              <a:rPr lang="ru-RU" sz="2800" dirty="0" err="1"/>
              <a:t>качалочные</a:t>
            </a:r>
            <a:r>
              <a:rPr lang="ru-RU" sz="2800" dirty="0"/>
              <a:t> колбы (колбы </a:t>
            </a:r>
            <a:r>
              <a:rPr lang="ru-RU" sz="2800" dirty="0" err="1"/>
              <a:t>Эрленмейера</a:t>
            </a:r>
            <a:r>
              <a:rPr lang="ru-RU" sz="2800" dirty="0"/>
              <a:t>, 750 мл), заполненные на 50-100 мл стерильной посевной питательной средой. Засеянные колбы устанавливают на микробиологическую качалку (180-220 об/мин) и культуру продуцента выращивают в течение 12-48 ч при оптимальной для нее температуре.</a:t>
            </a:r>
          </a:p>
          <a:p>
            <a:r>
              <a:rPr lang="ru-RU" sz="2800" dirty="0"/>
              <a:t>Выросший в колбах жидкий стерильный посевной материал переносят в предварительно загруженные стерильной питательной средой посевные аппараты (</a:t>
            </a:r>
            <a:r>
              <a:rPr lang="ru-RU" sz="2800" dirty="0" err="1"/>
              <a:t>инокуляторы</a:t>
            </a:r>
            <a:r>
              <a:rPr lang="ru-RU" sz="2800" dirty="0"/>
              <a:t>) из расчета 1-10</a:t>
            </a:r>
            <a:r>
              <a:rPr lang="en-US" sz="2800" dirty="0"/>
              <a:t>%</a:t>
            </a:r>
            <a:r>
              <a:rPr lang="ru-RU" sz="2800" dirty="0"/>
              <a:t>  от общего объема питательной среды.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5216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Autofit/>
          </a:bodyPr>
          <a:lstStyle/>
          <a:p>
            <a:r>
              <a:rPr lang="ru-RU" sz="2400" b="1" dirty="0"/>
              <a:t>При необходимости получения больших количеств посевного материала, его выращивают в несколько стадий </a:t>
            </a:r>
            <a:r>
              <a:rPr lang="ru-RU" sz="2400" dirty="0"/>
              <a:t>на колбах и/или в нескольких </a:t>
            </a:r>
            <a:r>
              <a:rPr lang="ru-RU" sz="2400" dirty="0" err="1"/>
              <a:t>инокуляторах</a:t>
            </a:r>
            <a:r>
              <a:rPr lang="ru-RU" sz="2400" dirty="0"/>
              <a:t> возрастающего объема. Количество стадий выращивания посевного материала зависит от объема </a:t>
            </a:r>
            <a:r>
              <a:rPr lang="ru-RU" sz="2400" dirty="0" err="1"/>
              <a:t>ферментаторов</a:t>
            </a:r>
            <a:r>
              <a:rPr lang="ru-RU" sz="2400" dirty="0"/>
              <a:t> и от расхода посевного материала. Как правило, используют </a:t>
            </a:r>
            <a:r>
              <a:rPr lang="ru-RU" sz="2400" dirty="0" err="1"/>
              <a:t>инокуляторы</a:t>
            </a:r>
            <a:r>
              <a:rPr lang="ru-RU" sz="2400" dirty="0"/>
              <a:t> объемом от 0,1 до 10 </a:t>
            </a:r>
            <a:r>
              <a:rPr lang="ru-RU" sz="2400" dirty="0">
                <a:latin typeface="Times New Roman"/>
                <a:ea typeface="Calibri"/>
              </a:rPr>
              <a:t>м</a:t>
            </a:r>
            <a:r>
              <a:rPr lang="ru-RU" sz="2400" baseline="30000" dirty="0">
                <a:latin typeface="Times New Roman"/>
                <a:ea typeface="Calibri"/>
              </a:rPr>
              <a:t>3</a:t>
            </a:r>
            <a:r>
              <a:rPr lang="ru-RU" sz="2400" dirty="0"/>
              <a:t>. На каждой стадии получения посевного материала его контролируют </a:t>
            </a:r>
            <a:r>
              <a:rPr lang="ru-RU" sz="2400" dirty="0" err="1"/>
              <a:t>микроскопированием</a:t>
            </a:r>
            <a:r>
              <a:rPr lang="ru-RU" sz="2400" dirty="0"/>
              <a:t> и на стерильность.</a:t>
            </a:r>
          </a:p>
          <a:p>
            <a:r>
              <a:rPr lang="ru-RU" sz="2400" b="1" dirty="0"/>
              <a:t>Среда для выращивания посевного материала обычно не совпадает по составу с ферментационной средой</a:t>
            </a:r>
            <a:r>
              <a:rPr lang="ru-RU" sz="2400" dirty="0"/>
              <a:t>, т.е. при выращивании посевного материала среда должна быть обогащена для быстрого роста биомассы.</a:t>
            </a:r>
          </a:p>
          <a:p>
            <a:r>
              <a:rPr lang="ru-RU" sz="2400" dirty="0"/>
              <a:t>Полученный на последней стадии вегетативный посевной материал стерильно передают в </a:t>
            </a:r>
            <a:r>
              <a:rPr lang="ru-RU" sz="2400" dirty="0" err="1"/>
              <a:t>ферментатор</a:t>
            </a:r>
            <a:r>
              <a:rPr lang="ru-RU" sz="2400" dirty="0"/>
              <a:t>, загруженный стерильной ферментационной средой.</a:t>
            </a:r>
          </a:p>
        </p:txBody>
      </p:sp>
    </p:spTree>
    <p:extLst>
      <p:ext uri="{BB962C8B-B14F-4D97-AF65-F5344CB8AC3E}">
        <p14:creationId xmlns:p14="http://schemas.microsoft.com/office/powerpoint/2010/main" val="1986530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По своей конструкции и технологической оснащенности </a:t>
            </a:r>
            <a:r>
              <a:rPr lang="ru-RU" b="1" dirty="0" err="1"/>
              <a:t>инокулятор</a:t>
            </a:r>
            <a:r>
              <a:rPr lang="ru-RU" b="1" dirty="0"/>
              <a:t> (посевной аппарат) для культивирования аэробных микроорганизмов аналогичен основному ферментеру.</a:t>
            </a:r>
          </a:p>
          <a:p>
            <a:r>
              <a:rPr lang="ru-RU" dirty="0"/>
              <a:t>Как и в ходе основной ферментации, при выращивании посевного материала в </a:t>
            </a:r>
            <a:r>
              <a:rPr lang="ru-RU" dirty="0" err="1"/>
              <a:t>инокуляторах</a:t>
            </a:r>
            <a:r>
              <a:rPr lang="ru-RU" dirty="0"/>
              <a:t> осуществляют аэрацию и перемешивание среды, регулирование температуры и </a:t>
            </a:r>
            <a:r>
              <a:rPr lang="ru-RU" dirty="0" err="1"/>
              <a:t>pH</a:t>
            </a:r>
            <a:r>
              <a:rPr lang="ru-RU" dirty="0"/>
              <a:t>, </a:t>
            </a:r>
            <a:r>
              <a:rPr lang="ru-RU" dirty="0" err="1"/>
              <a:t>пеногашение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инокуляторах</a:t>
            </a:r>
            <a:r>
              <a:rPr lang="ru-RU" dirty="0"/>
              <a:t>, как и в промышленных ферментерах, целесообразно поддерживать незначительное избыточное давление воздуха. Тогда случайные утечки будут происходить только в направлении из системы, а не наоборот, что значительно облегчает поддержание асептических условий.</a:t>
            </a:r>
          </a:p>
        </p:txBody>
      </p:sp>
    </p:spTree>
    <p:extLst>
      <p:ext uri="{BB962C8B-B14F-4D97-AF65-F5344CB8AC3E}">
        <p14:creationId xmlns:p14="http://schemas.microsoft.com/office/powerpoint/2010/main" val="362647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Культура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/>
              <a:t>- это клетки или организмы, выращенные в искусственных условиях.</a:t>
            </a:r>
          </a:p>
          <a:p>
            <a:pPr>
              <a:buNone/>
            </a:pPr>
            <a:r>
              <a:rPr lang="ru-RU" sz="4000" b="1" dirty="0"/>
              <a:t>                            </a:t>
            </a:r>
            <a:r>
              <a:rPr lang="ru-RU" sz="4400" b="1" dirty="0">
                <a:solidFill>
                  <a:srgbClr val="C00000"/>
                </a:solidFill>
              </a:rPr>
              <a:t>Штамм</a:t>
            </a:r>
          </a:p>
          <a:p>
            <a:pPr marL="0" indent="0" algn="ctr">
              <a:buNone/>
            </a:pPr>
            <a:r>
              <a:rPr lang="ru-RU" sz="4000" b="1" dirty="0"/>
              <a:t>- это культура одного вида микроорганизмов, выделенная из разных мест обитания.</a:t>
            </a:r>
          </a:p>
          <a:p>
            <a:pPr>
              <a:buNone/>
            </a:pP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2. Стадия приготовления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питательных сред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500" dirty="0"/>
              <a:t>В производственных условиях питательные среды обычно готовят в отдельном цехе, обеспечивающем потребности всех цехов предприятия.</a:t>
            </a:r>
          </a:p>
          <a:p>
            <a:r>
              <a:rPr lang="ru-RU" sz="2500" dirty="0"/>
              <a:t>Питательные среды готовят в специальных емкостях (смесители), снабженных мешалками и теплообменными устройствами для подогрева и лучшего растворения компонентов среды.</a:t>
            </a:r>
          </a:p>
          <a:p>
            <a:r>
              <a:rPr lang="ru-RU" sz="2500" dirty="0"/>
              <a:t>Компоненты питательных сред загружают в смесители в определенной последовательности (согласно прописи). </a:t>
            </a:r>
          </a:p>
          <a:p>
            <a:r>
              <a:rPr lang="ru-RU" sz="2500" dirty="0"/>
              <a:t>При необходимости отдельные виды сырья подвергают предобработке</a:t>
            </a:r>
            <a:r>
              <a:rPr lang="en-US" sz="2500" dirty="0"/>
              <a:t>:</a:t>
            </a:r>
            <a:r>
              <a:rPr lang="ru-RU" sz="2500" dirty="0"/>
              <a:t> измельчению, экстрагированию и т. д.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Растворы сахаров, нуждающиеся в более щадящих режимах стерилизации, рекомендуют готовить и стерилизовать отдельно, смешивая с основной средой только в ферментере.</a:t>
            </a:r>
          </a:p>
          <a:p>
            <a:r>
              <a:rPr lang="ru-RU" dirty="0"/>
              <a:t>Качество воды, используемой для приготовления питательных сред, зависит от ее назначения. Чаще всего применяют артезианскую, реже - водопроводную воду. В крупнотоннажных производствах кормовых дрожжей и </a:t>
            </a:r>
            <a:r>
              <a:rPr lang="ru-RU" dirty="0" err="1"/>
              <a:t>белково</a:t>
            </a:r>
            <a:r>
              <a:rPr lang="ru-RU" dirty="0"/>
              <a:t>-витаминных концентратов (БВК) используют воду, полученную по замкнутому циклу этого производства, то есть прошедшую очистные сооружения. В производстве кровезаменителей и лекарственных препаратов используют только </a:t>
            </a:r>
            <a:r>
              <a:rPr lang="ru-RU" dirty="0" err="1"/>
              <a:t>апирогенную</a:t>
            </a:r>
            <a:r>
              <a:rPr lang="ru-RU" dirty="0"/>
              <a:t> воду (</a:t>
            </a:r>
            <a:r>
              <a:rPr lang="ru-RU" dirty="0" err="1"/>
              <a:t>бидистиллят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680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08912" cy="6192688"/>
          </a:xfrm>
        </p:spPr>
        <p:txBody>
          <a:bodyPr>
            <a:noAutofit/>
          </a:bodyPr>
          <a:lstStyle/>
          <a:p>
            <a:r>
              <a:rPr lang="ru-RU" sz="2400" dirty="0"/>
              <a:t>Питательные среды обычно готовят в концентрированном виде. Особое внимание уделяют тщательному измельчению твердых компонентов среды и полному растворению остальных составляющих. Это необходимо для обеспечения надежности стерилизации и облегчения потребления культурами клеток компонентов питательных сред.</a:t>
            </a:r>
          </a:p>
          <a:p>
            <a:r>
              <a:rPr lang="ru-RU" sz="2400" dirty="0"/>
              <a:t>Приготовленную питательную среду подвергают стерилизации. </a:t>
            </a:r>
            <a:r>
              <a:rPr lang="ru-RU" sz="2400" b="1" dirty="0"/>
              <a:t>Под стерилизацией сред обычно понимают любой метод воздействия, обеспечивающий удаление из среды микробов - </a:t>
            </a:r>
            <a:r>
              <a:rPr lang="ru-RU" sz="2400" b="1" dirty="0" err="1"/>
              <a:t>контаминантов</a:t>
            </a:r>
            <a:r>
              <a:rPr lang="ru-RU" sz="2400" b="1" dirty="0"/>
              <a:t> или их разрушение (гибель).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Наиболее распространенным и универсальным  методом стерилизации является метод, основанный на использовании высоких температур. </a:t>
            </a:r>
          </a:p>
        </p:txBody>
      </p:sp>
    </p:spTree>
    <p:extLst>
      <p:ext uri="{BB962C8B-B14F-4D97-AF65-F5344CB8AC3E}">
        <p14:creationId xmlns:p14="http://schemas.microsoft.com/office/powerpoint/2010/main" val="4008652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/>
          </a:bodyPr>
          <a:lstStyle/>
          <a:p>
            <a:r>
              <a:rPr lang="ru-RU" dirty="0"/>
              <a:t>Клетки микроорганизмов, а так же их споры более чувствительны к тепловому воздействию, чем большинство химических веществ, используемых в питательных средах.</a:t>
            </a:r>
          </a:p>
          <a:p>
            <a:r>
              <a:rPr lang="ru-RU" dirty="0"/>
              <a:t> На практике </a:t>
            </a:r>
            <a:r>
              <a:rPr lang="ru-RU" b="1" dirty="0"/>
              <a:t>главная цель стерилизации - достижение стерильности при сохранении качества питательной среды. </a:t>
            </a:r>
          </a:p>
          <a:p>
            <a:r>
              <a:rPr lang="ru-RU" b="1" dirty="0"/>
              <a:t>Длительность экспозиции, или время выдержки – это тот временной интервал, в пределах которого погибают микроорганизмы, но сохраняется качество питательной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047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Тепловую стерилизацию питательных сред (по способу ее проведения) подразделяют на периодическую и непрерывную </a:t>
            </a:r>
          </a:p>
          <a:p>
            <a:r>
              <a:rPr lang="ru-RU" b="1" dirty="0"/>
              <a:t>При периодическом способе стерилизации процессы - </a:t>
            </a:r>
            <a:r>
              <a:rPr lang="ru-RU" b="1" dirty="0">
                <a:solidFill>
                  <a:srgbClr val="C00000"/>
                </a:solidFill>
              </a:rPr>
              <a:t>нагрев, выдержка и охлаждение </a:t>
            </a:r>
            <a:r>
              <a:rPr lang="ru-RU" b="1" dirty="0"/>
              <a:t>среды - протекают последовательно во времени в одном аппарате. </a:t>
            </a:r>
            <a:r>
              <a:rPr lang="ru-RU" dirty="0"/>
              <a:t>Это может быть ферментер, посевной аппарат или специальный стерилизатор. Весь объем среды нагревают в аппарате до заранее выбранной температуры, выдерживают при этой температуре строго определенное время и охлаждают водой, подаваемой в рубашку аппарата или змеевик. Сам процесс нагрева осуществляют либо путем прямого введения (инжекции) струи перегретого пара с температурой до 130-135 С в питательную среду («острый» пар), либо подачей пара в тепловую рубашку аппарата («глухой» пар).</a:t>
            </a:r>
          </a:p>
        </p:txBody>
      </p:sp>
    </p:spTree>
    <p:extLst>
      <p:ext uri="{BB962C8B-B14F-4D97-AF65-F5344CB8AC3E}">
        <p14:creationId xmlns:p14="http://schemas.microsoft.com/office/powerpoint/2010/main" val="3577236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При непрерывном способе стерилизации каждый элементарный процесс - </a:t>
            </a:r>
            <a:r>
              <a:rPr lang="ru-RU" b="1" dirty="0">
                <a:solidFill>
                  <a:srgbClr val="C00000"/>
                </a:solidFill>
              </a:rPr>
              <a:t>нагрев, выдержка и охлаждение</a:t>
            </a:r>
            <a:r>
              <a:rPr lang="ru-RU" b="1" dirty="0"/>
              <a:t>  - осуществляется в специально предназначенных для этого </a:t>
            </a:r>
            <a:r>
              <a:rPr lang="ru-RU" b="1" dirty="0" err="1"/>
              <a:t>апаратах</a:t>
            </a:r>
            <a:r>
              <a:rPr lang="ru-RU" b="1" dirty="0"/>
              <a:t>: нагревателе, </a:t>
            </a:r>
            <a:r>
              <a:rPr lang="ru-RU" b="1" dirty="0" err="1"/>
              <a:t>выдерживателе</a:t>
            </a:r>
            <a:r>
              <a:rPr lang="ru-RU" b="1" dirty="0"/>
              <a:t>, теплообменнике, которые составляют систему аппаратов для непрерывной стерилизации – </a:t>
            </a:r>
            <a:r>
              <a:rPr lang="ru-RU" b="1" dirty="0">
                <a:solidFill>
                  <a:srgbClr val="C00000"/>
                </a:solidFill>
              </a:rPr>
              <a:t>установку непрерывной стерилизации (УНС)</a:t>
            </a:r>
            <a:r>
              <a:rPr lang="ru-RU" b="1" dirty="0"/>
              <a:t>.</a:t>
            </a:r>
          </a:p>
          <a:p>
            <a:r>
              <a:rPr lang="ru-RU" dirty="0">
                <a:solidFill>
                  <a:srgbClr val="C00000"/>
                </a:solidFill>
              </a:rPr>
              <a:t>На практике чаще используют непрерывный способ стерилизации питательных сред в УНС</a:t>
            </a:r>
            <a:r>
              <a:rPr lang="ru-RU" dirty="0"/>
              <a:t>. Для этого приготовленную питательную среду передают в цех ферментации, где ее стерилизуют в УНС, после чего она поступает в  предварительно простерилизованные ферментеры.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778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Непрерывное нагревание среды может быть осуществлено без прямого контакта с теплоносителем в трубчатом, пластинчатом или спиральном теплообменнике, который встроен в стерилизатор или стоит перед ним. Но </a:t>
            </a:r>
            <a:r>
              <a:rPr lang="ru-RU" b="1" dirty="0"/>
              <a:t>чаще всего среда нагревается до нужной температуры в течение нескольких секунд прямым введением (</a:t>
            </a:r>
            <a:r>
              <a:rPr lang="ru-RU" b="1" dirty="0" err="1"/>
              <a:t>инжектированием</a:t>
            </a:r>
            <a:r>
              <a:rPr lang="ru-RU" b="1" dirty="0"/>
              <a:t>) перегретого пара (130-135 С)</a:t>
            </a:r>
            <a:r>
              <a:rPr lang="ru-RU" dirty="0"/>
              <a:t>, полученного в паровых контактных нагревателях («острого» пара).</a:t>
            </a:r>
          </a:p>
          <a:p>
            <a:r>
              <a:rPr lang="ru-RU" dirty="0"/>
              <a:t>Для стерилизации небольших объемов растворов используют фильтрование через специальные фильтры-мембраны, задерживающие бактериальные клетки, а иногда и вирусы. Обычно этот способ используют для стерилизации растворов веществ, неустойчивых к нагреванию, а так же готовых форм продуктов (например лекарственных веществ белковой природы).</a:t>
            </a:r>
          </a:p>
          <a:p>
            <a:r>
              <a:rPr lang="ru-RU" dirty="0"/>
              <a:t>Твердые сыпучие среды, используемые для поверхностного способа культивирования, стерилизуют паром, иногда инфракрасными или γ-лучами.</a:t>
            </a:r>
          </a:p>
        </p:txBody>
      </p:sp>
    </p:spTree>
    <p:extLst>
      <p:ext uri="{BB962C8B-B14F-4D97-AF65-F5344CB8AC3E}">
        <p14:creationId xmlns:p14="http://schemas.microsoft.com/office/powerpoint/2010/main" val="3726654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3. Ферментация – основная стадия биотехнологического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41987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/>
              <a:t>На стадии ферментации осуществляется накопление целевого продукта - биомассы и продуктов метаболизма.</a:t>
            </a:r>
          </a:p>
          <a:p>
            <a:r>
              <a:rPr lang="ru-RU" dirty="0"/>
              <a:t>В настоящее время наиболее распространенным является периодическое культивирование клеток продуцентов в асептических аэробных условиях на жидких питательных средах (глубинная ферментация).</a:t>
            </a:r>
          </a:p>
          <a:p>
            <a:r>
              <a:rPr lang="ru-RU" dirty="0"/>
              <a:t>Ферментацию обычно проводят в </a:t>
            </a:r>
            <a:r>
              <a:rPr lang="ru-RU" dirty="0" err="1"/>
              <a:t>биореакторах</a:t>
            </a:r>
            <a:r>
              <a:rPr lang="ru-RU" dirty="0"/>
              <a:t> объемом от 0,01 до 100 </a:t>
            </a:r>
            <a:r>
              <a:rPr lang="ru-RU" dirty="0">
                <a:latin typeface="Times New Roman"/>
                <a:ea typeface="Calibri"/>
              </a:rPr>
              <a:t>м</a:t>
            </a:r>
            <a:r>
              <a:rPr lang="ru-RU" baseline="30000" dirty="0">
                <a:latin typeface="Times New Roman"/>
                <a:ea typeface="Calibri"/>
              </a:rPr>
              <a:t>3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026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Принципиальная технологическая схема глубинного культивирования микроорганизмов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952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99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1 - смеситель питательной среды; </a:t>
            </a:r>
          </a:p>
          <a:p>
            <a:pPr marL="0" indent="0">
              <a:buNone/>
            </a:pPr>
            <a:r>
              <a:rPr lang="ru-RU" dirty="0"/>
              <a:t>2 - колонка для непрерывной стерилизации потока питательной среды; </a:t>
            </a:r>
          </a:p>
          <a:p>
            <a:pPr marL="0" indent="0">
              <a:buNone/>
            </a:pPr>
            <a:r>
              <a:rPr lang="ru-RU" dirty="0"/>
              <a:t>3 - теплообменник-</a:t>
            </a:r>
            <a:r>
              <a:rPr lang="ru-RU" dirty="0" err="1"/>
              <a:t>выдерживатель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4 - теплообменник для охлаждения потока питательной среды (холодильник); </a:t>
            </a:r>
          </a:p>
          <a:p>
            <a:pPr marL="0" indent="0">
              <a:buNone/>
            </a:pPr>
            <a:r>
              <a:rPr lang="ru-RU" dirty="0"/>
              <a:t>5 - </a:t>
            </a:r>
            <a:r>
              <a:rPr lang="ru-RU" dirty="0" err="1"/>
              <a:t>инокуляторы</a:t>
            </a:r>
            <a:r>
              <a:rPr lang="ru-RU" dirty="0"/>
              <a:t> (или посевные аппараты); </a:t>
            </a:r>
          </a:p>
          <a:p>
            <a:pPr marL="0" indent="0">
              <a:buNone/>
            </a:pPr>
            <a:r>
              <a:rPr lang="ru-RU" dirty="0"/>
              <a:t>6 - индивидуальный фильтр для очистки воздуха; </a:t>
            </a:r>
          </a:p>
          <a:p>
            <a:pPr marL="0" indent="0">
              <a:buNone/>
            </a:pPr>
            <a:r>
              <a:rPr lang="ru-RU" dirty="0"/>
              <a:t>7 - ферментер; </a:t>
            </a:r>
          </a:p>
          <a:p>
            <a:pPr marL="0" indent="0">
              <a:buNone/>
            </a:pPr>
            <a:r>
              <a:rPr lang="ru-RU" dirty="0"/>
              <a:t>8,9 - насосы; </a:t>
            </a:r>
          </a:p>
          <a:p>
            <a:pPr marL="0" indent="0">
              <a:buNone/>
            </a:pPr>
            <a:r>
              <a:rPr lang="ru-RU" dirty="0"/>
              <a:t>10 - фильтр для предварительной очистки воздуха;</a:t>
            </a:r>
          </a:p>
          <a:p>
            <a:pPr marL="0" indent="0">
              <a:buNone/>
            </a:pPr>
            <a:r>
              <a:rPr lang="ru-RU" dirty="0"/>
              <a:t>11 - компрессор; </a:t>
            </a:r>
          </a:p>
          <a:p>
            <a:pPr marL="0" indent="0">
              <a:buNone/>
            </a:pPr>
            <a:r>
              <a:rPr lang="ru-RU" dirty="0"/>
              <a:t>12 - головной фильтр для очистки воздуха (ФГО).</a:t>
            </a:r>
          </a:p>
        </p:txBody>
      </p:sp>
    </p:spTree>
    <p:extLst>
      <p:ext uri="{BB962C8B-B14F-4D97-AF65-F5344CB8AC3E}">
        <p14:creationId xmlns:p14="http://schemas.microsoft.com/office/powerpoint/2010/main" val="247581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Клон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b="1" dirty="0"/>
              <a:t>- совокупность клеток или особей , произошедших от общего предка путем бесполого размножения.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   </a:t>
            </a:r>
            <a:r>
              <a:rPr lang="ru-RU" sz="5200" b="1" dirty="0">
                <a:solidFill>
                  <a:srgbClr val="C00000"/>
                </a:solidFill>
              </a:rPr>
              <a:t>Популяция</a:t>
            </a:r>
          </a:p>
          <a:p>
            <a:pPr algn="ctr">
              <a:buNone/>
            </a:pPr>
            <a:r>
              <a:rPr lang="ru-RU" sz="4000" b="1" dirty="0"/>
              <a:t>(от лат. </a:t>
            </a:r>
            <a:r>
              <a:rPr lang="en-US" sz="4000" b="1" dirty="0"/>
              <a:t>p</a:t>
            </a:r>
            <a:r>
              <a:rPr lang="ru-RU" sz="4000" b="1" dirty="0" err="1"/>
              <a:t>opulus</a:t>
            </a:r>
            <a:r>
              <a:rPr lang="ru-RU" sz="4000" b="1" dirty="0"/>
              <a:t> - народ, население)</a:t>
            </a:r>
          </a:p>
          <a:p>
            <a:pPr algn="ctr">
              <a:buNone/>
            </a:pPr>
            <a:r>
              <a:rPr lang="ru-RU" sz="4000" b="1" dirty="0"/>
              <a:t>- совокупность особей одного вида, обладающих </a:t>
            </a:r>
          </a:p>
          <a:p>
            <a:pPr algn="ctr">
              <a:buNone/>
            </a:pPr>
            <a:r>
              <a:rPr lang="ru-RU" sz="4000" b="1" dirty="0"/>
              <a:t>общим генофондом и занимающих определённую территорию.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2646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Перед началом производственного процесса пустой </a:t>
            </a:r>
            <a:r>
              <a:rPr lang="ru-RU" dirty="0" err="1"/>
              <a:t>ферментатор</a:t>
            </a:r>
            <a:r>
              <a:rPr lang="ru-RU" dirty="0"/>
              <a:t> тщательно моют, проверяют его герметичность и стерилизуют «острым» паром. Для обеспечения стерильности часто используют предварительную обработку ферментера химическими дезинфицирующими веществами. Одновременно стерилизуют все прилегающие коммуникации. Датчики </a:t>
            </a:r>
            <a:r>
              <a:rPr lang="ru-RU" dirty="0" err="1"/>
              <a:t>КИПиА</a:t>
            </a:r>
            <a:r>
              <a:rPr lang="ru-RU" dirty="0"/>
              <a:t> подвергают «холодной» стерилизации. </a:t>
            </a:r>
          </a:p>
          <a:p>
            <a:r>
              <a:rPr lang="ru-RU" dirty="0"/>
              <a:t>Затем в ферментер подают простерилизованную в УНС (или другим способом) охлажденную питательную среду, стерильно вносят посевной материал (1-10</a:t>
            </a:r>
            <a:r>
              <a:rPr lang="en-US" dirty="0"/>
              <a:t>%</a:t>
            </a:r>
            <a:r>
              <a:rPr lang="ru-RU" dirty="0"/>
              <a:t>) от общего объема питательной среды, подключают системы аэрации и перемешивания. Температура и </a:t>
            </a:r>
            <a:r>
              <a:rPr lang="en-US" dirty="0"/>
              <a:t>pH</a:t>
            </a:r>
            <a:r>
              <a:rPr lang="ru-RU" dirty="0"/>
              <a:t> питательной среды до подачи посевного материала должны быть доведены до оптимальных для данной культуры значений.</a:t>
            </a:r>
          </a:p>
        </p:txBody>
      </p:sp>
    </p:spTree>
    <p:extLst>
      <p:ext uri="{BB962C8B-B14F-4D97-AF65-F5344CB8AC3E}">
        <p14:creationId xmlns:p14="http://schemas.microsoft.com/office/powerpoint/2010/main" val="3993317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Конструкция типового </a:t>
            </a:r>
            <a:r>
              <a:rPr lang="ru-RU" sz="3600" b="1" dirty="0" err="1">
                <a:solidFill>
                  <a:srgbClr val="C00000"/>
                </a:solidFill>
              </a:rPr>
              <a:t>ферментатора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ttp://kursak.net/wp-content/uploads/2015/04/clip_image002261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28" y="1196975"/>
            <a:ext cx="4233606" cy="4968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539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Типовой </a:t>
            </a:r>
            <a:r>
              <a:rPr lang="ru-RU" sz="2800" b="1" dirty="0" err="1">
                <a:solidFill>
                  <a:srgbClr val="C00000"/>
                </a:solidFill>
              </a:rPr>
              <a:t>ферментатор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400" b="1" dirty="0"/>
              <a:t>для глубинного стерильного выращивания культур продуцентов оснащен</a:t>
            </a:r>
            <a:r>
              <a:rPr lang="en-US" sz="2400" b="1" dirty="0"/>
              <a:t>:</a:t>
            </a:r>
            <a:endParaRPr lang="ru-RU" sz="2400" b="1" dirty="0"/>
          </a:p>
          <a:p>
            <a:pPr>
              <a:buNone/>
            </a:pPr>
            <a:r>
              <a:rPr lang="ru-RU" sz="2400" dirty="0"/>
              <a:t>    - электродвигателем</a:t>
            </a:r>
            <a:r>
              <a:rPr lang="en-US" sz="2400" dirty="0"/>
              <a:t>;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    - торцевым уплотнением  для обеспечения герметичности при вводе вала мешалки в ферментер</a:t>
            </a:r>
            <a:r>
              <a:rPr lang="en-US" sz="2400" dirty="0"/>
              <a:t>;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    - редуктором для вращения вала, на котором установлена трехъярусная мешалка</a:t>
            </a:r>
            <a:r>
              <a:rPr lang="en-US" sz="2400" dirty="0"/>
              <a:t>;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    - трехъярусной мешалкой</a:t>
            </a:r>
            <a:r>
              <a:rPr lang="en-US" sz="2400" dirty="0"/>
              <a:t>;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    - отбойниками </a:t>
            </a:r>
            <a:r>
              <a:rPr lang="ru-RU" sz="2200" dirty="0"/>
              <a:t>(отражательные перегородки, предотвращающие вращательное движение перемешиваемой </a:t>
            </a:r>
            <a:r>
              <a:rPr lang="ru-RU" sz="2200" dirty="0" err="1"/>
              <a:t>культуральной</a:t>
            </a:r>
            <a:r>
              <a:rPr lang="ru-RU" sz="2200" dirty="0"/>
              <a:t> жидкости и улучшающие </a:t>
            </a:r>
            <a:r>
              <a:rPr lang="ru-RU" sz="2200" dirty="0" err="1"/>
              <a:t>массообмен</a:t>
            </a:r>
            <a:r>
              <a:rPr lang="ru-RU" sz="2200" dirty="0"/>
              <a:t>)</a:t>
            </a:r>
            <a:r>
              <a:rPr lang="en-US" sz="2000" dirty="0"/>
              <a:t> ;</a:t>
            </a:r>
            <a:endParaRPr lang="ru-RU" sz="2200" dirty="0"/>
          </a:p>
          <a:p>
            <a:pPr>
              <a:buNone/>
            </a:pPr>
            <a:r>
              <a:rPr lang="ru-RU" sz="2400" dirty="0"/>
              <a:t>     - теплообменными устройствами в виде секционной рубашки и змеевиков </a:t>
            </a:r>
            <a:r>
              <a:rPr lang="ru-RU" sz="2200" dirty="0"/>
              <a:t>(для отвода тепла, выделяющегося при микробиологическом синтезе и  механическом перемешивании)</a:t>
            </a:r>
            <a:r>
              <a:rPr lang="en-US" sz="2400" dirty="0"/>
              <a:t> ;</a:t>
            </a:r>
            <a:endParaRPr lang="ru-RU" sz="2200" dirty="0"/>
          </a:p>
          <a:p>
            <a:pPr>
              <a:buNone/>
            </a:pPr>
            <a:r>
              <a:rPr lang="ru-RU" sz="2200" dirty="0"/>
              <a:t>    </a:t>
            </a:r>
            <a:r>
              <a:rPr lang="ru-RU" sz="2400" dirty="0"/>
              <a:t>- барботером для подачи аэрирующего воздуха </a:t>
            </a:r>
            <a:r>
              <a:rPr lang="ru-RU" sz="2200" dirty="0"/>
              <a:t>(кольцевидный или радиальный).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Ферментаторы</a:t>
            </a:r>
            <a:r>
              <a:rPr lang="ru-RU" dirty="0"/>
              <a:t> для глубинного асептического культивирования клеток продуцентов обычно представляют собой герметичные цилиндрические емкости из нержавеющей стали, высота которых в 2,0-2,5 раза превышает диаметр. В ферментерах устанавливают мешалки турбинного, пропеллерного или другого типа. Диаметр мешалки должен составлять одну треть диаметра ферментера.                                                            Широко распространены конструкции ферментеров с мешалками, под которыми находятся радиальные (лучевые) или кольцевидные барботеры.  </a:t>
            </a:r>
          </a:p>
          <a:p>
            <a:pPr>
              <a:buNone/>
            </a:pPr>
            <a:r>
              <a:rPr lang="ru-RU" dirty="0"/>
              <a:t>     Для поддержания оптимальной температуры роста продуцентов в ферментерах имеется двойной кожух (рубашка) и/или теплообменники типа змеевиков.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Ферментеры</a:t>
            </a:r>
            <a:r>
              <a:rPr lang="ru-RU" dirty="0"/>
              <a:t> оборудованы арматурой и трубопроводами для подачи питательной среды, посевного материала, воды, пара, воздуха, растворов для регулирования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dirty="0"/>
              <a:t>pH</a:t>
            </a:r>
            <a:r>
              <a:rPr lang="ru-RU" dirty="0"/>
              <a:t> (</a:t>
            </a:r>
            <a:r>
              <a:rPr lang="ru-RU" dirty="0" err="1"/>
              <a:t>титрантов</a:t>
            </a:r>
            <a:r>
              <a:rPr lang="ru-RU" dirty="0"/>
              <a:t>), </a:t>
            </a:r>
            <a:r>
              <a:rPr lang="ru-RU" dirty="0" err="1"/>
              <a:t>пеногасителей</a:t>
            </a:r>
            <a:r>
              <a:rPr lang="ru-RU" dirty="0"/>
              <a:t> и других материальных потоков. </a:t>
            </a:r>
          </a:p>
          <a:p>
            <a:r>
              <a:rPr lang="ru-RU" b="1" dirty="0"/>
              <a:t>Современные ферментеры </a:t>
            </a:r>
            <a:r>
              <a:rPr lang="ru-RU" dirty="0"/>
              <a:t>укомплектованы измерительными приборами и регулирующими устройствами. Аппараты оборудованы смотровыми люками, устройствами для </a:t>
            </a:r>
            <a:r>
              <a:rPr lang="ru-RU" dirty="0" err="1"/>
              <a:t>пеногашения</a:t>
            </a:r>
            <a:r>
              <a:rPr lang="ru-RU" dirty="0"/>
              <a:t> и др.</a:t>
            </a:r>
          </a:p>
          <a:p>
            <a:r>
              <a:rPr lang="ru-RU" b="1" dirty="0"/>
              <a:t>Рабочий объем ферментеров </a:t>
            </a:r>
            <a:r>
              <a:rPr lang="ru-RU" dirty="0"/>
              <a:t>обычно составляет Кз=0,6-0,7 от общего их объема, для </a:t>
            </a:r>
            <a:r>
              <a:rPr lang="ru-RU" dirty="0" err="1"/>
              <a:t>аэрлифтных</a:t>
            </a:r>
            <a:r>
              <a:rPr lang="ru-RU" dirty="0"/>
              <a:t> конструкций Кз=0,3-0,4. Свободное пространство над поверхностью </a:t>
            </a:r>
            <a:r>
              <a:rPr lang="ru-RU" dirty="0" err="1"/>
              <a:t>культуральной</a:t>
            </a:r>
            <a:r>
              <a:rPr lang="ru-RU" dirty="0"/>
              <a:t> жидкости (КЖ) используется как буферное, где накапливается пена и таким образом предотвращаются потери КЖ (унос КЖ с воздухом).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b="1" dirty="0"/>
              <a:t>Для предотвращения попадания нестерильного атмосферного воздуха в ферментер, давление воздуха над поверхностью КЖ повышают на 20-30 кПа</a:t>
            </a:r>
            <a:r>
              <a:rPr lang="ru-RU" dirty="0"/>
              <a:t>. При необходимости вводят химические </a:t>
            </a:r>
            <a:r>
              <a:rPr lang="ru-RU" dirty="0" err="1"/>
              <a:t>пеногасители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r>
              <a:rPr lang="ru-RU" b="1" dirty="0"/>
              <a:t>В периоды интенсивного вспенивания КЖ в ферментер вносят стерильный </a:t>
            </a:r>
            <a:r>
              <a:rPr lang="ru-RU" b="1" dirty="0" err="1"/>
              <a:t>пеногаситель</a:t>
            </a:r>
            <a:r>
              <a:rPr lang="ru-RU" b="1" dirty="0"/>
              <a:t>. </a:t>
            </a:r>
            <a:r>
              <a:rPr lang="ru-RU" dirty="0"/>
              <a:t>Для </a:t>
            </a:r>
            <a:r>
              <a:rPr lang="ru-RU" dirty="0" err="1"/>
              <a:t>пеногашения</a:t>
            </a:r>
            <a:r>
              <a:rPr lang="ru-RU" dirty="0"/>
              <a:t> используют поверхностно-активные вещества (ПАВ), которые подразделяются на жировые (природные масла и др.) и синтетические (силиконы, </a:t>
            </a:r>
            <a:r>
              <a:rPr lang="ru-RU" dirty="0" err="1"/>
              <a:t>пропинолы</a:t>
            </a:r>
            <a:r>
              <a:rPr lang="ru-RU" dirty="0"/>
              <a:t> и др.).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Кроме химических </a:t>
            </a:r>
            <a:r>
              <a:rPr lang="ru-RU" dirty="0" err="1"/>
              <a:t>пеногасителей</a:t>
            </a:r>
            <a:r>
              <a:rPr lang="ru-RU" dirty="0"/>
              <a:t> для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уменьшения столба пены используют также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механические приспособления.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042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Продолжительность культивирования микроорганизмов  в ферментерах составляет в среднем 18-48 ч для большинства бактерий и 200-250 ч – для актиномицетов и микроскопических грибов.</a:t>
            </a:r>
          </a:p>
          <a:p>
            <a:r>
              <a:rPr lang="ru-RU" dirty="0"/>
              <a:t>Во время ферментации автоматически регулируются температура, </a:t>
            </a:r>
            <a:r>
              <a:rPr lang="en-US" dirty="0"/>
              <a:t>pH </a:t>
            </a:r>
            <a:r>
              <a:rPr lang="ru-RU" dirty="0"/>
              <a:t>среды и некоторые другие параметры. </a:t>
            </a:r>
          </a:p>
          <a:p>
            <a:r>
              <a:rPr lang="ru-RU" dirty="0"/>
              <a:t>По специальному графику из ферментера стерильно проводят отбор проб КЖ.</a:t>
            </a:r>
          </a:p>
          <a:p>
            <a:r>
              <a:rPr lang="ru-RU" b="1" dirty="0"/>
              <a:t>Завершение процесса ферментации определяют по морфологическим изменениям клеток продуцента, потреблению компонентов питательной среды и максимальному накоплению конечного полезного продукта.</a:t>
            </a:r>
          </a:p>
        </p:txBody>
      </p:sp>
    </p:spTree>
    <p:extLst>
      <p:ext uri="{BB962C8B-B14F-4D97-AF65-F5344CB8AC3E}">
        <p14:creationId xmlns:p14="http://schemas.microsoft.com/office/powerpoint/2010/main" val="1667825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Лабораторный </a:t>
            </a:r>
            <a:r>
              <a:rPr lang="ru-RU" b="1" dirty="0" err="1"/>
              <a:t>ферментатор</a:t>
            </a:r>
            <a:r>
              <a:rPr lang="ru-RU" b="1" dirty="0"/>
              <a:t> (</a:t>
            </a:r>
            <a:r>
              <a:rPr lang="en-US" b="1" dirty="0" err="1"/>
              <a:t>Infors</a:t>
            </a:r>
            <a:r>
              <a:rPr lang="ru-RU" b="1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423478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294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Helios-Bold"/>
              </a:rPr>
              <a:t>Лабораторные </a:t>
            </a:r>
            <a:r>
              <a:rPr lang="ru-RU" b="1" dirty="0" err="1">
                <a:latin typeface="Helios-Bold"/>
              </a:rPr>
              <a:t>ферментаторы</a:t>
            </a:r>
            <a:r>
              <a:rPr lang="ru-RU" b="1" dirty="0">
                <a:latin typeface="Helios-Bold"/>
              </a:rPr>
              <a:t> </a:t>
            </a:r>
            <a:r>
              <a:rPr lang="en-US" b="1" dirty="0" err="1">
                <a:latin typeface="Helios-Bold"/>
              </a:rPr>
              <a:t>Minifors</a:t>
            </a:r>
            <a:r>
              <a:rPr lang="en-US" b="1" dirty="0">
                <a:latin typeface="Helios-Bold"/>
              </a:rPr>
              <a:t> </a:t>
            </a:r>
            <a:r>
              <a:rPr lang="ru-RU" b="1" dirty="0">
                <a:latin typeface="Helios-Bold"/>
              </a:rPr>
              <a:t>(Бактериальные/</a:t>
            </a:r>
            <a:r>
              <a:rPr lang="ru-RU" b="1" dirty="0" err="1">
                <a:latin typeface="Helios-Bold"/>
              </a:rPr>
              <a:t>Культуральные</a:t>
            </a:r>
            <a:r>
              <a:rPr lang="ru-RU" b="1" dirty="0">
                <a:latin typeface="Helios-Bold"/>
              </a:rPr>
              <a:t>) </a:t>
            </a:r>
            <a:r>
              <a:rPr lang="ru-RU" dirty="0">
                <a:latin typeface="Helios"/>
              </a:rPr>
              <a:t>– 2,5 или 5 л. </a:t>
            </a:r>
          </a:p>
          <a:p>
            <a:r>
              <a:rPr lang="ru-RU" dirty="0">
                <a:latin typeface="Helios"/>
              </a:rPr>
              <a:t>Сосуд ферментера </a:t>
            </a:r>
            <a:r>
              <a:rPr lang="ru-RU" b="1" dirty="0" err="1">
                <a:latin typeface="Helios-Bold"/>
              </a:rPr>
              <a:t>Minifors</a:t>
            </a:r>
            <a:r>
              <a:rPr lang="ru-RU" b="1" dirty="0">
                <a:latin typeface="Helios-Bold"/>
              </a:rPr>
              <a:t> </a:t>
            </a:r>
            <a:r>
              <a:rPr lang="ru-RU" dirty="0">
                <a:latin typeface="Helios"/>
              </a:rPr>
              <a:t>изготовлен из термостойкого боросиликатного стекла. </a:t>
            </a:r>
          </a:p>
          <a:p>
            <a:r>
              <a:rPr lang="ru-RU" b="1" dirty="0" err="1">
                <a:latin typeface="Helios-Bold"/>
              </a:rPr>
              <a:t>Minifors</a:t>
            </a:r>
            <a:r>
              <a:rPr lang="ru-RU" b="1" dirty="0">
                <a:latin typeface="Helios-Bold"/>
              </a:rPr>
              <a:t> </a:t>
            </a:r>
            <a:r>
              <a:rPr lang="ru-RU" dirty="0">
                <a:latin typeface="Helios"/>
              </a:rPr>
              <a:t>оборудован устройствами для измерения и регулирования температуры, </a:t>
            </a:r>
            <a:r>
              <a:rPr lang="ru-RU" dirty="0" err="1">
                <a:latin typeface="Helios"/>
              </a:rPr>
              <a:t>pH</a:t>
            </a:r>
            <a:r>
              <a:rPr lang="ru-RU" dirty="0">
                <a:latin typeface="Helios"/>
              </a:rPr>
              <a:t> среды, скорости вращения мешалки. Возможна комплектация дополнительным датчиком концентрации растворённого кислорода, сигнализатором уровня пены и приспособлением для химического </a:t>
            </a:r>
            <a:r>
              <a:rPr lang="ru-RU" dirty="0" err="1">
                <a:latin typeface="Helios"/>
              </a:rPr>
              <a:t>пеногашения</a:t>
            </a:r>
            <a:r>
              <a:rPr lang="ru-RU" dirty="0">
                <a:latin typeface="Helios"/>
              </a:rPr>
              <a:t>, а также устройством подачи О</a:t>
            </a:r>
            <a:r>
              <a:rPr lang="ru-RU" sz="800" dirty="0">
                <a:latin typeface="Helios"/>
              </a:rPr>
              <a:t>2 </a:t>
            </a:r>
            <a:r>
              <a:rPr lang="ru-RU" dirty="0">
                <a:latin typeface="Helios"/>
              </a:rPr>
              <a:t>и СО</a:t>
            </a:r>
            <a:r>
              <a:rPr lang="ru-RU" sz="800" dirty="0">
                <a:latin typeface="Helios"/>
              </a:rPr>
              <a:t>2</a:t>
            </a:r>
            <a:r>
              <a:rPr lang="ru-RU" dirty="0">
                <a:latin typeface="Helios"/>
              </a:rPr>
              <a:t>, резервуарами для хранения компонентов питательной среды и насосами для их непрерывной подачи в ферментер.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565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157592" cy="5822107"/>
          </a:xfrm>
        </p:spPr>
        <p:txBody>
          <a:bodyPr>
            <a:normAutofit/>
          </a:bodyPr>
          <a:lstStyle/>
          <a:p>
            <a:r>
              <a:rPr lang="en-US" b="1" dirty="0" err="1"/>
              <a:t>Minifors</a:t>
            </a:r>
            <a:r>
              <a:rPr lang="en-US" b="1" dirty="0"/>
              <a:t> </a:t>
            </a:r>
            <a:r>
              <a:rPr lang="ru-RU" b="1" dirty="0"/>
              <a:t>для клеточных культур </a:t>
            </a:r>
            <a:r>
              <a:rPr lang="ru-RU" dirty="0"/>
              <a:t>аналогичен </a:t>
            </a:r>
            <a:r>
              <a:rPr lang="ru-RU" dirty="0" err="1"/>
              <a:t>ферментатору</a:t>
            </a:r>
            <a:r>
              <a:rPr lang="ru-RU" dirty="0"/>
              <a:t> </a:t>
            </a:r>
            <a:r>
              <a:rPr lang="ru-RU" b="1" dirty="0" err="1"/>
              <a:t>Minifors</a:t>
            </a:r>
            <a:r>
              <a:rPr lang="ru-RU" b="1" dirty="0"/>
              <a:t> бактериальному </a:t>
            </a:r>
            <a:r>
              <a:rPr lang="ru-RU" dirty="0"/>
              <a:t>(для бактерий/дрожжей/грибов), но обеспечивает более мягкое перемешивание</a:t>
            </a:r>
            <a:r>
              <a:rPr lang="ru-RU" b="1" dirty="0"/>
              <a:t> </a:t>
            </a:r>
            <a:r>
              <a:rPr lang="ru-RU" dirty="0"/>
              <a:t>за счет перемешивающего элемента типа «морской винт» (наклонный лопастной) и отсутствия отбойников на корпусе сосуда при скорости вращения мешалки в пределах 30-300 об/мин. </a:t>
            </a:r>
          </a:p>
        </p:txBody>
      </p:sp>
    </p:spTree>
    <p:extLst>
      <p:ext uri="{BB962C8B-B14F-4D97-AF65-F5344CB8AC3E}">
        <p14:creationId xmlns:p14="http://schemas.microsoft.com/office/powerpoint/2010/main" val="46852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Основные компоненты БТС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628800"/>
            <a:ext cx="2232248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Биологический агент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212976"/>
            <a:ext cx="2520280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Аппаратура для осуществления процесса культивирования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5229200"/>
            <a:ext cx="2448272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Биотехнология  (система контроля и управления</a:t>
            </a:r>
            <a:r>
              <a:rPr lang="ru-RU" b="1" dirty="0">
                <a:solidFill>
                  <a:srgbClr val="C00000"/>
                </a:solidFill>
              </a:rPr>
              <a:t> 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501008"/>
            <a:ext cx="1403648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Субстрат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1835696" y="3861048"/>
            <a:ext cx="432048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491880" y="2780928"/>
            <a:ext cx="216024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3491880" y="4869160"/>
            <a:ext cx="216024" cy="28803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56176" y="2780928"/>
            <a:ext cx="1512168" cy="2880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Аппаратура для выделения и очистки целевого продукта; приготовления препарата </a:t>
            </a:r>
          </a:p>
        </p:txBody>
      </p:sp>
      <p:sp>
        <p:nvSpPr>
          <p:cNvPr id="23" name="Стрелка вправо 22"/>
          <p:cNvSpPr/>
          <p:nvPr/>
        </p:nvSpPr>
        <p:spPr>
          <a:xfrm flipV="1">
            <a:off x="5220072" y="3861048"/>
            <a:ext cx="648072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3645024"/>
            <a:ext cx="72008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04048" y="2924944"/>
            <a:ext cx="1152128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Продукт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биосинтеза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60432" y="548680"/>
            <a:ext cx="360040" cy="6120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товарный 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продукт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7812360" y="3789040"/>
            <a:ext cx="432048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Контроль и управление процессами культивирования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ru-RU" sz="4200" b="1" dirty="0"/>
              <a:t>Основной задачей управляемого культивирования является создание наиболее благоприятных условий для растущих культур продуцентов. </a:t>
            </a:r>
          </a:p>
          <a:p>
            <a:pPr marL="0" indent="0">
              <a:buNone/>
            </a:pPr>
            <a:r>
              <a:rPr lang="ru-RU" sz="4200" dirty="0"/>
              <a:t>Однако непосредственно изучить состояние культуры клеток в промышленном аппарате не представляется возможным. Поэтому физиологическое состояние культуры продуцента  во время ферментации оценивают косвенно по различным параметрам: </a:t>
            </a:r>
          </a:p>
          <a:p>
            <a:pPr marL="0" indent="0">
              <a:buNone/>
            </a:pPr>
            <a:r>
              <a:rPr lang="ru-RU" sz="4200" dirty="0"/>
              <a:t>     - скорости роста культуры продуцента,</a:t>
            </a:r>
          </a:p>
          <a:p>
            <a:pPr marL="0" indent="0">
              <a:buNone/>
            </a:pPr>
            <a:r>
              <a:rPr lang="ru-RU" sz="4200" dirty="0"/>
              <a:t>     - потреблению кислорода и различных субстратов, </a:t>
            </a:r>
          </a:p>
          <a:p>
            <a:pPr marL="0" indent="0">
              <a:buNone/>
            </a:pPr>
            <a:r>
              <a:rPr lang="ru-RU" sz="4200" dirty="0"/>
              <a:t>     - выделению углекислого газа и других продуктов метаболизма (в том числе целевых), </a:t>
            </a:r>
          </a:p>
          <a:p>
            <a:pPr marL="0" indent="0">
              <a:buNone/>
            </a:pPr>
            <a:r>
              <a:rPr lang="ru-RU" sz="4200" dirty="0"/>
              <a:t>     - скорости подкисления или защелачивания КЖ (по значению рН),</a:t>
            </a:r>
          </a:p>
          <a:p>
            <a:pPr marL="0" indent="0">
              <a:buNone/>
            </a:pPr>
            <a:r>
              <a:rPr lang="ru-RU" sz="4200" dirty="0"/>
              <a:t>     - тепловыделению и т.д.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374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>
                <a:solidFill>
                  <a:srgbClr val="C00000"/>
                </a:solidFill>
              </a:rPr>
              <a:t>Основными управляющими воздействиями </a:t>
            </a:r>
            <a:r>
              <a:rPr lang="ru-RU" sz="3300" dirty="0"/>
              <a:t>для поддержания и корректировки режима культивирования </a:t>
            </a:r>
            <a:r>
              <a:rPr lang="ru-RU" sz="3300" b="1" dirty="0">
                <a:solidFill>
                  <a:srgbClr val="C00000"/>
                </a:solidFill>
              </a:rPr>
              <a:t>являются режим аэрации и перемешивания, подача теплоносителя, регулировка величины рН, поддержание уровня пены, скорость дозирования субстрата.</a:t>
            </a:r>
          </a:p>
          <a:p>
            <a:r>
              <a:rPr lang="ru-RU" sz="3300" b="1" dirty="0"/>
              <a:t>Одной из проблем промышленной биотехнологии является отсутствие специализированных датчиков</a:t>
            </a:r>
            <a:r>
              <a:rPr lang="ru-RU" sz="3300" dirty="0"/>
              <a:t>, поскольку общепромышленная номенклатура приборов и средств автоматизации, зачастую, не соответствует асептическим условиям процессов, не выдерживает многократной термической стерилизации, не может работать в сложных по составу ферментационных средах, включающих биомассу, пузырьки воздуха, жировые компоненты, жидкие эмульсии и твердые частицы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2856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Дозирование субстратов </a:t>
            </a:r>
          </a:p>
          <a:p>
            <a:pPr marL="0" indent="0">
              <a:buNone/>
            </a:pPr>
            <a:r>
              <a:rPr lang="ru-RU" dirty="0"/>
              <a:t>Как уже отмечалось </a:t>
            </a:r>
            <a:r>
              <a:rPr lang="ru-RU" b="1" dirty="0"/>
              <a:t>насосы, трубопроводы и</a:t>
            </a:r>
          </a:p>
          <a:p>
            <a:pPr marL="0" indent="0">
              <a:buNone/>
            </a:pPr>
            <a:r>
              <a:rPr lang="ru-RU" b="1" dirty="0"/>
              <a:t>запорная арматура - “узкое” место биотехнологического производства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В условиях асептических производств лучшими дозирующими насосами являются перистальтические или мембранные, в которых рабочий орган взаимодействует с жидкостью через непроницаемую мембрану. </a:t>
            </a:r>
          </a:p>
          <a:p>
            <a:pPr marL="0" indent="0">
              <a:buNone/>
            </a:pPr>
            <a:r>
              <a:rPr lang="ru-RU" dirty="0"/>
              <a:t>Возможно дозирование и без насосов, с помощью дозировочных бачков. При этом давление в линиях должно на 1,5-2 </a:t>
            </a:r>
            <a:r>
              <a:rPr lang="ru-RU" dirty="0" err="1"/>
              <a:t>атм</a:t>
            </a:r>
            <a:r>
              <a:rPr lang="ru-RU" dirty="0"/>
              <a:t> превышать давление в ферментере.</a:t>
            </a:r>
          </a:p>
        </p:txBody>
      </p:sp>
    </p:spTree>
    <p:extLst>
      <p:ext uri="{BB962C8B-B14F-4D97-AF65-F5344CB8AC3E}">
        <p14:creationId xmlns:p14="http://schemas.microsoft.com/office/powerpoint/2010/main" val="1605767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По окончании ферментации КЖ охлаждают до 10-15 С и перекачивают в резервуары, из которых КЖ постепенно передают на дальнейшую обработку.</a:t>
            </a:r>
          </a:p>
          <a:p>
            <a:r>
              <a:rPr lang="ru-RU" b="1" dirty="0">
                <a:solidFill>
                  <a:srgbClr val="C00000"/>
                </a:solidFill>
              </a:rPr>
              <a:t>На всех последующих за ферментацией стадиях не происходит прироста целевого продукта, а проводится только его обработка.</a:t>
            </a:r>
          </a:p>
          <a:p>
            <a:r>
              <a:rPr lang="ru-RU" b="1" dirty="0">
                <a:solidFill>
                  <a:srgbClr val="C00000"/>
                </a:solidFill>
              </a:rPr>
              <a:t>Цель стадий выделения и очистки любого биотехнологического продукта – получение необходимой товарной формы препарата при минимальных потерях целевого продукта.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5116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Технология выделения и очистки целевого биотехнологического продукта зависит от</a:t>
            </a:r>
            <a:r>
              <a:rPr lang="en-US" b="1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/>
              <a:t>    - </a:t>
            </a:r>
            <a:r>
              <a:rPr lang="ru-RU" b="1" dirty="0"/>
              <a:t>вида продукта </a:t>
            </a:r>
            <a:r>
              <a:rPr lang="ru-RU" dirty="0"/>
              <a:t>(биомасса или целевые метаболиты)</a:t>
            </a:r>
          </a:p>
          <a:p>
            <a:pPr marL="0" indent="0">
              <a:buNone/>
            </a:pPr>
            <a:r>
              <a:rPr lang="ru-RU" b="1" dirty="0"/>
              <a:t>    - локализации продукта </a:t>
            </a:r>
            <a:r>
              <a:rPr lang="ru-RU" dirty="0"/>
              <a:t>(в клетках или в фильтрате КЖ)</a:t>
            </a:r>
          </a:p>
          <a:p>
            <a:pPr marL="0" indent="0">
              <a:buNone/>
            </a:pPr>
            <a:r>
              <a:rPr lang="ru-RU" b="1" dirty="0"/>
              <a:t>    - физико-химических свойств целевого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20662422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Основная масса товарной продукции выпускается биотехнологической промышленностью в двух формах (согласно типовой схеме)</a:t>
            </a:r>
            <a:r>
              <a:rPr lang="en-US" dirty="0"/>
              <a:t>: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- </a:t>
            </a:r>
            <a:r>
              <a:rPr lang="ru-RU" b="1" dirty="0"/>
              <a:t>сухой продукт </a:t>
            </a:r>
            <a:r>
              <a:rPr lang="ru-RU" dirty="0"/>
              <a:t>(порошок, гранулы,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мелкодисперсные частицы или др.)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- </a:t>
            </a:r>
            <a:r>
              <a:rPr lang="ru-RU" b="1" dirty="0"/>
              <a:t>жидкий продукт </a:t>
            </a:r>
            <a:r>
              <a:rPr lang="ru-RU" dirty="0"/>
              <a:t>(концентраты с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содержанием сухих веществ до 50</a:t>
            </a:r>
            <a:r>
              <a:rPr lang="en-US" dirty="0"/>
              <a:t>%</a:t>
            </a:r>
            <a:r>
              <a:rPr lang="ru-RU" dirty="0"/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0666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Назначение вспомогательных стадий биотехнологического процесса </a:t>
            </a:r>
            <a:r>
              <a:rPr lang="ru-RU" dirty="0"/>
              <a:t>(стерилизация оборудования и коммуникаций, очистка и стерилизация воздуха, приготовление и стерилизация </a:t>
            </a:r>
            <a:r>
              <a:rPr lang="ru-RU" dirty="0" err="1"/>
              <a:t>пеногасителей</a:t>
            </a:r>
            <a:r>
              <a:rPr lang="ru-RU" dirty="0"/>
              <a:t> и др.) </a:t>
            </a:r>
            <a:r>
              <a:rPr lang="ru-RU" b="1" dirty="0"/>
              <a:t>– обеспечение асептических условий проведения ферментации.</a:t>
            </a:r>
          </a:p>
          <a:p>
            <a:r>
              <a:rPr lang="ru-RU" dirty="0"/>
              <a:t>Все последующие за ферментацией стадии обычно проводят в нестерильных условиях (за исключением биофармацевтических производств).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0188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На вспомогательных стадиях, таких как стерилизация </a:t>
            </a:r>
            <a:r>
              <a:rPr lang="ru-RU" b="1" dirty="0" err="1"/>
              <a:t>пеногасителей</a:t>
            </a:r>
            <a:r>
              <a:rPr lang="ru-RU" b="1" dirty="0"/>
              <a:t> и др. добавок, стерилизация оборудования и коммуникаций</a:t>
            </a:r>
            <a:r>
              <a:rPr lang="ru-RU" dirty="0"/>
              <a:t>, </a:t>
            </a:r>
            <a:r>
              <a:rPr lang="ru-RU" b="1" dirty="0">
                <a:solidFill>
                  <a:srgbClr val="C00000"/>
                </a:solidFill>
              </a:rPr>
              <a:t>используют термическую стерилизацию</a:t>
            </a:r>
            <a:r>
              <a:rPr lang="ru-RU" dirty="0"/>
              <a:t>, при которой погибают как вегетативные клетки, так и споры.</a:t>
            </a:r>
          </a:p>
          <a:p>
            <a:r>
              <a:rPr lang="ru-RU" dirty="0"/>
              <a:t>Практическая реализация термической стерилизации зависит прежде всего от стерилизуемого объекта. Так, пустые аппараты и коммуникации обычно стерилизуют насыщенным водяным паром под давлением, различные жидкие среды – путем нагревания под давлением. </a:t>
            </a:r>
          </a:p>
          <a:p>
            <a:r>
              <a:rPr lang="ru-RU" dirty="0"/>
              <a:t>Коррозионно неустойчивое оборудование и приборы стерилизуют с использованием химических антисептических средств или обработкой газами (например, окисью этилена в смеси с СО2 или бромистым метилом), спиртом или др.</a:t>
            </a:r>
          </a:p>
          <a:p>
            <a:r>
              <a:rPr lang="ru-RU" b="1" dirty="0"/>
              <a:t>Наибольшим бактерицидным эффектом обладает насыщенный водяной пар под давлением!</a:t>
            </a:r>
          </a:p>
        </p:txBody>
      </p:sp>
    </p:spTree>
    <p:extLst>
      <p:ext uri="{BB962C8B-B14F-4D97-AF65-F5344CB8AC3E}">
        <p14:creationId xmlns:p14="http://schemas.microsoft.com/office/powerpoint/2010/main" val="2427878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На вспомогательных стадиях, таких как очистка и стерилизация воздуха </a:t>
            </a:r>
            <a:r>
              <a:rPr lang="ru-RU" b="1" dirty="0">
                <a:solidFill>
                  <a:srgbClr val="C00000"/>
                </a:solidFill>
              </a:rPr>
              <a:t>используют метод фильтрации</a:t>
            </a:r>
            <a:r>
              <a:rPr lang="ru-RU" dirty="0"/>
              <a:t>.</a:t>
            </a:r>
          </a:p>
          <a:p>
            <a:r>
              <a:rPr lang="ru-RU" dirty="0"/>
              <a:t>Одной из важных и отличительных особенностей биотехнологического производства является получение большого количества стерильного воздуха. </a:t>
            </a:r>
          </a:p>
          <a:p>
            <a:r>
              <a:rPr lang="ru-RU" dirty="0"/>
              <a:t>В наибольших масштабах стерильный воздух применяется в процессах культивирования для аэрации. Удельный расход воздуха при выращивании аэробных продуцентов в среднем составляет 1 м3/м3 КЖ в минуту. </a:t>
            </a:r>
          </a:p>
        </p:txBody>
      </p:sp>
    </p:spTree>
    <p:extLst>
      <p:ext uri="{BB962C8B-B14F-4D97-AF65-F5344CB8AC3E}">
        <p14:creationId xmlns:p14="http://schemas.microsoft.com/office/powerpoint/2010/main" val="15972045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Сжатый стерильный воздух необходим не только для аэрации и перемешивания выращиваемых культур, но и для передачи стерильных жидкостей и чистых культур из одного реактора в другой, а также для продувки аппаратов и коммуникаций.</a:t>
            </a:r>
          </a:p>
          <a:p>
            <a:r>
              <a:rPr lang="ru-RU" dirty="0"/>
              <a:t>Сжатый стерильный воздух используют также для вентиляции участков цехов так называемой стерильной зоны, где в асептических условиях проводят, например, последние стадии очистки и фасовки готового продукта.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74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61926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Преимущества производства органических продуктов биотехнологическими способами перед химическими методами</a:t>
            </a:r>
          </a:p>
          <a:p>
            <a:pPr marL="0" indent="0">
              <a:buNone/>
            </a:pPr>
            <a:r>
              <a:rPr lang="ru-RU" dirty="0"/>
              <a:t>1. Многие сложные органические молекулы, такие как белки, антибиотик и др., практически не могут быть синтезированы химическими способами.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Биоконверсия</a:t>
            </a:r>
            <a:r>
              <a:rPr lang="ru-RU" dirty="0"/>
              <a:t> обеспечивает значительно больший выход целевого продукта.</a:t>
            </a:r>
          </a:p>
          <a:p>
            <a:pPr marL="0" indent="0">
              <a:buNone/>
            </a:pPr>
            <a:r>
              <a:rPr lang="ru-RU" dirty="0"/>
              <a:t>3. Биологические системы функционируют при более низких температурах, менее высоких значениях рН (близких к нейтральному) и т. п.</a:t>
            </a:r>
          </a:p>
          <a:p>
            <a:pPr marL="0" indent="0">
              <a:buNone/>
            </a:pPr>
            <a:r>
              <a:rPr lang="ru-RU" dirty="0"/>
              <a:t>4. Каталитические биологические реакции намного специфичнее, чем реакции химического катализа.</a:t>
            </a:r>
          </a:p>
          <a:p>
            <a:pPr marL="0" indent="0">
              <a:buNone/>
            </a:pPr>
            <a:r>
              <a:rPr lang="ru-RU" dirty="0"/>
              <a:t>5. Биологические процессы обеспечивают почти исключительно продукцию чистых изомеров одного типа, а не их смесей, как это часто бывает в реакциях химического синтеза.</a:t>
            </a:r>
          </a:p>
        </p:txBody>
      </p:sp>
    </p:spTree>
    <p:extLst>
      <p:ext uri="{BB962C8B-B14F-4D97-AF65-F5344CB8AC3E}">
        <p14:creationId xmlns:p14="http://schemas.microsoft.com/office/powerpoint/2010/main" val="8651049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2646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500" b="1" dirty="0">
                <a:solidFill>
                  <a:srgbClr val="C00000"/>
                </a:solidFill>
              </a:rPr>
              <a:t>Очистку воздуха можно осуществить принципиально разными методами, </a:t>
            </a:r>
            <a:r>
              <a:rPr lang="ru-RU" sz="4500" b="1" dirty="0" err="1">
                <a:solidFill>
                  <a:srgbClr val="C00000"/>
                </a:solidFill>
              </a:rPr>
              <a:t>основаными</a:t>
            </a:r>
            <a:r>
              <a:rPr lang="ru-RU" sz="4500" b="1" dirty="0">
                <a:solidFill>
                  <a:srgbClr val="C00000"/>
                </a:solidFill>
              </a:rPr>
              <a:t> либо на уничтожении микроорганизмов, либо на их удалении. </a:t>
            </a:r>
          </a:p>
          <a:p>
            <a:r>
              <a:rPr lang="ru-RU" sz="3600" b="1" dirty="0"/>
              <a:t>Одним из самых эффективных способов стерилизации воздуха, является облучение ультрафиолетовыми лучами. </a:t>
            </a:r>
            <a:r>
              <a:rPr lang="ru-RU" sz="3600" dirty="0"/>
              <a:t>Этот метод используется для обеззараживания воздуха в боксах и технологических помещениях .</a:t>
            </a:r>
          </a:p>
          <a:p>
            <a:r>
              <a:rPr lang="ru-RU" sz="3600" b="1" dirty="0"/>
              <a:t>Отечественными и зарубежными исследователями доказано, что технически и экономически оправданным в промышленности является способ очистки больших количеств воздуха на фильтрах </a:t>
            </a:r>
            <a:r>
              <a:rPr lang="ru-RU" sz="3600" dirty="0"/>
              <a:t>с помощью волокнистых и пористых материалов.      Таким путем </a:t>
            </a:r>
            <a:r>
              <a:rPr lang="ru-RU" sz="3600" b="1" dirty="0"/>
              <a:t>удается получить воздух со степенью чистоты 99,999%. </a:t>
            </a:r>
          </a:p>
          <a:p>
            <a:r>
              <a:rPr lang="ru-RU" sz="3600" dirty="0"/>
              <a:t>Взвешенные в воздухе частицы задерживаются волокнистыми материалам и благодаря инерционному и диффузионному механизмам осаждения.</a:t>
            </a:r>
          </a:p>
        </p:txBody>
      </p:sp>
    </p:spTree>
    <p:extLst>
      <p:ext uri="{BB962C8B-B14F-4D97-AF65-F5344CB8AC3E}">
        <p14:creationId xmlns:p14="http://schemas.microsoft.com/office/powerpoint/2010/main" val="25152429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323528" y="692697"/>
            <a:ext cx="8424936" cy="3960440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4725144"/>
            <a:ext cx="8496944" cy="2016224"/>
          </a:xfrm>
        </p:spPr>
        <p:txBody>
          <a:bodyPr>
            <a:noAutofit/>
          </a:bodyPr>
          <a:lstStyle/>
          <a:p>
            <a:r>
              <a:rPr lang="ru-RU" sz="2800" b="1" dirty="0"/>
              <a:t>Промышленная схема очистки воздуха</a:t>
            </a:r>
            <a:r>
              <a:rPr lang="ru-RU" sz="2800" dirty="0"/>
              <a:t> </a:t>
            </a:r>
          </a:p>
          <a:p>
            <a:r>
              <a:rPr lang="ru-RU" sz="2800" dirty="0"/>
              <a:t>1 - фильтр; 2 - компрессор; 3 - теплообменник; 4 - </a:t>
            </a:r>
            <a:r>
              <a:rPr lang="ru-RU" sz="2800" dirty="0" err="1"/>
              <a:t>влагоотделитель</a:t>
            </a:r>
            <a:r>
              <a:rPr lang="ru-RU" sz="2800" dirty="0"/>
              <a:t>; 5 - ресивер; 6 - теплообменник; 7 - головной фильтр (ФГО)</a:t>
            </a: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1933"/>
            <a:ext cx="8352928" cy="38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84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900" b="1" dirty="0"/>
              <a:t>1 предварительная ступень очистки воздуха</a:t>
            </a:r>
          </a:p>
          <a:p>
            <a:r>
              <a:rPr lang="ru-RU" sz="3900" dirty="0"/>
              <a:t>Атмосферный воздух через воздухозаборник, расположенный в самом чистом месте завода (на высоте 15 м от конька крыши) поступает сначала в предварительный фильтр, где очищается от пыли и др. грубых взвесей (пыль</a:t>
            </a:r>
            <a:r>
              <a:rPr lang="en-US" sz="3900" dirty="0"/>
              <a:t>: </a:t>
            </a:r>
            <a:r>
              <a:rPr lang="ru-RU" sz="3900" dirty="0"/>
              <a:t>от 5 до 100 мг/</a:t>
            </a:r>
            <a:r>
              <a:rPr lang="ru-RU" sz="3900" dirty="0" err="1"/>
              <a:t>мЗ</a:t>
            </a:r>
            <a:r>
              <a:rPr lang="ru-RU" sz="3900" dirty="0"/>
              <a:t>  твердых частиц размером 5-150 мкм</a:t>
            </a:r>
            <a:r>
              <a:rPr lang="en-US" sz="3900" dirty="0"/>
              <a:t>; </a:t>
            </a:r>
            <a:r>
              <a:rPr lang="ru-RU" sz="3900" dirty="0"/>
              <a:t>микроорганизмы</a:t>
            </a:r>
            <a:r>
              <a:rPr lang="en-US" sz="3900" dirty="0"/>
              <a:t>: </a:t>
            </a:r>
            <a:r>
              <a:rPr lang="ru-RU" sz="3900" dirty="0"/>
              <a:t>до 2000 клеток в 1 </a:t>
            </a:r>
            <a:r>
              <a:rPr lang="ru-RU" sz="3900" dirty="0" err="1"/>
              <a:t>мЗ</a:t>
            </a:r>
            <a:r>
              <a:rPr lang="ru-RU" sz="3900" dirty="0"/>
              <a:t>). В качестве предварительных фильтров обычно используют самоочищающиеся масляные фильтры или </a:t>
            </a:r>
            <a:r>
              <a:rPr lang="ru-RU" sz="3900" dirty="0" err="1"/>
              <a:t>др</a:t>
            </a:r>
            <a:r>
              <a:rPr lang="ru-RU" sz="3900" dirty="0"/>
              <a:t>).</a:t>
            </a:r>
          </a:p>
          <a:p>
            <a:r>
              <a:rPr lang="ru-RU" sz="3900" dirty="0"/>
              <a:t>Предварительно очищенный воздух далее поступает в компрессор, где сжимается до необходимого давления (2,0-2,5 </a:t>
            </a:r>
            <a:r>
              <a:rPr lang="ru-RU" sz="3900" dirty="0" err="1"/>
              <a:t>атм</a:t>
            </a:r>
            <a:r>
              <a:rPr lang="ru-RU" sz="3900" dirty="0"/>
              <a:t>), нагреваясь при </a:t>
            </a:r>
            <a:r>
              <a:rPr lang="ru-RU" sz="3900" dirty="0" err="1"/>
              <a:t>этосм</a:t>
            </a:r>
            <a:r>
              <a:rPr lang="ru-RU" sz="3900" dirty="0"/>
              <a:t> до 120-220 С.</a:t>
            </a:r>
          </a:p>
          <a:p>
            <a:r>
              <a:rPr lang="ru-RU" sz="3900" dirty="0"/>
              <a:t>Сжатый нагретый воздух охлаждается в холодильнике и поступает во </a:t>
            </a:r>
            <a:r>
              <a:rPr lang="ru-RU" sz="3900" dirty="0" err="1"/>
              <a:t>влагоотделитель</a:t>
            </a:r>
            <a:r>
              <a:rPr lang="ru-RU" sz="3900" dirty="0"/>
              <a:t> (</a:t>
            </a:r>
            <a:r>
              <a:rPr lang="ru-RU" sz="3900" dirty="0" err="1"/>
              <a:t>брызгоуловитель</a:t>
            </a:r>
            <a:r>
              <a:rPr lang="ru-RU" sz="3900" dirty="0"/>
              <a:t>, циклон) для удаления капелек влаги.</a:t>
            </a:r>
          </a:p>
        </p:txBody>
      </p:sp>
    </p:spTree>
    <p:extLst>
      <p:ext uri="{BB962C8B-B14F-4D97-AF65-F5344CB8AC3E}">
        <p14:creationId xmlns:p14="http://schemas.microsoft.com/office/powerpoint/2010/main" val="35370133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2 ступень очистки воздуха – очистка сжатого осушенного воздуха на «головных» фильтрах</a:t>
            </a:r>
          </a:p>
          <a:p>
            <a:r>
              <a:rPr lang="ru-RU" dirty="0"/>
              <a:t>«Головные» фильтры – это фильтры глубинного типа грубой очистки (ФГО), в которых фильтрация происходит хаотично по всему объему фильтрующего материала. </a:t>
            </a:r>
          </a:p>
          <a:p>
            <a:r>
              <a:rPr lang="ru-RU" dirty="0"/>
              <a:t>В ФГО в качестве фильтрующего материала используют антимикробные целлюлозные волокна, стекловолокно, базальтовое волокно и др. </a:t>
            </a:r>
          </a:p>
          <a:p>
            <a:r>
              <a:rPr lang="ru-RU" dirty="0"/>
              <a:t>На 2 ступени фильтрации эффективность очистки воздуха составляет в среднем 60-80</a:t>
            </a:r>
            <a:r>
              <a:rPr lang="en-US" dirty="0"/>
              <a:t>%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47845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b="1" dirty="0"/>
              <a:t>Недостатки ФГО: </a:t>
            </a:r>
          </a:p>
          <a:p>
            <a:pPr>
              <a:buFontTx/>
              <a:buChar char="-"/>
            </a:pPr>
            <a:r>
              <a:rPr lang="ru-RU" dirty="0" err="1"/>
              <a:t>невоспроизводимость</a:t>
            </a:r>
            <a:r>
              <a:rPr lang="ru-RU" dirty="0"/>
              <a:t> укладки фильтрующего материала; </a:t>
            </a:r>
          </a:p>
          <a:p>
            <a:pPr>
              <a:buFontTx/>
              <a:buChar char="-"/>
            </a:pPr>
            <a:r>
              <a:rPr lang="ru-RU" dirty="0"/>
              <a:t>уплотнение фильтрующего материала в процессе эксплуатации; </a:t>
            </a:r>
          </a:p>
          <a:p>
            <a:pPr>
              <a:buFontTx/>
              <a:buChar char="-"/>
            </a:pPr>
            <a:r>
              <a:rPr lang="ru-RU" dirty="0" err="1"/>
              <a:t>каналообразование</a:t>
            </a:r>
            <a:r>
              <a:rPr lang="ru-RU" dirty="0"/>
              <a:t>; </a:t>
            </a:r>
          </a:p>
          <a:p>
            <a:pPr>
              <a:buFontTx/>
              <a:buChar char="-"/>
            </a:pPr>
            <a:r>
              <a:rPr lang="ru-RU" dirty="0"/>
              <a:t>неопределенная эффективность; </a:t>
            </a:r>
          </a:p>
          <a:p>
            <a:pPr>
              <a:buFontTx/>
              <a:buChar char="-"/>
            </a:pPr>
            <a:r>
              <a:rPr lang="ru-RU" dirty="0"/>
              <a:t>контакт работников, обслуживающих фильтр, с минеральным волокном. </a:t>
            </a:r>
          </a:p>
        </p:txBody>
      </p:sp>
    </p:spTree>
    <p:extLst>
      <p:ext uri="{BB962C8B-B14F-4D97-AF65-F5344CB8AC3E}">
        <p14:creationId xmlns:p14="http://schemas.microsoft.com/office/powerpoint/2010/main" val="7954124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/>
              <a:t>3 ступень фильтрации воздуха – «стерилизующая» фильтрация</a:t>
            </a:r>
          </a:p>
          <a:p>
            <a:pPr marL="0" indent="0" algn="ctr">
              <a:buNone/>
            </a:pPr>
            <a:r>
              <a:rPr lang="ru-RU" sz="3600" b="1" dirty="0"/>
              <a:t>(эффективность очистки воздуха составляет </a:t>
            </a:r>
            <a:r>
              <a:rPr lang="ru-RU" sz="3600" b="1" dirty="0">
                <a:solidFill>
                  <a:srgbClr val="C00000"/>
                </a:solidFill>
              </a:rPr>
              <a:t>99,999%</a:t>
            </a:r>
            <a:r>
              <a:rPr lang="ru-RU" sz="3600" b="1" dirty="0"/>
              <a:t>)</a:t>
            </a:r>
          </a:p>
          <a:p>
            <a:r>
              <a:rPr lang="ru-RU" sz="3600" dirty="0"/>
              <a:t>После 2 ступени очистки воздух нагревается в теплообменниках и поступает на </a:t>
            </a:r>
            <a:r>
              <a:rPr lang="ru-RU" sz="3600" b="1" dirty="0"/>
              <a:t>3 ступень фильтрации – индивидуальные фильтры «тонкой» очистки воздуха (ФТО).</a:t>
            </a:r>
          </a:p>
          <a:p>
            <a:r>
              <a:rPr lang="ru-RU" sz="3600" dirty="0"/>
              <a:t>В ФТО используются в качестве фильтрующих материалов ацетилцеллюлоза (ФПА), перхлорвинил (ФПП /фильтры </a:t>
            </a:r>
            <a:r>
              <a:rPr lang="ru-RU" sz="3600" dirty="0" err="1"/>
              <a:t>Петрянова</a:t>
            </a:r>
            <a:r>
              <a:rPr lang="ru-RU" sz="3600" dirty="0"/>
              <a:t>/), полистирол (ФПС) и др. Материал ФПС обладает свойствами аналогичными ФПП, предельная температура его применения 80°, однако он обладает меньшей прочностью, чем ФПП, и выпускается промышленностью в ограниченном количестве.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3846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dirty="0"/>
              <a:t>Разработаны индивидуальные ФП, стойкие к высоким температурам.                         ФПАР (</a:t>
            </a:r>
            <a:r>
              <a:rPr lang="ru-RU" dirty="0" err="1"/>
              <a:t>полиакрилатные</a:t>
            </a:r>
            <a:r>
              <a:rPr lang="ru-RU" dirty="0"/>
              <a:t>) и ФПФС (</a:t>
            </a:r>
            <a:r>
              <a:rPr lang="ru-RU" dirty="0" err="1"/>
              <a:t>полифторстироловые</a:t>
            </a:r>
            <a:r>
              <a:rPr lang="ru-RU" dirty="0"/>
              <a:t>) выдерживают температуру до 250-270°С.   </a:t>
            </a:r>
          </a:p>
          <a:p>
            <a:r>
              <a:rPr lang="ru-RU" dirty="0"/>
              <a:t>Фильтрующие материалы в ФТО патронного или кассетного  типа обычно располагаются в виде упорядоченных слоев полимерных волокон, нанесенных на тканевую основу (подложку).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395536" y="404665"/>
            <a:ext cx="8280920" cy="4032447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4539459"/>
            <a:ext cx="8352681" cy="2201909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/>
              <a:t>Типовые конструкции фильтров </a:t>
            </a:r>
          </a:p>
          <a:p>
            <a:r>
              <a:rPr lang="ru-RU" sz="3200" b="1" dirty="0"/>
              <a:t>а) ФГО: </a:t>
            </a:r>
            <a:r>
              <a:rPr lang="ru-RU" sz="3200" dirty="0"/>
              <a:t>1 - корпус; 2 - крышка; 3 - решетки со слоем фильтрующего материала; 4 - днище; 5 - вход воздуха; 6 - выход воздуха; 7 - вход острого пара; 8, 9 - выход; </a:t>
            </a:r>
          </a:p>
          <a:p>
            <a:r>
              <a:rPr lang="ru-RU" sz="3200" b="1" dirty="0"/>
              <a:t>б) ФТО: </a:t>
            </a:r>
            <a:r>
              <a:rPr lang="ru-RU" sz="3200" dirty="0"/>
              <a:t>1 - корпус; 2 - фланец; 3 - фильтрующий фторопластовый элемент; 4 - прокладка; 5, 6 - вход и выход воздуха; </a:t>
            </a:r>
          </a:p>
          <a:p>
            <a:r>
              <a:rPr lang="ru-RU" sz="3200" b="1" dirty="0"/>
              <a:t>в) ФТО: </a:t>
            </a:r>
            <a:r>
              <a:rPr lang="ru-RU" sz="3200" dirty="0"/>
              <a:t>1 - корпус: 2 - крышка; 3 - фильтр; 4, 5 - выход и вход воздуха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5" y="476673"/>
            <a:ext cx="81369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303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r>
              <a:rPr lang="ru-RU" dirty="0"/>
              <a:t>Известны эффективные </a:t>
            </a:r>
            <a:r>
              <a:rPr lang="ru-RU" b="1" dirty="0"/>
              <a:t>металлокерамические фильтрующие элементы для очистки воздуха </a:t>
            </a:r>
            <a:r>
              <a:rPr lang="ru-RU" dirty="0"/>
              <a:t>от микробных частиц диаметром 0,2- 0,3 мкм. На основе фильтрующих металлокерамических элементов разработаны парные автоматические фильтрующие комплексы для грубой и тонкой биологической очистки воздуха. </a:t>
            </a:r>
            <a:r>
              <a:rPr lang="ru-RU" b="1" dirty="0"/>
              <a:t>Отличительной особенностью таких комплексов является гарантированная микробиологическая надежность очистки и полная автоматизация их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20969239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а\Desktop\0021-021-Spasibo-za-vnimani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33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Но вместе с тем биологические способы в сравнении с химическими методами обладают рядом недостатков:</a:t>
            </a:r>
          </a:p>
          <a:p>
            <a:pPr marL="0" indent="0">
              <a:buNone/>
            </a:pPr>
            <a:r>
              <a:rPr lang="ru-RU" dirty="0"/>
              <a:t>1. Биологические системы могут легко быть загрязнены посторонней нежелательной микрофлорой.</a:t>
            </a:r>
          </a:p>
          <a:p>
            <a:pPr marL="0" indent="0">
              <a:buNone/>
            </a:pPr>
            <a:r>
              <a:rPr lang="ru-RU" dirty="0"/>
              <a:t>2. Целевой продукт, синтезируемый биологическим способом, присутствует в довольно сложной смеси, что обусловливает необходимость отделения его от примеси ненужных веществ.</a:t>
            </a:r>
          </a:p>
          <a:p>
            <a:pPr marL="0" indent="0">
              <a:buNone/>
            </a:pPr>
            <a:r>
              <a:rPr lang="ru-RU" dirty="0"/>
              <a:t>3. Биотехнологические производства требуют больших количеств воды, которую в итоге необходимо удалять, сбрасывая в окружающую среду.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Биопроцессы</a:t>
            </a:r>
            <a:r>
              <a:rPr lang="ru-RU" dirty="0"/>
              <a:t> обычно идут медленнее в сравнении со стандартными химическими процессами.</a:t>
            </a:r>
          </a:p>
        </p:txBody>
      </p:sp>
    </p:spTree>
    <p:extLst>
      <p:ext uri="{BB962C8B-B14F-4D97-AF65-F5344CB8AC3E}">
        <p14:creationId xmlns:p14="http://schemas.microsoft.com/office/powerpoint/2010/main" val="328489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066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Схема типового биотехнологического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процесса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165618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Сырье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60648"/>
            <a:ext cx="424847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Штамм продуцент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268760"/>
            <a:ext cx="2448272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Приготовление и стерилизация питательных сред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140968"/>
            <a:ext cx="2376264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Стерилизация оборудования и коммуникаций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941168"/>
            <a:ext cx="2304256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Очистка и стерилизация воздуха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2132856"/>
            <a:ext cx="2232248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Выращивание посевного материала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4149080"/>
            <a:ext cx="2232248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tx1"/>
                </a:solidFill>
              </a:rPr>
              <a:t>Фермен</a:t>
            </a:r>
            <a:r>
              <a:rPr lang="ru-RU" sz="3600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3600" b="1" dirty="0" err="1">
                <a:solidFill>
                  <a:schemeClr val="tx1"/>
                </a:solidFill>
              </a:rPr>
              <a:t>тация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1340768"/>
            <a:ext cx="2267744" cy="1872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Приготовление и стерилизация </a:t>
            </a:r>
            <a:r>
              <a:rPr lang="ru-RU" sz="2400" b="1" dirty="0" err="1">
                <a:solidFill>
                  <a:schemeClr val="tx1"/>
                </a:solidFill>
              </a:rPr>
              <a:t>пеногасителей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3933056"/>
            <a:ext cx="2088232" cy="2592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Приготовле-ние</a:t>
            </a:r>
            <a:r>
              <a:rPr lang="ru-RU" sz="2400" b="1" dirty="0">
                <a:solidFill>
                  <a:schemeClr val="tx1"/>
                </a:solidFill>
              </a:rPr>
              <a:t> и стерилизация </a:t>
            </a:r>
            <a:r>
              <a:rPr lang="ru-RU" sz="2400" b="1" dirty="0" err="1">
                <a:solidFill>
                  <a:schemeClr val="tx1"/>
                </a:solidFill>
              </a:rPr>
              <a:t>р-ров</a:t>
            </a:r>
            <a:r>
              <a:rPr lang="ru-RU" sz="2400" b="1" dirty="0">
                <a:solidFill>
                  <a:schemeClr val="tx1"/>
                </a:solidFill>
              </a:rPr>
              <a:t> для дозирования</a:t>
            </a: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771800" y="476672"/>
            <a:ext cx="1296144" cy="72008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835696" y="836712"/>
            <a:ext cx="72008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148064" y="836712"/>
            <a:ext cx="216024" cy="122413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275856" y="2204864"/>
            <a:ext cx="792088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3046827">
            <a:off x="2754552" y="3279164"/>
            <a:ext cx="1799382" cy="1571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9594089">
            <a:off x="3172098" y="3254507"/>
            <a:ext cx="989593" cy="1819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275856" y="4149080"/>
            <a:ext cx="792088" cy="216024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8080464" flipV="1">
            <a:off x="2769603" y="4012955"/>
            <a:ext cx="1686645" cy="26801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275856" y="5013176"/>
            <a:ext cx="792088" cy="2880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220072" y="3429000"/>
            <a:ext cx="216024" cy="6480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67944" y="3501008"/>
            <a:ext cx="25202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Посевной      материал</a:t>
            </a:r>
          </a:p>
        </p:txBody>
      </p:sp>
      <p:sp>
        <p:nvSpPr>
          <p:cNvPr id="28" name="Стрелка влево 27"/>
          <p:cNvSpPr/>
          <p:nvPr/>
        </p:nvSpPr>
        <p:spPr>
          <a:xfrm>
            <a:off x="6372200" y="2708920"/>
            <a:ext cx="268648" cy="216024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 rot="18777323">
            <a:off x="6200869" y="3590034"/>
            <a:ext cx="1109592" cy="181988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>
            <a:off x="6372200" y="4653136"/>
            <a:ext cx="432048" cy="21602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3167110">
            <a:off x="6237880" y="3532025"/>
            <a:ext cx="720080" cy="200843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5292080" y="5517232"/>
            <a:ext cx="216024" cy="108012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932040" y="5733256"/>
            <a:ext cx="10801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   Ж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4321</Words>
  <Application>Microsoft Office PowerPoint</Application>
  <PresentationFormat>Экран (4:3)</PresentationFormat>
  <Paragraphs>252</Paragraphs>
  <Slides>69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5" baseType="lpstr">
      <vt:lpstr>Arial</vt:lpstr>
      <vt:lpstr>Calibri</vt:lpstr>
      <vt:lpstr>Helios</vt:lpstr>
      <vt:lpstr>Helios-Bold</vt:lpstr>
      <vt:lpstr>Times New Roman</vt:lpstr>
      <vt:lpstr>Тема Office</vt:lpstr>
      <vt:lpstr>Презентация PowerPoint</vt:lpstr>
      <vt:lpstr>Биотехнологическая система  ( БТС)</vt:lpstr>
      <vt:lpstr>Культура</vt:lpstr>
      <vt:lpstr>Клон</vt:lpstr>
      <vt:lpstr>Основные компоненты БТС</vt:lpstr>
      <vt:lpstr>Презентация PowerPoint</vt:lpstr>
      <vt:lpstr>Презентация PowerPoint</vt:lpstr>
      <vt:lpstr>Схема типового биотехнологического  процесса </vt:lpstr>
      <vt:lpstr>Презентация PowerPoint</vt:lpstr>
      <vt:lpstr>Презентация PowerPoint</vt:lpstr>
      <vt:lpstr>Презентация PowerPoint</vt:lpstr>
      <vt:lpstr>Основные стадии типового биотехнологического процесса</vt:lpstr>
      <vt:lpstr>Вспомогательные стадии биотехнологического процесса</vt:lpstr>
      <vt:lpstr>Презентация PowerPoint</vt:lpstr>
      <vt:lpstr>Презентация PowerPoint</vt:lpstr>
      <vt:lpstr>1. Штаммы продуцентов. Стадия приготовления посевного материала.</vt:lpstr>
      <vt:lpstr>Презентация PowerPoint</vt:lpstr>
      <vt:lpstr>Презентация PowerPoint</vt:lpstr>
      <vt:lpstr>Основные коллекции (музеи) культур клеток  (http://www.sevin.ru/collections)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Стадия приготовления  питательных сред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Ферментация – основная стадия биотехнологического процесса</vt:lpstr>
      <vt:lpstr>Принципиальная технологическая схема глубинного культивирования микроорганизмов</vt:lpstr>
      <vt:lpstr>Презентация PowerPoint</vt:lpstr>
      <vt:lpstr>Презентация PowerPoint</vt:lpstr>
      <vt:lpstr>Конструкция типового ферментатора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и управление процессами культивирования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2</dc:title>
  <dc:creator>Александра К</dc:creator>
  <cp:lastModifiedBy>PGAU</cp:lastModifiedBy>
  <cp:revision>280</cp:revision>
  <dcterms:created xsi:type="dcterms:W3CDTF">2016-09-03T18:45:14Z</dcterms:created>
  <dcterms:modified xsi:type="dcterms:W3CDTF">2024-09-25T06:30:48Z</dcterms:modified>
</cp:coreProperties>
</file>