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2E88F-A8C5-433B-9BC8-7C0E8AB79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ИНФЕКЦИОННЫЙ ПРОЦЕСС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375B61-3F94-49B5-B2DB-1F2B9E80F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536636"/>
            <a:ext cx="8791575" cy="1655762"/>
          </a:xfrm>
        </p:spPr>
        <p:txBody>
          <a:bodyPr/>
          <a:lstStyle/>
          <a:p>
            <a:r>
              <a:rPr lang="ru-RU" b="1" dirty="0"/>
              <a:t>Инфекционный процесс, </a:t>
            </a:r>
            <a:r>
              <a:rPr lang="ru-RU" dirty="0"/>
              <a:t>или </a:t>
            </a:r>
            <a:r>
              <a:rPr lang="ru-RU" b="1" dirty="0"/>
              <a:t>инфекция </a:t>
            </a:r>
            <a:r>
              <a:rPr lang="ru-RU" dirty="0"/>
              <a:t>- типовой патологический процесс, возникающий под действием микроорганизмов.</a:t>
            </a:r>
          </a:p>
        </p:txBody>
      </p:sp>
    </p:spTree>
    <p:extLst>
      <p:ext uri="{BB962C8B-B14F-4D97-AF65-F5344CB8AC3E}">
        <p14:creationId xmlns:p14="http://schemas.microsoft.com/office/powerpoint/2010/main" val="399472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B9FA0-CF83-4836-804F-C63CBFF0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ЗВЕНЬЯ ПАТОГЕНЕЗА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68078E-8CD4-42B6-A988-A187A7C8C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Основными звеньями механизма развития инфекционного процесса являются лихорадка, воспаление, гипоксия, нарушения обмена веществ, а также расстройства функций тканей, органов и их систем.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851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ECE064-B098-4868-ADFB-AD2605DAD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90" y="90012"/>
            <a:ext cx="9905998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Периоды течения инфекции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5C8779-2A99-46A4-AF2C-D82C296F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713064"/>
            <a:ext cx="11669085" cy="5078137"/>
          </a:xfrm>
        </p:spPr>
        <p:txBody>
          <a:bodyPr>
            <a:normAutofit fontScale="25000" lnSpcReduction="20000"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Инкубационный период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dirty="0"/>
              <a:t>Инкубационный период - интервал времени от инфицирования </a:t>
            </a:r>
            <a:r>
              <a:rPr lang="ru-RU" sz="4800" dirty="0" err="1"/>
              <a:t>макроорганизма</a:t>
            </a:r>
            <a:r>
              <a:rPr lang="ru-RU" sz="4800" dirty="0"/>
              <a:t> до появления первых клинических признаков болезни. Он характеризуется размножением и избирательным накоплением микроорганизмов в определённых органах и тканях. Длительность инкубационного периода - от нескольких часов (при острых кишечных инфекциях) до нескольких лет (при СПИДе, </a:t>
            </a:r>
            <a:r>
              <a:rPr lang="ru-RU" sz="4800" dirty="0" err="1"/>
              <a:t>прионных</a:t>
            </a:r>
            <a:r>
              <a:rPr lang="ru-RU" sz="4800" dirty="0"/>
              <a:t> инфекциях) - определяется, в основном, биологическими свойствами возбудителей, в силу чего продолжительность этого периода считают их видовым признаком.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Продромальный период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dirty="0"/>
              <a:t>Продромальный период - этап от появления первых клинических неспецифических проявлений болезни до полного развития её симптомов. Этот период проявляется снижением эффективности адаптивных механизмов организма и нарастанием степени патогенности возбудителя. Клинические проявления на этом этапе не имеют характерных для данной инфекции черт. К ним относятся недомогание, дискомфорт, головная боль, лихорадка, мышечные и суставные боли. Продромальный период выявляется не при всех инфекционных заболеваниях и обычно длится от нескольких часов до нескольких суток.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Период основных проявлений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dirty="0"/>
              <a:t>Период основных проявлений (разгара) болезни характеризуется развитием типичных для данной болезни признаков. Они зависят от патогенных свойств возбудителя и характера ответных реакций организма.</a:t>
            </a:r>
          </a:p>
          <a:p>
            <a:r>
              <a:rPr lang="ru-RU" sz="4800" dirty="0"/>
              <a:t>Продолжительность этого периода колеблется в широких пределах. Для многих инфекционных болезней (корь, скарлатина, тифы) характерна относительно постоянная длительность этого периода.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Период завершения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dirty="0"/>
              <a:t>Период завершения имеет несколько вариантов: выздоровление, гибель организма, развитие осложнений, а также бациллоносительство.</a:t>
            </a:r>
          </a:p>
          <a:p>
            <a:r>
              <a:rPr lang="ru-RU" sz="4800" dirty="0"/>
              <a:t>•  </a:t>
            </a:r>
            <a:r>
              <a:rPr lang="ru-RU" sz="4800" b="1" dirty="0"/>
              <a:t>Выздоровление </a:t>
            </a:r>
            <a:r>
              <a:rPr lang="ru-RU" sz="4800" dirty="0"/>
              <a:t>наступает при благоприятном окончании болезни, происходит постепенное снижение выраженности и исчезновение основных клинических признаков. Выздоровление может быть полным и неполным.</a:t>
            </a:r>
          </a:p>
          <a:p>
            <a:r>
              <a:rPr lang="ru-RU" sz="4800" dirty="0"/>
              <a:t>♦ Полное выздоровление завершается удалением из организма возбудителя (санацией). Как правило, формируется иммунитет, обеспечивающий невосприимчивость организма к данной инфекции при его повторном инфицировании.</a:t>
            </a:r>
          </a:p>
          <a:p>
            <a:r>
              <a:rPr lang="ru-RU" sz="4800" dirty="0"/>
              <a:t>♦ Неполное выздоровление характеризуется сохранением остаточных явлений заболевания.</a:t>
            </a:r>
          </a:p>
          <a:p>
            <a:r>
              <a:rPr lang="ru-RU" sz="4800" dirty="0"/>
              <a:t>•  </a:t>
            </a:r>
            <a:r>
              <a:rPr lang="ru-RU" sz="4800" b="1" dirty="0">
                <a:solidFill>
                  <a:srgbClr val="FF0000"/>
                </a:solidFill>
              </a:rPr>
              <a:t>Осложнения</a:t>
            </a:r>
            <a:r>
              <a:rPr lang="ru-RU" sz="4800" b="1" dirty="0"/>
              <a:t> </a:t>
            </a:r>
            <a:r>
              <a:rPr lang="ru-RU" sz="4800" dirty="0"/>
              <a:t>(специфические и неспецифические) могут развиться в любом периоде заболевания.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555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CE3E1-FA3A-45D7-939F-B4056FB8C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НЕСПЕЦИФИЧЕСКИЕ ФОРМЫ ЗАЩИТЫ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64EE6-C259-4CF3-9C90-E49FFFEBB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Неспецифическая защита организма от возбудителей выступает в качестве первого барьера на пути внедрения возбудителей. К важнейшим факторам неспецифической защиты организма относят </a:t>
            </a:r>
            <a:r>
              <a:rPr lang="ru-RU" dirty="0">
                <a:solidFill>
                  <a:srgbClr val="FF0000"/>
                </a:solidFill>
              </a:rPr>
              <a:t>барьерную функцию и бактерицидные факторы кожи и слизистых оболочек, лейкоциты, гуморальные механизмы, рефлекторные защитные реакции.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77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59460-0887-4741-A7AF-580768CD7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СПЕЦИФИЧЕСКИЕ ЗАЩИТНЫЕ МЕХАНИЗМЫ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DCCE69-3B81-43F7-888F-2C66F75F2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012" y="1711354"/>
            <a:ext cx="10528182" cy="440422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•  Внедрение микроорганизмов, которые размножаются </a:t>
            </a:r>
            <a:r>
              <a:rPr lang="ru-RU" dirty="0" err="1"/>
              <a:t>внеклеточно</a:t>
            </a:r>
            <a:r>
              <a:rPr lang="ru-RU" dirty="0"/>
              <a:t>, вызывает преимущественно </a:t>
            </a:r>
            <a:r>
              <a:rPr lang="ru-RU" dirty="0">
                <a:solidFill>
                  <a:srgbClr val="FF0000"/>
                </a:solidFill>
              </a:rPr>
              <a:t>гуморальный иммунный ответ</a:t>
            </a:r>
            <a:r>
              <a:rPr lang="ru-RU" dirty="0"/>
              <a:t>.</a:t>
            </a:r>
          </a:p>
          <a:p>
            <a:r>
              <a:rPr lang="ru-RU" dirty="0"/>
              <a:t>•  Попадание в организм микробов, способных размножаться </a:t>
            </a:r>
            <a:r>
              <a:rPr lang="ru-RU" dirty="0" err="1"/>
              <a:t>внутриклеточно</a:t>
            </a:r>
            <a:r>
              <a:rPr lang="ru-RU" dirty="0"/>
              <a:t>, сопровождается активацией </a:t>
            </a:r>
            <a:r>
              <a:rPr lang="ru-RU" dirty="0">
                <a:solidFill>
                  <a:srgbClr val="FF0000"/>
                </a:solidFill>
              </a:rPr>
              <a:t>клеточного иммунитета</a:t>
            </a:r>
            <a:r>
              <a:rPr lang="ru-RU" dirty="0"/>
              <a:t>.</a:t>
            </a:r>
          </a:p>
          <a:p>
            <a:r>
              <a:rPr lang="ru-RU" dirty="0"/>
              <a:t>•  Вирусы, распространяющиеся </a:t>
            </a:r>
            <a:r>
              <a:rPr lang="ru-RU" dirty="0" err="1"/>
              <a:t>гематогенно</a:t>
            </a:r>
            <a:r>
              <a:rPr lang="ru-RU" dirty="0"/>
              <a:t> (например, полиомиелита, кори, эпидемического паротита), нейтрализуются преимущественно факторами </a:t>
            </a:r>
            <a:r>
              <a:rPr lang="ru-RU" dirty="0">
                <a:solidFill>
                  <a:srgbClr val="FF0000"/>
                </a:solidFill>
              </a:rPr>
              <a:t>гуморального иммунитета.</a:t>
            </a:r>
          </a:p>
          <a:p>
            <a:r>
              <a:rPr lang="ru-RU" dirty="0"/>
              <a:t>•  При внутриклеточном размножении вирусов основное значение в противовирусной защите имеет </a:t>
            </a:r>
            <a:r>
              <a:rPr lang="ru-RU" dirty="0">
                <a:solidFill>
                  <a:srgbClr val="FF0000"/>
                </a:solidFill>
              </a:rPr>
              <a:t>клеточный иммунитет</a:t>
            </a:r>
            <a:r>
              <a:rPr lang="ru-RU" dirty="0"/>
              <a:t>.</a:t>
            </a:r>
          </a:p>
          <a:p>
            <a:r>
              <a:rPr lang="ru-RU" dirty="0"/>
              <a:t>•  При грибковых заболеваниях формируется преимущественно </a:t>
            </a:r>
            <a:r>
              <a:rPr lang="ru-RU" dirty="0">
                <a:solidFill>
                  <a:srgbClr val="FF0000"/>
                </a:solidFill>
              </a:rPr>
              <a:t>клеточный иммунитет</a:t>
            </a:r>
            <a:r>
              <a:rPr lang="ru-RU" dirty="0"/>
              <a:t>.</a:t>
            </a:r>
          </a:p>
          <a:p>
            <a:r>
              <a:rPr lang="ru-RU" dirty="0"/>
              <a:t>•  Для возбудителей протозойных инфекций характерно разнообразие антигенного состава. Глистные инвазии сопровождаются преимущественно стимуляцией </a:t>
            </a:r>
            <a:r>
              <a:rPr lang="ru-RU" dirty="0">
                <a:solidFill>
                  <a:srgbClr val="FF0000"/>
                </a:solidFill>
              </a:rPr>
              <a:t>синтеза </a:t>
            </a:r>
            <a:r>
              <a:rPr lang="ru-RU" dirty="0" err="1">
                <a:solidFill>
                  <a:srgbClr val="FF0000"/>
                </a:solidFill>
              </a:rPr>
              <a:t>IgE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547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B6AB5-DB97-404A-8F66-AFCB95B0B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90" y="339754"/>
            <a:ext cx="9905998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Особо опасные инфекционные заболевания сельскохозяйственных животных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14D329-072F-420B-9D4C-4CD283E41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74" y="1510018"/>
            <a:ext cx="10981189" cy="5008228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Эпизоотия</a:t>
            </a:r>
            <a:r>
              <a:rPr lang="ru-RU" i="1" dirty="0"/>
              <a:t> –</a:t>
            </a:r>
            <a:r>
              <a:rPr lang="ru-RU" dirty="0"/>
              <a:t> одновременное распространение заболевания среди большого числа диких или домашних животных. Эпизоотия может распространяться среди одного или многих видов животных.</a:t>
            </a:r>
          </a:p>
          <a:p>
            <a:r>
              <a:rPr lang="ru-RU" i="1" dirty="0">
                <a:solidFill>
                  <a:srgbClr val="FF0000"/>
                </a:solidFill>
              </a:rPr>
              <a:t>Инфекционные болезни животных</a:t>
            </a:r>
            <a:r>
              <a:rPr lang="ru-RU" dirty="0"/>
              <a:t> – это группа болезней, которая характеризуется следующими признаками:</a:t>
            </a:r>
          </a:p>
          <a:p>
            <a:r>
              <a:rPr lang="ru-RU" dirty="0"/>
              <a:t>1) наличие специфического возбудителя; </a:t>
            </a:r>
          </a:p>
          <a:p>
            <a:r>
              <a:rPr lang="ru-RU" dirty="0"/>
              <a:t>2) цикличность развития; </a:t>
            </a:r>
          </a:p>
          <a:p>
            <a:r>
              <a:rPr lang="ru-RU" dirty="0"/>
              <a:t>3) способность передаваться от больного, или зараженного животного к здоровому животному; </a:t>
            </a:r>
          </a:p>
          <a:p>
            <a:r>
              <a:rPr lang="ru-RU" dirty="0"/>
              <a:t>4) способность принимать эпизоотический характер.</a:t>
            </a:r>
          </a:p>
          <a:p>
            <a:r>
              <a:rPr lang="ru-RU" i="1" dirty="0">
                <a:solidFill>
                  <a:srgbClr val="FF0000"/>
                </a:solidFill>
              </a:rPr>
              <a:t>Эпизоотический очаг</a:t>
            </a:r>
            <a:r>
              <a:rPr lang="ru-RU" b="1" dirty="0"/>
              <a:t>–</a:t>
            </a:r>
            <a:r>
              <a:rPr lang="ru-RU" dirty="0"/>
              <a:t>место локализации источника возбудителя инфекции на определенном участке местности. Эпизоотическим очагом обычно являются помещения и территории, где находятся больные животные.</a:t>
            </a:r>
          </a:p>
          <a:p>
            <a:r>
              <a:rPr lang="ru-RU" i="1" dirty="0">
                <a:solidFill>
                  <a:srgbClr val="FF0000"/>
                </a:solidFill>
              </a:rPr>
              <a:t>Эпизоотический процесс</a:t>
            </a:r>
            <a:r>
              <a:rPr lang="ru-RU" i="1" dirty="0"/>
              <a:t> </a:t>
            </a:r>
            <a:r>
              <a:rPr lang="ru-RU" dirty="0"/>
              <a:t>включает три звена: </a:t>
            </a:r>
            <a:r>
              <a:rPr lang="ru-RU" dirty="0">
                <a:solidFill>
                  <a:srgbClr val="FF0000"/>
                </a:solidFill>
              </a:rPr>
              <a:t>источник инфекции, путь (способ) распространения инфекции и восприимчивость животных</a:t>
            </a:r>
            <a:r>
              <a:rPr lang="ru-RU" dirty="0"/>
              <a:t>. По масштабу распространения эпизоотический процесс бывает в форме </a:t>
            </a:r>
            <a:r>
              <a:rPr lang="ru-RU" dirty="0" err="1">
                <a:solidFill>
                  <a:srgbClr val="FF0000"/>
                </a:solidFill>
              </a:rPr>
              <a:t>спорадии</a:t>
            </a:r>
            <a:r>
              <a:rPr lang="ru-RU" dirty="0">
                <a:solidFill>
                  <a:srgbClr val="FF0000"/>
                </a:solidFill>
              </a:rPr>
              <a:t>, эпизоотии, панзоотии</a:t>
            </a:r>
            <a:r>
              <a:rPr lang="ru-RU" dirty="0"/>
              <a:t>. </a:t>
            </a:r>
            <a:r>
              <a:rPr lang="ru-RU" i="1" dirty="0" err="1"/>
              <a:t>Спорадия</a:t>
            </a:r>
            <a:r>
              <a:rPr lang="ru-RU" i="1" dirty="0"/>
              <a:t> </a:t>
            </a:r>
            <a:r>
              <a:rPr lang="ru-RU" dirty="0"/>
              <a:t>– это единичные случаи проявления инфекционной болезни. </a:t>
            </a:r>
            <a:r>
              <a:rPr lang="ru-RU" i="1" dirty="0"/>
              <a:t>Эпизоотия </a:t>
            </a:r>
            <a:r>
              <a:rPr lang="ru-RU" dirty="0"/>
              <a:t>– эпидемический процесс средней степени интенсивности. </a:t>
            </a:r>
            <a:r>
              <a:rPr lang="ru-RU" i="1" dirty="0"/>
              <a:t>Панзоотия </a:t>
            </a:r>
            <a:r>
              <a:rPr lang="ru-RU" dirty="0"/>
              <a:t>– высоко интенсивный эпизоотический процесс, охватывающий страну, или даже континент.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1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0E05B0-68B8-4B1D-9E2F-335901C9A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0"/>
            <a:ext cx="9905998" cy="1478570"/>
          </a:xfrm>
        </p:spPr>
        <p:txBody>
          <a:bodyPr/>
          <a:lstStyle/>
          <a:p>
            <a:pPr algn="ctr"/>
            <a:r>
              <a:rPr lang="ru-RU" dirty="0"/>
              <a:t>Классификация инфекционных заболеваний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C5E07B-300C-4332-A466-3B4B7B278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451" y="1392572"/>
            <a:ext cx="11157356" cy="494111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Зоонозы (зоонозные инфекции)</a:t>
            </a:r>
            <a:r>
              <a:rPr lang="ru-RU" dirty="0"/>
              <a:t> — группа инфекционных и паразитарных заболеваний, возбудители которых паразитируют в организме определенных видов животных, и для которых животные являются естественным резервуаром. Источником возбудителей инфекции (или инвазии) для человека является больное животное или животное — носитель возбудителей. При определенных санитарно-экономических условиях, благоприятствующих тому или иному механизму передачи возбудителя, возможна передача зоонозов людям. Но циркулировать в коллективах людей возбудители зоонозов не могут, так как человек для них является биологическим тупиком, не включается в течение эпизоотического процесса и не участвует в эволюции возбудителя как паразитического вида. Лишь при некоторых зоонозах, например при чуме, жёлтой лихорадке, в определенных условиях источником возбудителей инфекции может быть больной человек.</a:t>
            </a:r>
          </a:p>
          <a:p>
            <a:r>
              <a:rPr lang="ru-RU" dirty="0"/>
              <a:t>Профилактика зоонозов проводится с учётом эпидемической роли животных — источников инфекции, а также особенности путей передачи возбудителей. Например, при зоонозах, связанных с домашними животными, необходим ветеринарно-санитарный надзор и защита людей от заражения при уходе за животными. При зоонозах, связанных с дикими животными, необходимо наблюдение за их численностью (например, численностью грызунов), в некоторых случаях (при борьбе с чумой, туляремией) уничтожение грызунов (дератизация). Кроме того, проводится защита людей от нападения кровососущих насекомых и клещей (например, применение репеллентов, защитных сеток, защитной одежды), а также иммунизация отдельных групп людей по эпидемическим показаниям.</a:t>
            </a:r>
          </a:p>
          <a:p>
            <a:r>
              <a:rPr lang="ru-RU" b="1" i="1" dirty="0" err="1">
                <a:solidFill>
                  <a:srgbClr val="FF0000"/>
                </a:solidFill>
              </a:rPr>
              <a:t>Зооантропонозы</a:t>
            </a:r>
            <a:r>
              <a:rPr lang="ru-RU" b="1" dirty="0">
                <a:solidFill>
                  <a:srgbClr val="FF0000"/>
                </a:solidFill>
              </a:rPr>
              <a:t>, или </a:t>
            </a:r>
            <a:r>
              <a:rPr lang="ru-RU" b="1" dirty="0" err="1">
                <a:solidFill>
                  <a:srgbClr val="FF0000"/>
                </a:solidFill>
              </a:rPr>
              <a:t>а</a:t>
            </a:r>
            <a:r>
              <a:rPr lang="ru-RU" b="1" i="1" dirty="0" err="1">
                <a:solidFill>
                  <a:srgbClr val="FF0000"/>
                </a:solidFill>
              </a:rPr>
              <a:t>нтропозоонозы</a:t>
            </a:r>
            <a:r>
              <a:rPr lang="ru-RU" dirty="0"/>
              <a:t>, — заболевания, передающиеся от животного человеку или наоборот при естественном контакте. Главным образом данные болезни обнаруживаются у животных, однако могут развиваться и у человека (например, лептоспироз, сибирская язва и бешенство).</a:t>
            </a:r>
          </a:p>
          <a:p>
            <a:r>
              <a:rPr lang="ru-RU" b="1" dirty="0">
                <a:solidFill>
                  <a:srgbClr val="FF0000"/>
                </a:solidFill>
              </a:rPr>
              <a:t>Антропонозы (</a:t>
            </a:r>
            <a:r>
              <a:rPr lang="ru-RU" b="1" dirty="0" err="1">
                <a:solidFill>
                  <a:srgbClr val="FF0000"/>
                </a:solidFill>
              </a:rPr>
              <a:t>антропонозные</a:t>
            </a:r>
            <a:r>
              <a:rPr lang="ru-RU" b="1" dirty="0">
                <a:solidFill>
                  <a:srgbClr val="FF0000"/>
                </a:solidFill>
              </a:rPr>
              <a:t> инфекции)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- группа инфекционных и паразитарных заболеваний, возбудители которых способны паразитировать в естественных условиях только в организме человека.</a:t>
            </a:r>
          </a:p>
          <a:p>
            <a:r>
              <a:rPr lang="ru-RU" dirty="0"/>
              <a:t>Источником возбудителей инфекции при антропонозах являются только люди — больные или носители возбудителей инфекции (или инвазии); при некоторых антропонозах (например, при кори, ветряной оспе) источником возбудителей инфекции является только больной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804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3DFA2-90D7-4513-8187-670E73F55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55864"/>
            <a:ext cx="9905998" cy="1478570"/>
          </a:xfrm>
        </p:spPr>
        <p:txBody>
          <a:bodyPr/>
          <a:lstStyle/>
          <a:p>
            <a:pPr algn="ctr"/>
            <a:r>
              <a:rPr lang="ru-RU" dirty="0"/>
              <a:t>Классификация </a:t>
            </a:r>
            <a:r>
              <a:rPr lang="ru-RU" dirty="0" err="1"/>
              <a:t>антропозоонозных</a:t>
            </a:r>
            <a:r>
              <a:rPr lang="ru-RU" dirty="0"/>
              <a:t> инфекций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4203E5C-8F27-4BFD-9B07-9C9BC2958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717435"/>
              </p:ext>
            </p:extLst>
          </p:nvPr>
        </p:nvGraphicFramePr>
        <p:xfrm>
          <a:off x="453006" y="1853968"/>
          <a:ext cx="10594407" cy="4748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1469">
                  <a:extLst>
                    <a:ext uri="{9D8B030D-6E8A-4147-A177-3AD203B41FA5}">
                      <a16:colId xmlns:a16="http://schemas.microsoft.com/office/drawing/2014/main" val="4170080944"/>
                    </a:ext>
                  </a:extLst>
                </a:gridCol>
                <a:gridCol w="3531469">
                  <a:extLst>
                    <a:ext uri="{9D8B030D-6E8A-4147-A177-3AD203B41FA5}">
                      <a16:colId xmlns:a16="http://schemas.microsoft.com/office/drawing/2014/main" val="2002517627"/>
                    </a:ext>
                  </a:extLst>
                </a:gridCol>
                <a:gridCol w="3531469">
                  <a:extLst>
                    <a:ext uri="{9D8B030D-6E8A-4147-A177-3AD203B41FA5}">
                      <a16:colId xmlns:a16="http://schemas.microsoft.com/office/drawing/2014/main" val="1080837172"/>
                    </a:ext>
                  </a:extLst>
                </a:gridCol>
              </a:tblGrid>
              <a:tr h="611905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Название инфекционной группы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Путь передачи. Вид поражения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Болезни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32279048"/>
                  </a:ext>
                </a:extLst>
              </a:tr>
              <a:tr h="117478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1 - алиментарные инфекции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Через почву, корм, воду. Поражение органов пищеварительной системы.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Сибирская язва, Ящур, Сап, Бруцеллез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72531412"/>
                  </a:ext>
                </a:extLst>
              </a:tr>
              <a:tr h="117551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2 - респираторные инфекции (аэрогенные)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Воздушно-капельный. Поражение слизистых оболочек дыхательных путей и легких.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Парагрипп, Экзоотическая пневмония, Оспа овец, коз, Чума плотоядных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72470402"/>
                  </a:ext>
                </a:extLst>
              </a:tr>
              <a:tr h="117478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3 - трансмиссивные инфекции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При помощи кровососущих насекомых.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Энцефаломиелиты, туляремия, инфекционная анемия лошадей.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09396793"/>
                  </a:ext>
                </a:extLst>
              </a:tr>
              <a:tr h="611172"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4 - кожные инфекции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>
                          <a:effectLst/>
                        </a:rPr>
                        <a:t>Через кожные покровы без участия переносчиков.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070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Столбняк, Бешенство, Оспа </a:t>
                      </a:r>
                      <a:r>
                        <a:rPr lang="ru-RU" sz="1600" dirty="0" err="1">
                          <a:effectLst/>
                        </a:rPr>
                        <a:t>коров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42990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504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1051D5-8761-470B-B2F1-FB9C34CA7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8401"/>
            <a:ext cx="9905998" cy="1478570"/>
          </a:xfrm>
        </p:spPr>
        <p:txBody>
          <a:bodyPr/>
          <a:lstStyle/>
          <a:p>
            <a:pPr algn="ctr"/>
            <a:r>
              <a:rPr lang="ru-RU" b="1" dirty="0" err="1"/>
              <a:t>Природноочаговые</a:t>
            </a:r>
            <a:r>
              <a:rPr lang="ru-RU" b="1" dirty="0"/>
              <a:t> заболевания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79DB30-8AF3-49E8-94B7-1A9BACA8E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680" y="1359017"/>
            <a:ext cx="10040732" cy="443218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Основоположником учения о природной </a:t>
            </a:r>
            <a:r>
              <a:rPr lang="ru-RU" dirty="0" err="1"/>
              <a:t>очаговости</a:t>
            </a:r>
            <a:r>
              <a:rPr lang="ru-RU" dirty="0"/>
              <a:t> заболеваний является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Е.Н. Павловский. </a:t>
            </a:r>
            <a:r>
              <a:rPr lang="ru-RU" dirty="0"/>
              <a:t>На основании экспедиционных, полевых, лабораторных и экспериментальных работ в 1939 г. им была выделена новая категория заболеваний — заболевания с природной </a:t>
            </a:r>
            <a:r>
              <a:rPr lang="ru-RU" dirty="0" err="1"/>
              <a:t>очаговостью</a:t>
            </a:r>
            <a:r>
              <a:rPr lang="ru-RU" dirty="0"/>
              <a:t>.</a:t>
            </a:r>
          </a:p>
          <a:p>
            <a:r>
              <a:rPr lang="ru-RU" dirty="0"/>
              <a:t>Заболевания этой группы имеют ряд характерных особенностей:</a:t>
            </a:r>
          </a:p>
          <a:p>
            <a:r>
              <a:rPr lang="ru-RU" dirty="0"/>
              <a:t>1) циркулируют в природе независимо от человека; </a:t>
            </a:r>
          </a:p>
          <a:p>
            <a:r>
              <a:rPr lang="ru-RU" dirty="0"/>
              <a:t>2) резервуаром служат дикие животные, составляющие с возбудителями и переносчиками биоценотический комплекс; </a:t>
            </a:r>
          </a:p>
          <a:p>
            <a:r>
              <a:rPr lang="ru-RU" dirty="0"/>
              <a:t>3) распространены не повсеместно, а на ограниченной территории большей или меньшей протяженности, с определенным географическим ландшафтом, что связано с ареалом распространения компонентов биоценоза.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758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385C3-CAF3-4EF0-B2AD-E836F0A8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BE0CE6-4F10-42B4-AAB6-38CD91208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45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F35A3E-F4DC-43FE-AD02-D2BE3695B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Выделяют следующие инфекционные процессы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16D2BF-09CE-4FF6-AA0E-63058B274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Сепсис </a:t>
            </a:r>
            <a:r>
              <a:rPr lang="ru-RU" dirty="0"/>
              <a:t>- тяжёлая генерализованная форма инфекционного процесса.</a:t>
            </a:r>
          </a:p>
          <a:p>
            <a:r>
              <a:rPr lang="ru-RU" dirty="0"/>
              <a:t>•  </a:t>
            </a:r>
            <a:r>
              <a:rPr lang="ru-RU" b="1" dirty="0"/>
              <a:t>Бактериемия, </a:t>
            </a:r>
            <a:r>
              <a:rPr lang="ru-RU" b="1" dirty="0" err="1"/>
              <a:t>вирусемия</a:t>
            </a:r>
            <a:r>
              <a:rPr lang="ru-RU" b="1" dirty="0"/>
              <a:t> </a:t>
            </a:r>
            <a:r>
              <a:rPr lang="ru-RU" dirty="0"/>
              <a:t>- наличие в крови бактерий или вирусов без признаков их размножения.</a:t>
            </a:r>
          </a:p>
          <a:p>
            <a:r>
              <a:rPr lang="ru-RU" dirty="0"/>
              <a:t>•  </a:t>
            </a:r>
            <a:r>
              <a:rPr lang="ru-RU" b="1" dirty="0"/>
              <a:t>Микст-инфекция </a:t>
            </a:r>
            <a:r>
              <a:rPr lang="ru-RU" dirty="0"/>
              <a:t>- инфекционный процесс, вызванный одновременно двумя и более возбудителями.</a:t>
            </a:r>
          </a:p>
          <a:p>
            <a:r>
              <a:rPr lang="ru-RU" dirty="0"/>
              <a:t>•  </a:t>
            </a:r>
            <a:r>
              <a:rPr lang="ru-RU" b="1" dirty="0"/>
              <a:t>Реинфекция </a:t>
            </a:r>
            <a:r>
              <a:rPr lang="ru-RU" dirty="0"/>
              <a:t>- повторное (после выздоровления пациента) возникновение инфекционного процесса, вызванного тем же микроорганизмом.</a:t>
            </a:r>
          </a:p>
          <a:p>
            <a:r>
              <a:rPr lang="ru-RU" dirty="0"/>
              <a:t>•  </a:t>
            </a:r>
            <a:r>
              <a:rPr lang="ru-RU" b="1" dirty="0"/>
              <a:t>Суперинфекция </a:t>
            </a:r>
            <a:r>
              <a:rPr lang="ru-RU" dirty="0"/>
              <a:t>- повторное инфицирование организма тем же возбудителем до выздоровления.</a:t>
            </a:r>
          </a:p>
          <a:p>
            <a:r>
              <a:rPr lang="ru-RU" dirty="0"/>
              <a:t>•  </a:t>
            </a:r>
            <a:r>
              <a:rPr lang="ru-RU" b="1" dirty="0"/>
              <a:t>Вторичная инфекция </a:t>
            </a:r>
            <a:r>
              <a:rPr lang="ru-RU" dirty="0"/>
              <a:t>- инфекционный процесс, развивающийся на фоне уже имеющейся (первичной) инфекции, вызванной другим микроорганизмом.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580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F32E0-0B1B-463A-8061-1738A943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Основные формы симбиоза макро- и микроорганизма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3959DD-7025-40A9-88DA-F2BCE7758B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0110"/>
              </p:ext>
            </p:extLst>
          </p:nvPr>
        </p:nvGraphicFramePr>
        <p:xfrm>
          <a:off x="1442905" y="1946247"/>
          <a:ext cx="9370503" cy="4293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3501">
                  <a:extLst>
                    <a:ext uri="{9D8B030D-6E8A-4147-A177-3AD203B41FA5}">
                      <a16:colId xmlns:a16="http://schemas.microsoft.com/office/drawing/2014/main" val="876405533"/>
                    </a:ext>
                  </a:extLst>
                </a:gridCol>
                <a:gridCol w="2018849">
                  <a:extLst>
                    <a:ext uri="{9D8B030D-6E8A-4147-A177-3AD203B41FA5}">
                      <a16:colId xmlns:a16="http://schemas.microsoft.com/office/drawing/2014/main" val="4290515997"/>
                    </a:ext>
                  </a:extLst>
                </a:gridCol>
                <a:gridCol w="4228153">
                  <a:extLst>
                    <a:ext uri="{9D8B030D-6E8A-4147-A177-3AD203B41FA5}">
                      <a16:colId xmlns:a16="http://schemas.microsoft.com/office/drawing/2014/main" val="3922097790"/>
                    </a:ext>
                  </a:extLst>
                </a:gridCol>
              </a:tblGrid>
              <a:tr h="7208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Тип взаимодействия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Категория микроорганизмов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Краткая характеристика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6156767"/>
                  </a:ext>
                </a:extLst>
              </a:tr>
              <a:tr h="12656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Паразитизм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Патогенные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Микроорганизм наносит ущерб организму-хозяину и в большинстве случаев продуцируют токсины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1780312"/>
                  </a:ext>
                </a:extLst>
              </a:tr>
              <a:tr h="7208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Мутуализм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Непатогенные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Взаимовыгодные отношения макро- и микроорганизма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68339951"/>
                  </a:ext>
                </a:extLst>
              </a:tr>
              <a:tr h="15857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Комменсализм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Патогенные условно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Промежуточный тип взаимодействия: микробы могут наносить вред </a:t>
                      </a:r>
                      <a:r>
                        <a:rPr lang="ru-RU" sz="1800" dirty="0" err="1">
                          <a:effectLst/>
                        </a:rPr>
                        <a:t>макроорганизму</a:t>
                      </a:r>
                      <a:r>
                        <a:rPr lang="ru-RU" sz="1800" dirty="0">
                          <a:effectLst/>
                        </a:rPr>
                        <a:t> в определённых условиях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64063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8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03E19-A9E8-4DA0-A82D-1153BB24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/>
          <a:lstStyle/>
          <a:p>
            <a:pPr algn="ctr"/>
            <a:r>
              <a:rPr lang="ru-RU" b="1" dirty="0"/>
              <a:t>Свойства возбудителей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F0AA3D-4F16-4DF5-99A4-B4C08EB27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 </a:t>
            </a:r>
            <a:r>
              <a:rPr lang="ru-RU" dirty="0"/>
              <a:t>К ним относятся патогенность и вирулентность, а также факторы патогенности.</a:t>
            </a:r>
          </a:p>
          <a:p>
            <a:r>
              <a:rPr lang="ru-RU" b="1" dirty="0"/>
              <a:t>Патогенность </a:t>
            </a:r>
            <a:r>
              <a:rPr lang="ru-RU" dirty="0"/>
              <a:t>- способность возбудителя проникать в </a:t>
            </a:r>
            <a:r>
              <a:rPr lang="ru-RU" dirty="0" err="1"/>
              <a:t>макроорганизм</a:t>
            </a:r>
            <a:r>
              <a:rPr lang="ru-RU" dirty="0"/>
              <a:t>, размножаться в нём и вызывать болезнь. Это свойство заложено в генотипе возбудителя, оно передаётся по наследству и является видовым.</a:t>
            </a:r>
          </a:p>
          <a:p>
            <a:r>
              <a:rPr lang="ru-RU" b="1" dirty="0"/>
              <a:t>Вирулентность </a:t>
            </a:r>
            <a:r>
              <a:rPr lang="ru-RU" dirty="0"/>
              <a:t>- фенотипическое свойство, характеризующее степень болезнетворности микроорганизма (мера патогенности).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21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B1A7E-7CF4-4BD4-86CF-8A290528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ФАКТОРЫ ПАТОГЕННОСТИ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9FDFD5-2094-4A88-B1F1-6A2AFE50D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620" y="1468072"/>
            <a:ext cx="10905688" cy="4771409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Факторы распространения</a:t>
            </a:r>
            <a:r>
              <a:rPr lang="ru-RU" b="1" dirty="0"/>
              <a:t> </a:t>
            </a:r>
            <a:r>
              <a:rPr lang="ru-RU" dirty="0"/>
              <a:t>обеспечивают или облегчают проникновение возбудителя во внутреннюю среду организма и распространение в ней:</a:t>
            </a:r>
          </a:p>
          <a:p>
            <a:r>
              <a:rPr lang="ru-RU" dirty="0"/>
              <a:t>♦ ферменты (</a:t>
            </a:r>
            <a:r>
              <a:rPr lang="ru-RU" dirty="0" err="1"/>
              <a:t>гиалуронидаза</a:t>
            </a:r>
            <a:r>
              <a:rPr lang="ru-RU" dirty="0"/>
              <a:t>, </a:t>
            </a:r>
            <a:r>
              <a:rPr lang="ru-RU" dirty="0" err="1"/>
              <a:t>коллагеназа</a:t>
            </a:r>
            <a:r>
              <a:rPr lang="ru-RU" dirty="0"/>
              <a:t>, нейраминидаза);</a:t>
            </a:r>
          </a:p>
          <a:p>
            <a:r>
              <a:rPr lang="ru-RU" dirty="0"/>
              <a:t>♦ жгутики (у холерного вибриона, кишечной палочки, протея);</a:t>
            </a:r>
          </a:p>
          <a:p>
            <a:r>
              <a:rPr lang="ru-RU" dirty="0"/>
              <a:t>♦ </a:t>
            </a:r>
            <a:r>
              <a:rPr lang="ru-RU" dirty="0" err="1"/>
              <a:t>ундулирующая</a:t>
            </a:r>
            <a:r>
              <a:rPr lang="ru-RU" dirty="0"/>
              <a:t> мембрана (у спирохет и некоторых простейших). </a:t>
            </a:r>
            <a:r>
              <a:rPr lang="ru-RU" b="1" dirty="0"/>
              <a:t>Факторы адгезии и колонизации </a:t>
            </a:r>
            <a:r>
              <a:rPr lang="ru-RU" dirty="0"/>
              <a:t>способствуют попадающим в организм хозяина микроорганизмам взаимодействовать со специфическими рецепторами клеток, обеспечивая тем самым возможность паразитирования, размножения и образования колоний.</a:t>
            </a:r>
          </a:p>
          <a:p>
            <a:r>
              <a:rPr lang="ru-RU" dirty="0"/>
              <a:t>• Адгезивные молекулы - поверхностные химические структуры микробных клеток белковой или полисахаридной природы. </a:t>
            </a:r>
            <a:r>
              <a:rPr lang="ru-RU" dirty="0" err="1"/>
              <a:t>Адгезины</a:t>
            </a:r>
            <a:r>
              <a:rPr lang="ru-RU" dirty="0"/>
              <a:t> обеспечивают прочность взаимодействия микробов с определённы- ми клетками </a:t>
            </a:r>
            <a:r>
              <a:rPr lang="ru-RU" dirty="0" err="1"/>
              <a:t>макроорганизма</a:t>
            </a:r>
            <a:r>
              <a:rPr lang="ru-RU" dirty="0"/>
              <a:t>.</a:t>
            </a:r>
          </a:p>
          <a:p>
            <a:r>
              <a:rPr lang="ru-RU" dirty="0"/>
              <a:t>•  Колонизация - размножение и образование большого количества однородных микробов (колоний). Этому способствуют также многие экзотоксины.</a:t>
            </a:r>
          </a:p>
          <a:p>
            <a:r>
              <a:rPr lang="ru-RU" b="1" dirty="0">
                <a:solidFill>
                  <a:srgbClr val="FF0000"/>
                </a:solidFill>
              </a:rPr>
              <a:t>Факторы зашиты.</a:t>
            </a:r>
            <a:r>
              <a:rPr lang="ru-RU" b="1" dirty="0"/>
              <a:t> </a:t>
            </a:r>
            <a:r>
              <a:rPr lang="ru-RU" dirty="0"/>
              <a:t>К факторам защиты возбудителя от бактерицидных механизмов организма хозяина относятся:</a:t>
            </a:r>
          </a:p>
          <a:p>
            <a:r>
              <a:rPr lang="ru-RU" dirty="0"/>
              <a:t>♦ капсулы, защищающие микроб от фагоцитоза (у возбудителей сибирской язвы, гонореи, туберкулёза);</a:t>
            </a:r>
          </a:p>
          <a:p>
            <a:r>
              <a:rPr lang="ru-RU" dirty="0"/>
              <a:t>♦ факторы, угнетающие различные стадии фагоцитоза и реакции иммунитета (каталаза, протеаза, </a:t>
            </a:r>
            <a:r>
              <a:rPr lang="ru-RU" dirty="0" err="1"/>
              <a:t>коагулаза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94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F4C15-30DE-423B-A110-8DDAED77F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Токсины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47A879-1B9D-429B-9A29-E09522857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784" y="1518407"/>
            <a:ext cx="10981188" cy="4454554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Токсины - вещества, оказывающие повреждающее действие на клетки и ткани организма хозяина. Известно множество бактериальных токсинов. Их подразделяют на эндогенные (эндотоксины) и экзогенные (экзотоксины).</a:t>
            </a:r>
          </a:p>
          <a:p>
            <a:r>
              <a:rPr lang="ru-RU" dirty="0"/>
              <a:t>•  </a:t>
            </a:r>
            <a:r>
              <a:rPr lang="ru-RU" b="1" dirty="0">
                <a:solidFill>
                  <a:srgbClr val="FF0000"/>
                </a:solidFill>
              </a:rPr>
              <a:t>Эндотоксины </a:t>
            </a:r>
            <a:r>
              <a:rPr lang="ru-RU" dirty="0"/>
              <a:t>- вещества, выделяемые бактериями в среду обитания при их разрушении. Образование токсинов контролируется генами хромосом и плазмидами </a:t>
            </a:r>
            <a:r>
              <a:rPr lang="ru-RU" i="1" dirty="0"/>
              <a:t>(</a:t>
            </a:r>
            <a:r>
              <a:rPr lang="ru-RU" i="1" dirty="0" err="1"/>
              <a:t>Col</a:t>
            </a:r>
            <a:r>
              <a:rPr lang="ru-RU" i="1" dirty="0"/>
              <a:t>, F, R), </a:t>
            </a:r>
            <a:r>
              <a:rPr lang="ru-RU" dirty="0"/>
              <a:t>которые включают в себя </a:t>
            </a:r>
            <a:r>
              <a:rPr lang="ru-RU" dirty="0" err="1"/>
              <a:t>tох-транспозоны</a:t>
            </a:r>
            <a:r>
              <a:rPr lang="ru-RU" dirty="0"/>
              <a:t> или фаги. Эндотоксины являются </a:t>
            </a:r>
            <a:r>
              <a:rPr lang="ru-RU" dirty="0" err="1"/>
              <a:t>липополисахаридами</a:t>
            </a:r>
            <a:r>
              <a:rPr lang="ru-RU" dirty="0"/>
              <a:t> (ЛПС). Они относятся к основным структурным компонентам внешней мембраны практически всех грамотрицательных бактерий. Биологическая активность эндотоксина определяется его гидрофобным компонентом - липидом A.</a:t>
            </a:r>
          </a:p>
          <a:p>
            <a:r>
              <a:rPr lang="ru-RU" dirty="0"/>
              <a:t>•  </a:t>
            </a:r>
            <a:r>
              <a:rPr lang="ru-RU" b="1" dirty="0">
                <a:solidFill>
                  <a:srgbClr val="FF0000"/>
                </a:solidFill>
              </a:rPr>
              <a:t>Экзотоксины</a:t>
            </a:r>
            <a:r>
              <a:rPr lang="ru-RU" b="1" dirty="0"/>
              <a:t> </a:t>
            </a:r>
            <a:r>
              <a:rPr lang="ru-RU" dirty="0"/>
              <a:t>- вещества, выделяемые в окружающую среду микроорганизмами в процессе их жизнедеятельности. В зависимости от объекта воздействия в эукариотических клетках, экзотоксины подразделяют на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мембранотоксины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и токсины, влияющие на внутриклеточные структуры.</a:t>
            </a:r>
          </a:p>
          <a:p>
            <a:r>
              <a:rPr lang="ru-RU" dirty="0"/>
              <a:t>♦ Действующие на </a:t>
            </a:r>
            <a:r>
              <a:rPr lang="ru-RU" dirty="0" err="1"/>
              <a:t>цитолемму</a:t>
            </a:r>
            <a:r>
              <a:rPr lang="ru-RU" dirty="0"/>
              <a:t> </a:t>
            </a:r>
            <a:r>
              <a:rPr lang="ru-RU" dirty="0" err="1"/>
              <a:t>мембранотоксины</a:t>
            </a:r>
            <a:r>
              <a:rPr lang="ru-RU" dirty="0"/>
              <a:t> обеспечивают повышение её проницаемости или деструкцию. К основным </a:t>
            </a:r>
            <a:r>
              <a:rPr lang="ru-RU" dirty="0" err="1"/>
              <a:t>мембранотоксинам</a:t>
            </a:r>
            <a:r>
              <a:rPr lang="ru-RU" dirty="0"/>
              <a:t> относят: ферменты (нейраминидаза, </a:t>
            </a:r>
            <a:r>
              <a:rPr lang="ru-RU" dirty="0" err="1"/>
              <a:t>гиалуронидаза</a:t>
            </a:r>
            <a:r>
              <a:rPr lang="ru-RU" dirty="0"/>
              <a:t>, фосфолипазы, </a:t>
            </a:r>
            <a:r>
              <a:rPr lang="ru-RU" dirty="0" err="1"/>
              <a:t>сфингомиелиназы</a:t>
            </a:r>
            <a:r>
              <a:rPr lang="ru-RU" dirty="0"/>
              <a:t>), амфифильные соединения (</a:t>
            </a:r>
            <a:r>
              <a:rPr lang="ru-RU" dirty="0" err="1"/>
              <a:t>лизофосфолипиды</a:t>
            </a:r>
            <a:r>
              <a:rPr lang="ru-RU" dirty="0"/>
              <a:t>).</a:t>
            </a:r>
          </a:p>
          <a:p>
            <a:r>
              <a:rPr lang="ru-RU" dirty="0"/>
              <a:t>♦ Влияющие на внутриклеточные структуры токсины. В молекуле экзотоксинов этой подгруппы имеется две функционально различные части: рецепторная и каталитическая. Экзотоксины обладают исключительно высокой специфичностью действия и обеспечивают развитие характерных синдромов (при ботулизме, столбняке, дифтерии и пр.).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37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BF3C9-65CF-4B52-A07B-AEBE2DFD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Звенья инфекционного процесса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EDDE411-662C-485D-8140-B2E947AC98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8226" t="39995" r="43535" b="34424"/>
          <a:stretch/>
        </p:blipFill>
        <p:spPr>
          <a:xfrm>
            <a:off x="1374597" y="2018093"/>
            <a:ext cx="9439630" cy="355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4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2A4255-6C20-486A-89DA-6DEA68A4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90" y="224236"/>
            <a:ext cx="9905998" cy="1478570"/>
          </a:xfrm>
        </p:spPr>
        <p:txBody>
          <a:bodyPr/>
          <a:lstStyle/>
          <a:p>
            <a:pPr algn="ctr"/>
            <a:r>
              <a:rPr lang="ru-RU" b="1" dirty="0"/>
              <a:t>УСЛОВИЯ ВОЗНИКНОВЕНИЯ ИНФЕКЦИИ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9A75B-98F1-4298-9694-A4743A18A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618" y="1300294"/>
            <a:ext cx="10451793" cy="4490907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• Входные ворота инфекции - место проникновения микробов в </a:t>
            </a:r>
            <a:r>
              <a:rPr lang="ru-RU" dirty="0" err="1">
                <a:solidFill>
                  <a:srgbClr val="FF0000"/>
                </a:solidFill>
              </a:rPr>
              <a:t>макроорганизм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r>
              <a:rPr lang="ru-RU" dirty="0"/>
              <a:t> Кожные покровы (например, для возбудителей малярии, сыпного тифа, кожного лейшманиоза).</a:t>
            </a:r>
          </a:p>
          <a:p>
            <a:r>
              <a:rPr lang="ru-RU" dirty="0"/>
              <a:t>•  Слизистые оболочки дыхательных путей (для возбудителей гриппа, кори, скарлатины и др.).</a:t>
            </a:r>
          </a:p>
          <a:p>
            <a:r>
              <a:rPr lang="ru-RU" dirty="0"/>
              <a:t>•  Слизистые оболочки ЖКТ (например, для возбудителей дизентерии, брюшного тифа).</a:t>
            </a:r>
          </a:p>
          <a:p>
            <a:r>
              <a:rPr lang="ru-RU" dirty="0"/>
              <a:t>•  Слизистая оболочка мочеполовых органов (для возбудителей гонореи, сифилиса и др.).</a:t>
            </a:r>
          </a:p>
          <a:p>
            <a:r>
              <a:rPr lang="ru-RU" dirty="0"/>
              <a:t>•  Стенки кровеносных и лимфатических сосудов, через которые возбудитель поступает в кровь или лимфу (например, при укусах членистоногих и животных, инъекциях и хирургических вмешательствах).</a:t>
            </a:r>
          </a:p>
          <a:p>
            <a:r>
              <a:rPr lang="ru-RU" dirty="0"/>
              <a:t>Входные ворота могут определять нозологическую форму заболевания. Так, внедрение стрептококка в области миндалин вызывает ангину, через кожу - рожу или пиодермию, в области матки - эндометрит.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11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5B14F-67FF-4B79-B33D-1E405B8D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Пути распространения бактерий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B05B75-EC02-4C92-B1E6-69C693F29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232" y="1677798"/>
            <a:ext cx="10309180" cy="4113403"/>
          </a:xfrm>
        </p:spPr>
        <p:txBody>
          <a:bodyPr>
            <a:normAutofit/>
          </a:bodyPr>
          <a:lstStyle/>
          <a:p>
            <a:r>
              <a:rPr lang="ru-RU" dirty="0"/>
              <a:t>•  По межклеточному пространству (благодаря бактериальной </a:t>
            </a:r>
            <a:r>
              <a:rPr lang="ru-RU" dirty="0" err="1"/>
              <a:t>гиалуронидазе</a:t>
            </a:r>
            <a:r>
              <a:rPr lang="ru-RU" dirty="0"/>
              <a:t> или дефектам эпителия).</a:t>
            </a:r>
          </a:p>
          <a:p>
            <a:r>
              <a:rPr lang="ru-RU" dirty="0"/>
              <a:t>•  По лимфатическим сосудам - </a:t>
            </a:r>
            <a:r>
              <a:rPr lang="ru-RU" dirty="0" err="1"/>
              <a:t>лимфогенно</a:t>
            </a:r>
            <a:r>
              <a:rPr lang="ru-RU" dirty="0"/>
              <a:t>.</a:t>
            </a:r>
          </a:p>
          <a:p>
            <a:r>
              <a:rPr lang="ru-RU" dirty="0"/>
              <a:t>•  По кровеносным сосудам - </a:t>
            </a:r>
            <a:r>
              <a:rPr lang="ru-RU" dirty="0" err="1"/>
              <a:t>гематогенно</a:t>
            </a:r>
            <a:r>
              <a:rPr lang="ru-RU" dirty="0"/>
              <a:t>.</a:t>
            </a:r>
          </a:p>
          <a:p>
            <a:r>
              <a:rPr lang="ru-RU" dirty="0"/>
              <a:t>•  По жидкости серозных полостей и спинномозгового канала. Большинство возбудителей имеет </a:t>
            </a:r>
            <a:r>
              <a:rPr lang="ru-RU" dirty="0" err="1"/>
              <a:t>тропность</a:t>
            </a:r>
            <a:r>
              <a:rPr lang="ru-RU" dirty="0"/>
              <a:t> к определённым тканям </a:t>
            </a:r>
            <a:r>
              <a:rPr lang="ru-RU" dirty="0" err="1"/>
              <a:t>макроорганизма</a:t>
            </a:r>
            <a:r>
              <a:rPr lang="ru-RU" dirty="0"/>
              <a:t>. Это определяется наличием молекул адгезии у микробов и специфических рецепторов у клеток </a:t>
            </a:r>
            <a:r>
              <a:rPr lang="ru-RU" dirty="0" err="1"/>
              <a:t>макроорганизма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896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31</TotalTime>
  <Words>2055</Words>
  <Application>Microsoft Office PowerPoint</Application>
  <PresentationFormat>Широкоэкранный</PresentationFormat>
  <Paragraphs>119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Tw Cen MT</vt:lpstr>
      <vt:lpstr>Контур</vt:lpstr>
      <vt:lpstr>ИНФЕКЦИОННЫЙ ПРОЦЕСС  </vt:lpstr>
      <vt:lpstr>Выделяют следующие инфекционные процессы</vt:lpstr>
      <vt:lpstr>Основные формы симбиоза макро- и микроорганизма</vt:lpstr>
      <vt:lpstr>Свойства возбудителей</vt:lpstr>
      <vt:lpstr>ФАКТОРЫ ПАТОГЕННОСТИ </vt:lpstr>
      <vt:lpstr>Токсины </vt:lpstr>
      <vt:lpstr>Звенья инфекционного процесса</vt:lpstr>
      <vt:lpstr>УСЛОВИЯ ВОЗНИКНОВЕНИЯ ИНФЕКЦИИ </vt:lpstr>
      <vt:lpstr>Пути распространения бактерий </vt:lpstr>
      <vt:lpstr>ЗВЕНЬЯ ПАТОГЕНЕЗА </vt:lpstr>
      <vt:lpstr>Периоды течения инфекции  </vt:lpstr>
      <vt:lpstr>НЕСПЕЦИФИЧЕСКИЕ ФОРМЫ ЗАЩИТЫ </vt:lpstr>
      <vt:lpstr>СПЕЦИФИЧЕСКИЕ ЗАЩИТНЫЕ МЕХАНИЗМЫ </vt:lpstr>
      <vt:lpstr>Особо опасные инфекционные заболевания сельскохозяйственных животных </vt:lpstr>
      <vt:lpstr>Классификация инфекционных заболеваний</vt:lpstr>
      <vt:lpstr>Классификация антропозоонозных инфекций</vt:lpstr>
      <vt:lpstr>Природноочаговые заболевания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ИНФЕКЦИОННЫЙ ПРОЦЕСС</dc:title>
  <dc:creator>PGAU</dc:creator>
  <cp:lastModifiedBy>PGAU</cp:lastModifiedBy>
  <cp:revision>6</cp:revision>
  <dcterms:created xsi:type="dcterms:W3CDTF">2022-09-16T06:13:02Z</dcterms:created>
  <dcterms:modified xsi:type="dcterms:W3CDTF">2022-09-16T06:44:20Z</dcterms:modified>
</cp:coreProperties>
</file>