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8" r:id="rId2"/>
    <p:sldId id="256" r:id="rId3"/>
    <p:sldId id="263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62" r:id="rId21"/>
    <p:sldId id="264" r:id="rId22"/>
    <p:sldId id="265" r:id="rId23"/>
    <p:sldId id="266" r:id="rId24"/>
    <p:sldId id="287" r:id="rId25"/>
    <p:sldId id="288" r:id="rId26"/>
    <p:sldId id="289" r:id="rId27"/>
    <p:sldId id="290" r:id="rId28"/>
    <p:sldId id="257" r:id="rId29"/>
    <p:sldId id="267" r:id="rId30"/>
    <p:sldId id="259" r:id="rId31"/>
    <p:sldId id="260" r:id="rId32"/>
    <p:sldId id="261" r:id="rId33"/>
    <p:sldId id="268" r:id="rId34"/>
    <p:sldId id="269" r:id="rId35"/>
    <p:sldId id="27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0819E-C9E8-4244-A73B-7F7C9260858E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91B44-5A1D-4415-8A75-EF8285F01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291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91B44-5A1D-4415-8A75-EF8285F01EAB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439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304255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Производство продуктов питания с помощью микроорганизмов. Биотехнологические основы производства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068960"/>
            <a:ext cx="7560840" cy="2569840"/>
          </a:xfrm>
        </p:spPr>
        <p:txBody>
          <a:bodyPr>
            <a:normAutofit fontScale="70000" lnSpcReduction="20000"/>
          </a:bodyPr>
          <a:lstStyle/>
          <a:p>
            <a:pPr marL="514350" indent="-514350" algn="l"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Основные направления биотехнологии в пищевой промышленности.</a:t>
            </a:r>
          </a:p>
          <a:p>
            <a:pPr marL="514350" indent="-514350" algn="l"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Микроорганизмы, используемые в пищевой промышленности.</a:t>
            </a:r>
          </a:p>
          <a:p>
            <a:pPr marL="514350" indent="-514350" algn="l"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Биотехнологические приемы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переработке молока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l"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Биотехнологические приемы переработки мясного сырья.</a:t>
            </a:r>
          </a:p>
          <a:p>
            <a:pPr marL="514350" indent="-514350" algn="l"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Производство биологически активных веществ (БАВ).</a:t>
            </a:r>
          </a:p>
          <a:p>
            <a:pPr marL="514350" indent="-514350" algn="l"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Производство белка биотехнологическим методом.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endParaRPr lang="ru-RU" sz="2800" b="1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endParaRPr lang="ru-RU" sz="2800" b="1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635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Плесени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pPr indent="342900"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Микроскопические грибы вызывают многочисленные превращения в твердых средах, которые происходят перед брожением, их наличием объясняется гидролиз рисового крахмала при производстве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сакэ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гидролиз соевых бобов, риса и солода при получении пищевых продуктов, употребляемых в азиатских странах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мисо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темпе и др.). </a:t>
            </a:r>
          </a:p>
          <a:p>
            <a:pPr indent="342900"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Плесени также продуцируют ферменты, используемые в пищевой промышленности (амилазы, протеазы,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пектиназы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целлюлазы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пищевые кислоты (лимонную, молочную, уксусную) и другие вещества. </a:t>
            </a:r>
          </a:p>
          <a:p>
            <a:pPr indent="342900"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Микроскопические грибы рода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Penicillium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применяют в производстве сыров (например, Рокфора и Камамбера). 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688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34082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Биотехнологические приемы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переработке молока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217443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90000"/>
              </a:lnSpc>
              <a:buNone/>
            </a:pP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Применение заквасок в производстве кисломолочных продуктов </a:t>
            </a:r>
          </a:p>
          <a:p>
            <a:pPr indent="457200" algn="just">
              <a:lnSpc>
                <a:spcPct val="90000"/>
              </a:lnSpc>
              <a:buNone/>
            </a:pP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Закваска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основной источник внесения желаемой микрофлоры в молоко при производстве кисломолочных продуктов. Закваска является чистой посевной культурой микроорганизмов. При внесении закваски молоко обогащается микрофлорой, производящей сквашивание молока и способствующей накоплению вкусовых и ароматических веществ. </a:t>
            </a:r>
          </a:p>
          <a:p>
            <a:pPr marL="0" indent="457200" algn="just">
              <a:lnSpc>
                <a:spcPct val="90000"/>
              </a:lnSpc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молочной промышленности используются закваски, полученные из чистых культур микроорганизмов, которые готовят в специальных лабораториях. Состав микрофлоры подбирают таким образом, чтобы обеспечить для каждого вида продукта свойственный ему запах, вкус, консистенцию. </a:t>
            </a:r>
          </a:p>
          <a:p>
            <a:pPr marL="0" indent="457200" algn="just">
              <a:lnSpc>
                <a:spcPct val="90000"/>
              </a:lnSpc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молочной промышленности применяют в основном жидкие закваски и закваски, высушенные способом сублимационной сушки; сухие, жидкие и подвергнутые глубокому замораживанию бактериальные концентраты, бактериальные препараты. </a:t>
            </a:r>
          </a:p>
          <a:p>
            <a:pPr marL="0" indent="0">
              <a:lnSpc>
                <a:spcPct val="90000"/>
              </a:lnSpc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979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Классификация кисломолочных продуктов в зависимости от используемой закваски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544616"/>
          </a:xfrm>
        </p:spPr>
        <p:txBody>
          <a:bodyPr>
            <a:noAutofit/>
          </a:bodyPr>
          <a:lstStyle/>
          <a:p>
            <a:pPr marL="514350" indent="514350">
              <a:lnSpc>
                <a:spcPct val="85000"/>
              </a:lnSpc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Вырабатываемые с использованием многокомпонентных заквасок (кефир, кумыс).</a:t>
            </a:r>
          </a:p>
          <a:p>
            <a:pPr marL="514350" indent="514350">
              <a:lnSpc>
                <a:spcPct val="85000"/>
              </a:lnSpc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Вырабатываемые с использованием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мезофильных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молочнокислых стрептококков (творог, сметана, простокваша обыкновенная). </a:t>
            </a:r>
          </a:p>
          <a:p>
            <a:pPr marL="514350" indent="514350">
              <a:lnSpc>
                <a:spcPct val="85000"/>
              </a:lnSpc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Изготовляемые с применением термофильных молочнокислых бактерий (ряженка, варенец, йогурт, простокваша Южная,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Мечниковская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514350" indent="514350">
              <a:lnSpc>
                <a:spcPct val="85000"/>
              </a:lnSpc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Вырабатываемые с применением термофильных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мезофильных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молочнокислых бактерий (любительская сметана, сметана с пониженным содержанием жира, напитки «Любительский» «Юбилейный», «Русский»).</a:t>
            </a:r>
          </a:p>
          <a:p>
            <a:pPr marL="514350" indent="514350">
              <a:lnSpc>
                <a:spcPct val="85000"/>
              </a:lnSpc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Приготовляемые с использованием ацидофильных бактерий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бифидобактерий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ацидофильное молоко,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афидофилин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бифидопродукты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продукты лечебно-профилактического питания. </a:t>
            </a:r>
          </a:p>
        </p:txBody>
      </p:sp>
    </p:spTree>
    <p:extLst>
      <p:ext uri="{BB962C8B-B14F-4D97-AF65-F5344CB8AC3E}">
        <p14:creationId xmlns:p14="http://schemas.microsoft.com/office/powerpoint/2010/main" val="3215821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Функциональная роль некоторых бактерий, используемых при переработке молока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075086"/>
              </p:ext>
            </p:extLst>
          </p:nvPr>
        </p:nvGraphicFramePr>
        <p:xfrm>
          <a:off x="395535" y="1196751"/>
          <a:ext cx="8568952" cy="5431536"/>
        </p:xfrm>
        <a:graphic>
          <a:graphicData uri="http://schemas.openxmlformats.org/drawingml/2006/table">
            <a:tbl>
              <a:tblPr firstRow="1" firstCol="1" bandRow="1"/>
              <a:tblGrid>
                <a:gridCol w="2856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6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6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Культура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Функция 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Область применения 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113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</a:t>
                      </a:r>
                      <a:r>
                        <a:rPr lang="ru-RU" sz="2200" b="1" i="1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Пропионовокислые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бактерии:</a:t>
                      </a: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P. </a:t>
                      </a:r>
                      <a:r>
                        <a:rPr lang="en-US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shermaii</a:t>
                      </a: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P. </a:t>
                      </a:r>
                      <a:r>
                        <a:rPr lang="en-US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petersonii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Образование вкуса и глазков в сыре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Производство сыра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b="1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</a:t>
                      </a:r>
                      <a:r>
                        <a:rPr lang="ru-RU" sz="2200" b="1" i="1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Лактобациллы</a:t>
                      </a:r>
                      <a:r>
                        <a:rPr lang="en-US" sz="2200" b="1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 </a:t>
                      </a:r>
                      <a:r>
                        <a:rPr lang="en-US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casei</a:t>
                      </a: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L. </a:t>
                      </a:r>
                      <a:r>
                        <a:rPr lang="en-US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helveticus</a:t>
                      </a: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 </a:t>
                      </a:r>
                      <a:r>
                        <a:rPr lang="en-US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lactis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L. </a:t>
                      </a:r>
                      <a:r>
                        <a:rPr lang="en-US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bulgaricus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Образование молочной кислоты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Производство заквасок, кефира, йогурта, сыров Производство йогурта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Лейконосток: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 dextranicum 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 citrovorum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Образование вкусовых веществ, главным образом </a:t>
                      </a:r>
                      <a:r>
                        <a:rPr lang="ru-RU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диацетилла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Производство сметаны, сливочного масла, заквасок</a:t>
                      </a: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b="1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</a:t>
                      </a:r>
                      <a:r>
                        <a:rPr lang="ru-RU" sz="2200" b="1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Стрептококкус</a:t>
                      </a:r>
                      <a:r>
                        <a:rPr lang="en-US" sz="2200" b="1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S. thermophillus 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S. lactis S. cremoris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i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Образование молочной кислоты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Производство различных кисломолочных продуктов, сыра, заквасок для сыров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771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Биотехнологические приемы переработки мясного сырья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marL="0" indent="4572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Двумя основными биотехнологическими направлениями при переработке мясного сырья является:</a:t>
            </a:r>
          </a:p>
          <a:p>
            <a:pPr>
              <a:lnSpc>
                <a:spcPct val="110000"/>
              </a:lnSpc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Использование заквасок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(стартовые культуры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лактобацилл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микрококков) для производства сырокопченых колбас и специальных деликатесных изделий, обладающих специфическим вкусом и ароматом. В мясопродукты, требующие бактериальной ферментации, обычно добавляют закваску, содержащую специально отобранные штаммы стрептококков,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лактобацилл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педиококков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этом случае на упаковке должно быть указано, что в состав продукта входят бактериальные культуры. </a:t>
            </a:r>
          </a:p>
          <a:p>
            <a:pPr>
              <a:lnSpc>
                <a:spcPct val="110000"/>
              </a:lnSpc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Использование гидролитических ферментов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(в основном применяются ферментные препараты протеолитического действия для повышения пищевой,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биологической ценности мясного сырья, органолептических свойств, а также с целью размягчения мяса и облегчения его обработки).</a:t>
            </a:r>
          </a:p>
          <a:p>
            <a:pPr marL="0" indent="0">
              <a:lnSpc>
                <a:spcPct val="12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222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Применяются следующие способы обработки мяса протеолитическими ферментами: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прижизненное введение препарата путем инъекций;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внутримышечное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шприцевание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мясной туши;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обработка поверхности мяса путем разбрызгивания раствора фермента или нанесения порошкообразных препаратов на поверхность мяса;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погружение мяса в раствор ферментов после механического рыхления; 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восстановление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дегидратированного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сублимацией мяса в растворе ферментов.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0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229600" cy="1008112"/>
          </a:xfrm>
        </p:spPr>
        <p:txBody>
          <a:bodyPr>
            <a:normAutofit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Преимущества и недостатки способов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104455"/>
          </a:xfrm>
        </p:spPr>
        <p:txBody>
          <a:bodyPr>
            <a:normAutofit lnSpcReduction="10000"/>
          </a:bodyPr>
          <a:lstStyle/>
          <a:p>
            <a:pPr marL="514350" indent="457200" algn="just">
              <a:buAutoNum type="arabicPeriod"/>
            </a:pPr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Введение раствора ферментного препарата через кровеносную систему путем инъекций в организм животного при жизни. </a:t>
            </a:r>
          </a:p>
          <a:p>
            <a:pPr marL="0" indent="45720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«+» Прижизненное введение препарата обеспечивает его равномерное распределение и хороший размягчающий эффект, сокращает время созревания, увеличивает количество мяса, пригодного для жарения. </a:t>
            </a:r>
          </a:p>
          <a:p>
            <a:pPr marL="0" indent="45720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«-» При введении достаточно высоких доз препарата возникает анафилактический шок и нарушение нормальных функций организма. </a:t>
            </a:r>
          </a:p>
        </p:txBody>
      </p:sp>
    </p:spTree>
    <p:extLst>
      <p:ext uri="{BB962C8B-B14F-4D97-AF65-F5344CB8AC3E}">
        <p14:creationId xmlns:p14="http://schemas.microsoft.com/office/powerpoint/2010/main" val="4100058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480720"/>
          </a:xfrm>
        </p:spPr>
        <p:txBody>
          <a:bodyPr>
            <a:normAutofit fontScale="77500" lnSpcReduction="20000"/>
          </a:bodyPr>
          <a:lstStyle/>
          <a:p>
            <a:pPr marL="0" indent="457200">
              <a:lnSpc>
                <a:spcPct val="105000"/>
              </a:lnSpc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2. Обработка поверхности мяса путем разбрызгивания раствора фермента или нанесения порошкообразных препаратов на поверхность мяса. </a:t>
            </a:r>
          </a:p>
          <a:p>
            <a:pPr marL="0" indent="457200">
              <a:lnSpc>
                <a:spcPct val="105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 имеет ограниченное применение ввиду неравномерного преобразования белковых структур: мясо на поверхности размягчается слишком сильно, а внутри – недостаточно. </a:t>
            </a:r>
          </a:p>
          <a:p>
            <a:pPr marL="0" indent="457200">
              <a:lnSpc>
                <a:spcPct val="105000"/>
              </a:lnSpc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3. Внутримышечное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шприцевание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мясной туши. </a:t>
            </a:r>
          </a:p>
          <a:p>
            <a:pPr marL="0" indent="457200">
              <a:lnSpc>
                <a:spcPct val="105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Наибольший эффект получен при введении препаратов ферментов в мышечную ткань многократными уколами. Эффективность способа значительно повышается при введении ферментов под давлением вместе со стерильным вакуумом или азотом. Газы, разрыхляя структуру мышечной ткани, способствуют лучшему распределению фермента между клетками. </a:t>
            </a:r>
          </a:p>
          <a:p>
            <a:pPr marL="0" indent="457200">
              <a:lnSpc>
                <a:spcPct val="105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Используется еще один способ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безыгольный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введение препаратов в мясо под сверхвысоким давлением (</a:t>
            </a:r>
            <a:r>
              <a:rPr lang="ru-RU" dirty="0">
                <a:latin typeface="Times New Roman"/>
                <a:ea typeface="Times New Roman"/>
              </a:rPr>
              <a:t>200·10</a:t>
            </a:r>
            <a:r>
              <a:rPr lang="ru-RU" baseline="30000" dirty="0">
                <a:latin typeface="Times New Roman"/>
                <a:ea typeface="Times New Roman"/>
              </a:rPr>
              <a:t>5</a:t>
            </a:r>
            <a:r>
              <a:rPr lang="ru-RU" dirty="0">
                <a:latin typeface="Times New Roman"/>
                <a:ea typeface="Times New Roman"/>
              </a:rPr>
              <a:t> 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113271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19"/>
            <a:ext cx="8229600" cy="4968553"/>
          </a:xfrm>
        </p:spPr>
        <p:txBody>
          <a:bodyPr>
            <a:normAutofit fontScale="92500" lnSpcReduction="10000"/>
          </a:bodyPr>
          <a:lstStyle/>
          <a:p>
            <a:pPr indent="457200"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4. Погружение мяса в раствор ферментов после механического рыхления. </a:t>
            </a:r>
          </a:p>
          <a:p>
            <a:pPr indent="45720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Простое погружение мяса в ферментный раствор малоэффективно, поскольку в данном случае наибольшим изменениям подвергается лишь поверхность мяса (наступает полный лизис структур мышечной ткани), в то время как в глубоких слоях изменения минимальны. </a:t>
            </a:r>
          </a:p>
          <a:p>
            <a:pPr indent="45720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Сочетание предварительного механического рыхления с последующим погружением мяса в раствор ферментов, а также «массирование» мяса в ферментном растворе дают хорошее качество мяса и малые потери влаги при его обработке.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903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20000"/>
          </a:bodyPr>
          <a:lstStyle/>
          <a:p>
            <a:pPr marL="0" indent="457200">
              <a:buNone/>
            </a:pP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Восстановление  </a:t>
            </a:r>
            <a:r>
              <a:rPr lang="ru-RU" sz="3100" b="1" i="1" dirty="0" err="1">
                <a:latin typeface="Times New Roman" pitchFamily="18" charset="0"/>
                <a:cs typeface="Times New Roman" pitchFamily="18" charset="0"/>
              </a:rPr>
              <a:t>дегидратированного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 (обезвоженного) сублимацией мяса в водном растворе размягчающего препарата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дает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хорошие результаты.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При этом создаются условия для контакта фермента не только с поверхностью мяса, но и с внутренними структурами путем проникновения раствора в хорошо развитую систему пор и капилляров. В процессе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регидратации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мяса обеспечивается равномерный по всему объему контакт фермента с основными белковыми структурами. В результате этого достигается максимальное размягчение мяса при минимальном расходе фермента. </a:t>
            </a:r>
          </a:p>
          <a:p>
            <a:pPr marL="0" indent="457200" algn="just"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Положительное действие на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мягчение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мяса оказывает поваренная соль.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32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Основные направления биотехнологии в пищевой промышленности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3429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Создание новых методов переработки и хранения пищевых продуктов. </a:t>
            </a:r>
          </a:p>
          <a:p>
            <a:pPr indent="3429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Применение пищевых добавок (продуцируемых микроорганизмами аминокислот, органических кислот, полимеров и др.). </a:t>
            </a:r>
          </a:p>
          <a:p>
            <a:pPr indent="3429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Использование белка, синтезируемого одноклеточными микроорганизмами. </a:t>
            </a:r>
          </a:p>
          <a:p>
            <a:pPr indent="3429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Применение ферментов при переработке пищевого сырья. </a:t>
            </a:r>
          </a:p>
          <a:p>
            <a:pPr indent="3429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Использование микроорганизмов в бродильных производствах. </a:t>
            </a:r>
          </a:p>
          <a:p>
            <a:pPr indent="3429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Применение микроорганизмов в качестве заквасок.</a:t>
            </a:r>
          </a:p>
        </p:txBody>
      </p:sp>
    </p:spTree>
    <p:extLst>
      <p:ext uri="{BB962C8B-B14F-4D97-AF65-F5344CB8AC3E}">
        <p14:creationId xmlns:p14="http://schemas.microsoft.com/office/powerpoint/2010/main" val="3233472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/>
                <a:ea typeface="Times New Roman"/>
              </a:rPr>
              <a:t>Биотехнологические приемы при производстве алкогольных напитков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Получение спирта на основе дрожжей известно с древних времен, основным биотехнологическим процессом при этом является спиртовое брожение, вызываемое дрожжами, при котором происходит разрушение углеводов до углекислого газа и этанола.</a:t>
            </a:r>
          </a:p>
          <a:p>
            <a:pPr marL="0"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Основную массу спирта, вырабатываемую на крупных предприятиях получают, используя дрожжи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Saccharomyces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cerevisiae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Saccharomyces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uvarum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выборе штамма дрожжей учитывают их способность к переработке определенного субстрата. Традиционный субстрат для получения пищевого спирта является зерно, картофель, возможно использование мелассы. </a:t>
            </a:r>
          </a:p>
        </p:txBody>
      </p:sp>
    </p:spTree>
    <p:extLst>
      <p:ext uri="{BB962C8B-B14F-4D97-AF65-F5344CB8AC3E}">
        <p14:creationId xmlns:p14="http://schemas.microsoft.com/office/powerpoint/2010/main" val="2000465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/>
                <a:ea typeface="Times New Roman"/>
              </a:rPr>
              <a:t>Процесс получения спирта из крахмалосодержащего сырья (зерно), включает следующие операции:</a:t>
            </a:r>
          </a:p>
          <a:p>
            <a:pPr marL="800100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очистка и подготовка сырья;</a:t>
            </a:r>
            <a:endParaRPr lang="ru-RU" sz="2600" i="1" dirty="0">
              <a:ea typeface="Times New Roman"/>
              <a:cs typeface="Times New Roman"/>
            </a:endParaRPr>
          </a:p>
          <a:p>
            <a:pPr marL="800100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водно-тепловая обработка сырья;</a:t>
            </a:r>
            <a:endParaRPr lang="ru-RU" sz="2600" i="1" dirty="0">
              <a:ea typeface="Times New Roman"/>
              <a:cs typeface="Times New Roman"/>
            </a:endParaRPr>
          </a:p>
          <a:p>
            <a:pPr marL="800100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i="1" dirty="0" err="1">
                <a:latin typeface="Times New Roman"/>
                <a:ea typeface="Times New Roman"/>
                <a:cs typeface="Times New Roman"/>
              </a:rPr>
              <a:t>осахаривание</a:t>
            </a: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600" i="1" dirty="0" err="1">
                <a:latin typeface="Times New Roman"/>
                <a:ea typeface="Times New Roman"/>
                <a:cs typeface="Times New Roman"/>
              </a:rPr>
              <a:t>разваривание</a:t>
            </a: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 массы;</a:t>
            </a:r>
            <a:endParaRPr lang="ru-RU" sz="2600" i="1" dirty="0">
              <a:ea typeface="Times New Roman"/>
              <a:cs typeface="Times New Roman"/>
            </a:endParaRPr>
          </a:p>
          <a:p>
            <a:pPr marL="800100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приготовление </a:t>
            </a:r>
            <a:r>
              <a:rPr lang="ru-RU" sz="2600" i="1" dirty="0" err="1">
                <a:latin typeface="Times New Roman"/>
                <a:ea typeface="Times New Roman"/>
                <a:cs typeface="Times New Roman"/>
              </a:rPr>
              <a:t>засевной</a:t>
            </a: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 культуры дрожжей;</a:t>
            </a:r>
            <a:endParaRPr lang="ru-RU" sz="2600" i="1" dirty="0">
              <a:ea typeface="Times New Roman"/>
              <a:cs typeface="Times New Roman"/>
            </a:endParaRPr>
          </a:p>
          <a:p>
            <a:pPr marL="800100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сбраживание сусла; </a:t>
            </a:r>
            <a:endParaRPr lang="ru-RU" sz="2600" i="1" dirty="0">
              <a:ea typeface="Times New Roman"/>
              <a:cs typeface="Times New Roman"/>
            </a:endParaRPr>
          </a:p>
          <a:p>
            <a:pPr marL="800100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перегонка бражки;</a:t>
            </a:r>
            <a:endParaRPr lang="ru-RU" sz="2600" i="1" dirty="0">
              <a:ea typeface="Times New Roman"/>
              <a:cs typeface="Times New Roman"/>
            </a:endParaRPr>
          </a:p>
          <a:p>
            <a:pPr marL="800100" indent="-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ru-RU" sz="2600" i="1" dirty="0">
                <a:latin typeface="Times New Roman"/>
                <a:ea typeface="Times New Roman"/>
                <a:cs typeface="Times New Roman"/>
              </a:rPr>
              <a:t>ректификация спирта.</a:t>
            </a:r>
            <a:endParaRPr lang="ru-RU" sz="2600" i="1" dirty="0"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728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Важными биотехнологическими процессами при производстве спирта являются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осахаривание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клейстеризованного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крахмала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амилолитическими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ферментами солода и сбраживание сусла дрожжами. </a:t>
            </a:r>
          </a:p>
          <a:p>
            <a:pPr marL="0"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Обычно в спирт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сбраживают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затор 16-18%-ой концентрации растворенного вещества (из них 13-15% приходится на сахара) при этом получают 8-9% спирта 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брожения 29-30°С,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4,2…5,2). Клетки дрожжей сначала размножаются, затем при достижении 5%-ой концентрации спирта размножение прекращается и происходит накопление остаточного количества спирта.</a:t>
            </a:r>
          </a:p>
        </p:txBody>
      </p:sp>
    </p:spTree>
    <p:extLst>
      <p:ext uri="{BB962C8B-B14F-4D97-AF65-F5344CB8AC3E}">
        <p14:creationId xmlns:p14="http://schemas.microsoft.com/office/powerpoint/2010/main" val="1625504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вина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90000"/>
              </a:lnSpc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производству спирта основным биотехнологическом процессом является спиртовое брожение виноградного сока. Почти все вино в мире делают из винограда одного вида – </a:t>
            </a:r>
            <a:r>
              <a:rPr lang="ru-RU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Vitis</a:t>
            </a: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vinifera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just">
              <a:lnSpc>
                <a:spcPct val="90000"/>
              </a:lnSpc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в виноделии использовали местные дрожжи дикого типа, которые обычно встречались на кожице перерабатываемого винограда.</a:t>
            </a:r>
          </a:p>
          <a:p>
            <a:pPr marL="0" indent="457200" algn="just">
              <a:lnSpc>
                <a:spcPct val="90000"/>
              </a:lnSpc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Единственная обработка, которой подвергали виноград до отжима, – окуривание сернистым газом, чтобы сок не темнел. Корме того, сернистый газ подавляет деятельность не винных дрожжей; это позволяет винным дрожжам, которые менее чувствительны к нему, осуществлять брожение без помех. </a:t>
            </a:r>
          </a:p>
          <a:p>
            <a:pPr marL="0" indent="457200" algn="just">
              <a:lnSpc>
                <a:spcPct val="90000"/>
              </a:lnSpc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тех районах, где виноделием начали заниматься недавно, широко применяются дрожжевые закваски. </a:t>
            </a:r>
          </a:p>
          <a:p>
            <a:pPr marL="0" indent="457200" algn="just">
              <a:lnSpc>
                <a:spcPct val="90000"/>
              </a:lnSpc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дрожжи-сахаромицеты: </a:t>
            </a:r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</a:t>
            </a: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haromyces</a:t>
            </a:r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erevisiae</a:t>
            </a:r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</a:t>
            </a:r>
            <a:r>
              <a:rPr lang="en-US" sz="2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oviformis</a:t>
            </a:r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</a:t>
            </a:r>
            <a:r>
              <a:rPr lang="en-US" sz="2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ellipsoideus</a:t>
            </a:r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3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70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пива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Традиционным сырьем производства пива является ячмень полисахариды которого переводятся в простые сахара и подвергаются спиртовому брожению. Процесс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осахаривания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ферментами ячменного солода, при этом получают сусло.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брожения применяют пивные дрожжи: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haromyces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erevisiae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Sac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haromyces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carlsbergensis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дрожжи бывают верховые и низовые.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– это верховые интенсивно ведут брожение в верхних слоях и тяжело осаждаются. Применяются  в производстве эля.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Вторые – низовые используются в пивоварении для получения легкого пива.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пивовары используют дрожжи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Sacсharomyces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uvarum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24784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осуществления спиртового брожения прежде всего необходимо, чтобы в пивоваренном сырье образовался сахар. Традиционным источником нужных для этого полисахаридов всегда был ячмень, но в качестве дополнительных используются и другие виды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углеводосодержащего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сырья.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Ячменный солод и прочие компоненты измельчают и смешивают с водой при температуре до 67 °С. В ходе перемешивания природные ферменты ячменного солода разрушают углеводы зерна.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Пивное сусло после гидролиза крахмала содержит мальтозу, глюкозу,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мальтотриозу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сбраживают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сахаромицеты, а также декстрины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мальтотетраозу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не используются пивными дрожжами.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Полученное сусло отделяют от нерастворимых остатков.</a:t>
            </a:r>
          </a:p>
        </p:txBody>
      </p:sp>
    </p:spTree>
    <p:extLst>
      <p:ext uri="{BB962C8B-B14F-4D97-AF65-F5344CB8AC3E}">
        <p14:creationId xmlns:p14="http://schemas.microsoft.com/office/powerpoint/2010/main" val="21823353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Добавив хмель, его кипятят в медных котлах. В процессе кипячения прекращается ферментативная активность, осаждаются белки из сусла и экстрагируются вкусовые компоненты хмеля. Для производства пива с определенным содержанием алкоголя сусло после кипячения доводят до нужной плотности. Удельная плотность сусла определяется содержанием экстрагированных сахаров, подлежащих сбраживанию.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в сусло засевают штамм пивных дрожжей, которые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сбраживают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сахара в спирт и углекислый газ (в процессе брожения дрожжевая биомасса увеличивается в пять раз). Ряд других соединений, придающих пиву его особенный вкус, образуются в незначительных количествах (амиловый, изоамиловый и фенилэтиловый спирты, уксусная и масляная кислоты, а также эфиры).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истечении определенного времени брожение заканчивается, дрожжи отделяют от пива и выдерживают его некоторое время для созревания.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фильтрации и других необходимых процедур (пастеризации) пиво готово.</a:t>
            </a:r>
          </a:p>
        </p:txBody>
      </p:sp>
    </p:spTree>
    <p:extLst>
      <p:ext uri="{BB962C8B-B14F-4D97-AF65-F5344CB8AC3E}">
        <p14:creationId xmlns:p14="http://schemas.microsoft.com/office/powerpoint/2010/main" val="37389793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биотехнологических процессов в хлебопечении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073427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Биотехнологические процессы в хлебопечении связаны с использованием хлебопекарных дрожжей, других заквасок, вызывающих брожение, а также некоторых ферментных препаратов. </a:t>
            </a:r>
          </a:p>
          <a:p>
            <a:pPr marL="0" indent="45720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производства хлеба в основном применяют дрожжи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Saсcharomyces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сerevisiae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их выращивают в ферментерах периодического действия на мелассе – отходе сахарного производства. Реже используют дрожжи вида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Candida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milleri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дрожжах, выращенных на мелассе, много инвертазы. В биомассе дрожжей около 50 % белков, свободные аминокислоты и витамины (рибофлавин, пиридоксин, тиамин, фолиевая кислота и др.), то есть дрожжи обогащают хлеб ценными веществами.</a:t>
            </a:r>
          </a:p>
          <a:p>
            <a:pPr marL="0" indent="45720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Дозировка прессованных дрожжей при производстве хлебобулочных изделий обычно составляет 1,0-1,5 % к массе муки. Мука содержит ферменты (амилазу и протеазу), которые обеспечивают частичный гидролиз крахмала и белков муки, создавая благоприятный субстрат для роста дрожжей. </a:t>
            </a:r>
          </a:p>
          <a:p>
            <a:pPr marL="0" indent="45720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муке также содержится много молочнокислых бактерий, которые создают в тесте кислую среду, способствуя росту дрожжей. Условия аэрации в тесте плохие, поэтому развитие дрожжей ограничено, но молочнокислые бактерии в таких условиях размножаются достаточно интенсивно. </a:t>
            </a:r>
          </a:p>
        </p:txBody>
      </p:sp>
    </p:spTree>
    <p:extLst>
      <p:ext uri="{BB962C8B-B14F-4D97-AF65-F5344CB8AC3E}">
        <p14:creationId xmlns:p14="http://schemas.microsoft.com/office/powerpoint/2010/main" val="2964953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Получение пищевых кислот с помощью микроорганизмов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Современное производство органических кислот, существующее в большинстве развитых стран, основано на использовании в качестве продуцентов различных штаммов плесневых грибов, чаще всего рода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С помощью микроорганизмов возможно получение более 50 различных органических кислот: лимонной, уксусной,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итаконовой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глюконовой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(аэробной ферментацией), молочной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пропионовой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(анаэробным способом). Все органические кислоты являются промежуточными или конечными продуктами катаболизма углеводов. Основным механизмом регуляции их образования является лимитация роста продуцента факторами среды.</a:t>
            </a:r>
          </a:p>
        </p:txBody>
      </p:sp>
    </p:spTree>
    <p:extLst>
      <p:ext uri="{BB962C8B-B14F-4D97-AF65-F5344CB8AC3E}">
        <p14:creationId xmlns:p14="http://schemas.microsoft.com/office/powerpoint/2010/main" val="1446657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147248" cy="764704"/>
          </a:xfrm>
        </p:spPr>
        <p:txBody>
          <a:bodyPr>
            <a:norm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Производство БАВ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Подкислители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применяют в основном как вкусовые добавки для придания продуктам «острого» вкуса. Самый популярный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подкислитель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лимонная кислота, которую получают при участии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сбраживая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мелассу и содержащие глюкозу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гидролизаты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Ее широко используют в производстве безалкогольных напитков и кондитерских изделий. </a:t>
            </a:r>
          </a:p>
          <a:p>
            <a:pPr marL="0"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консервировании помидоров широко используют яблочную кислоту, ее образует A.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flavus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К числу других кислот, широко применяемых в пищевой промышленности, относятся уксусная, молочная,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итаконовая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(продуцент – A.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terreus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глюконовая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используемая в форме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глюконолактона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(продуцент – A.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фумаровая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(микроскопический гриб рода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Rhizopus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172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/>
                <a:ea typeface="Times New Roman"/>
              </a:rPr>
              <a:t>Современное состояние пищевой биотехнологии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современной пищевой биотехнологии можно выделить два направления: </a:t>
            </a: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42900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применение веществ и соединений, полученных биотехнологическим способом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(органических кислот, аминокислот, витаминов). </a:t>
            </a:r>
          </a:p>
          <a:p>
            <a:pPr indent="342900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интенсификация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биотехнологическия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процессов в производстве пищевых продуктов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(ферменты: производство спирта, вин, пива, хлеба). </a:t>
            </a:r>
          </a:p>
        </p:txBody>
      </p:sp>
    </p:spTree>
    <p:extLst>
      <p:ext uri="{BB962C8B-B14F-4D97-AF65-F5344CB8AC3E}">
        <p14:creationId xmlns:p14="http://schemas.microsoft.com/office/powerpoint/2010/main" val="4639513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Получение лимонной кислоты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настоящее время основными продуцентами лимонной кислоты являются различные штаммы гриба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которые отличаются большой скоростью роста, легкостью культивирования и высоким выходом лимонной кислоты по отношению к массе окисляемого углевода.</a:t>
            </a: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качестве основного компонента питательной среды используют мелассу или пшеничные отруби. </a:t>
            </a: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Ферментация может осуществляться поверхностным или глубинным способом. Заводы небольшой или средней мощности используют поверхностный способ. Глубинный способ экономически выгоден тогда, когда мощность завода превышает 2500 т лимонной кислоты в год.</a:t>
            </a:r>
          </a:p>
        </p:txBody>
      </p:sp>
    </p:spTree>
    <p:extLst>
      <p:ext uri="{BB962C8B-B14F-4D97-AF65-F5344CB8AC3E}">
        <p14:creationId xmlns:p14="http://schemas.microsoft.com/office/powerpoint/2010/main" val="28042148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молочной кислоты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45720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промышленного изготовления молочной кислоты пригодны только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гомоферментативные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молочнокислые бактерии, образующие до 98 % молочной кислоты. Применяемые штаммы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Lactobacillus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delbrueckii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дельбрюкки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L.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bulgaricus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др.. </a:t>
            </a:r>
          </a:p>
          <a:p>
            <a:pPr marL="0" indent="45720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Молочнокислые бактерии преобразуют в молочную кислоту самые разные углеводы, поэтому для промышленного получения этой кислоты используют мелассу, молочную сыворотку, глюкозу, мальтозу, сахарозу, лактозу,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осахаренный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крахмал и пр. Молочную кислоту в промышленных условиях получают методом анаэробной глубинной ферментации.</a:t>
            </a:r>
          </a:p>
        </p:txBody>
      </p:sp>
    </p:spTree>
    <p:extLst>
      <p:ext uri="{BB962C8B-B14F-4D97-AF65-F5344CB8AC3E}">
        <p14:creationId xmlns:p14="http://schemas.microsoft.com/office/powerpoint/2010/main" val="15203782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>
                <a:latin typeface="Times New Roman"/>
                <a:ea typeface="Times New Roman"/>
              </a:rPr>
              <a:t>Получение уксусной кислоты</a:t>
            </a:r>
            <a:endParaRPr lang="ru-RU" sz="2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45720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3400" dirty="0">
                <a:latin typeface="Times New Roman" pitchFamily="18" charset="0"/>
                <a:ea typeface="Times New Roman"/>
                <a:cs typeface="Times New Roman" pitchFamily="18" charset="0"/>
              </a:rPr>
              <a:t>Продуцентами уксусной кислоты являются уксуснокислые бактерии рода </a:t>
            </a:r>
            <a:r>
              <a:rPr lang="ru-RU" sz="3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Acetobacter</a:t>
            </a:r>
            <a:r>
              <a:rPr lang="ru-RU" sz="3400" dirty="0">
                <a:latin typeface="Times New Roman" pitchFamily="18" charset="0"/>
                <a:ea typeface="Times New Roman"/>
                <a:cs typeface="Times New Roman" pitchFamily="18" charset="0"/>
              </a:rPr>
              <a:t>. Эти бактерии приспособлены к сахаристым и спиртовым субстратам, растут при сильно кислых условиях (рН = 4,0). </a:t>
            </a:r>
          </a:p>
          <a:p>
            <a:pPr indent="45720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3400" dirty="0">
                <a:latin typeface="Times New Roman" pitchFamily="18" charset="0"/>
                <a:ea typeface="Times New Roman"/>
                <a:cs typeface="Times New Roman" pitchFamily="18" charset="0"/>
              </a:rPr>
              <a:t>В качестве сырья для получения пищевого уксуса используют виноградное вино, пивное сусло, мед, соки различных фруктов и ягод после спиртового брожения или водный раствор этилового спирта для получения белого уксуса. </a:t>
            </a:r>
          </a:p>
        </p:txBody>
      </p:sp>
    </p:spTree>
    <p:extLst>
      <p:ext uri="{BB962C8B-B14F-4D97-AF65-F5344CB8AC3E}">
        <p14:creationId xmlns:p14="http://schemas.microsoft.com/office/powerpoint/2010/main" val="21386270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Усилители вкуса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  <a:buNone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Вещества, усиливающие оттенки вкуса, содержатся в природных пищевых продуктах. </a:t>
            </a:r>
          </a:p>
          <a:p>
            <a:pPr indent="457200" algn="just">
              <a:lnSpc>
                <a:spcPct val="11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Главным усилителем вкуса считается натриевая соль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глутаминовой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кислоты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глутамат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натрия): ее можно получать при помощи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Micrococcus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glutamicus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>
              <a:lnSpc>
                <a:spcPct val="110000"/>
              </a:lnSpc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Расщепляя с помощью фермента нуклеазы микроскопического гриба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Penicillium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citrinum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нуклеиновые кислоты, в промышленном масштабе получают 5´-нуклеотиды (содержащие главным образом инозин и гуанин), которые находят применение как усилители вкуса.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4904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Красители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248471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10000"/>
              </a:lnSpc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Основные потребности в этих соединениях удовлетворяются за счет природных источников и продуктов химического синтеза, но два из них традиционно получают методами биотехнологии. </a:t>
            </a:r>
          </a:p>
          <a:p>
            <a:pPr marL="0" indent="457200" algn="just">
              <a:lnSpc>
                <a:spcPct val="110000"/>
              </a:lnSpc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качестве красителей и усилителей цвета используются некоторые витамины, такие как В</a:t>
            </a:r>
            <a:r>
              <a:rPr lang="ru-RU" sz="26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(рибофлавин), β-каротин, окрашивающие пищевые продукты в оранжево-желтые цвета. </a:t>
            </a:r>
          </a:p>
          <a:p>
            <a:pPr marL="0" indent="457200" algn="just">
              <a:lnSpc>
                <a:spcPct val="110000"/>
              </a:lnSpc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β-каротин применяют при изготовлении колбас с целью замены нитрита натрия, кондитерских изделий, сливочного масла, макаронных изделий.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8308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Загустители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10000"/>
              </a:lnSpc>
              <a:buNone/>
            </a:pP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Ксантан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был первым микробным полисахаридом, который начали производить в промышленном масштабе (1967 г.). Синтезируется микроорганизмами </a:t>
            </a:r>
            <a:r>
              <a:rPr lang="ru-RU" sz="3400" b="1" i="1" dirty="0" err="1">
                <a:latin typeface="Times New Roman" pitchFamily="18" charset="0"/>
                <a:cs typeface="Times New Roman" pitchFamily="18" charset="0"/>
              </a:rPr>
              <a:t>Xanthomonas</a:t>
            </a: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i="1" dirty="0" err="1">
                <a:latin typeface="Times New Roman" pitchFamily="18" charset="0"/>
                <a:cs typeface="Times New Roman" pitchFamily="18" charset="0"/>
              </a:rPr>
              <a:t>campestris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при выращивании на глюкозе, сахарозе, крахмале, кукурузной декстрозе, барде, творожной сыворотке. </a:t>
            </a:r>
          </a:p>
          <a:p>
            <a:pPr marL="0" indent="457200" algn="just">
              <a:lnSpc>
                <a:spcPct val="110000"/>
              </a:lnSpc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Это вещество обладает высокой вязкостью в широком диапазоне рН, не зависящей от температуры и присутствия солей.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Ксантаны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безопасны для человека. С 1969 г. используются в пищевой промышленности для производства консервированных и замороженных пищевых продуктов, приправ, соусов, продуктов быстрого приготовления, заправок, кремов и фруктовых напитков. </a:t>
            </a:r>
          </a:p>
          <a:p>
            <a:pPr marL="0" indent="457200" algn="just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Широко используется в кондитерской промышленности и при производстве мороженого в качестве стабилизатора полисахарид декстран (α-D-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глюкан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) из </a:t>
            </a:r>
            <a:r>
              <a:rPr lang="ru-RU" sz="3400" b="1" i="1" dirty="0" err="1">
                <a:latin typeface="Times New Roman" pitchFamily="18" charset="0"/>
                <a:cs typeface="Times New Roman" pitchFamily="18" charset="0"/>
              </a:rPr>
              <a:t>Leuconostoc</a:t>
            </a: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i="1" dirty="0" err="1">
                <a:latin typeface="Times New Roman" pitchFamily="18" charset="0"/>
                <a:cs typeface="Times New Roman" pitchFamily="18" charset="0"/>
              </a:rPr>
              <a:t>mesenteroides</a:t>
            </a: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b="1" i="1" dirty="0" err="1">
                <a:latin typeface="Times New Roman" pitchFamily="18" charset="0"/>
                <a:cs typeface="Times New Roman" pitchFamily="18" charset="0"/>
              </a:rPr>
              <a:t>месентероидес</a:t>
            </a: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выращиваемого на сахарозе.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815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3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680521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300"/>
              </a:spcBef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растительных источников широко используются в пищевой промышленности в качестве загустителей или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гелеобразующих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агентов. Их применяют для стабилизации йогурта, для предотвращения образования кристаллов льда при получении мороженого и т.д. </a:t>
            </a:r>
          </a:p>
          <a:p>
            <a:pPr marL="0" indent="457200" algn="just">
              <a:spcBef>
                <a:spcPts val="3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служат морские водоросли (например,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Laminaria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однако по своей природе этот источник непостоянен. </a:t>
            </a:r>
          </a:p>
          <a:p>
            <a:pPr marL="0" indent="457200" algn="just">
              <a:spcBef>
                <a:spcPts val="3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промышленном масштабе получают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выращивая бактерии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Azotobacter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условиях избытка углерода.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Причем тип получаемого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изменять, варьируя различные параметры культивирования (содержание фосфора, кальция).</a:t>
            </a:r>
          </a:p>
          <a:p>
            <a:pPr marL="0" indent="457200" algn="just">
              <a:spcBef>
                <a:spcPts val="300"/>
              </a:spcBef>
              <a:buNone/>
            </a:pP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3911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Подсластители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Путем трансплантации в кишечную палочку гена цветочного растения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Thaumatococcus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daniellii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Stevia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rebaudiana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получены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сверхсладкий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белок тауматин и белок стевиозид. Также биотехнологическим методом производится аспартам (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фенилаланин+аспарагиновая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кислота). 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260788"/>
              </p:ext>
            </p:extLst>
          </p:nvPr>
        </p:nvGraphicFramePr>
        <p:xfrm>
          <a:off x="971600" y="3789040"/>
          <a:ext cx="7560839" cy="2513718"/>
        </p:xfrm>
        <a:graphic>
          <a:graphicData uri="http://schemas.openxmlformats.org/drawingml/2006/table">
            <a:tbl>
              <a:tblPr firstRow="1" firstCol="1" bandRow="1"/>
              <a:tblGrid>
                <a:gridCol w="3780024">
                  <a:extLst>
                    <a:ext uri="{9D8B030D-6E8A-4147-A177-3AD203B41FA5}">
                      <a16:colId xmlns:a16="http://schemas.microsoft.com/office/drawing/2014/main" val="2517768969"/>
                    </a:ext>
                  </a:extLst>
                </a:gridCol>
                <a:gridCol w="3780815">
                  <a:extLst>
                    <a:ext uri="{9D8B030D-6E8A-4147-A177-3AD203B41FA5}">
                      <a16:colId xmlns:a16="http://schemas.microsoft.com/office/drawing/2014/main" val="680307410"/>
                    </a:ext>
                  </a:extLst>
                </a:gridCol>
              </a:tblGrid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Сахаристые вещества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Сладость в сравнении с сахарозой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425843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Аспартам (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951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160-200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595225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Стевиозид (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960</a:t>
                      </a: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874760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Тауматин (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957)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37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747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Производство белка биотехнологическим методом –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изучить самостоятельно.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546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развития пищевой биотехнологии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4929411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новых штаммов микроорганизмов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используемых в качестве заквасок в молочной промышленности, в виноделии, пивоварении. </a:t>
            </a:r>
          </a:p>
          <a:p>
            <a:pPr>
              <a:lnSpc>
                <a:spcPct val="85000"/>
              </a:lnSpc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новых штаммов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продуцентов веществ и соединений, применяемых в пищевой промышленности (органических кислот, пищевых добавок, компонентов биологически активных добавок и др.). </a:t>
            </a:r>
          </a:p>
          <a:p>
            <a:pPr>
              <a:lnSpc>
                <a:spcPct val="85000"/>
              </a:lnSpc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с помощью микроорганизмов ферментов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разных отраслей пищевой промышленности – молочной (сыры), пивоваренной, безалкогольной, мясной (сыровяленые и сырокопченые колбасы, мясные изделия),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пищеконцентратов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 </a:t>
            </a:r>
          </a:p>
          <a:p>
            <a:pPr>
              <a:lnSpc>
                <a:spcPct val="85000"/>
              </a:lnSpc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отходов пищевой промышленности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(молочной, сахарной и др.), а также других отраслей промышленности (химической, целлюлозно-бумажной) в качестве основных компонентов питательных сред для культивирования микроорганизмов. </a:t>
            </a:r>
          </a:p>
          <a:p>
            <a:pPr marL="0" indent="457200" algn="just">
              <a:lnSpc>
                <a:spcPct val="85000"/>
              </a:lnSpc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развитие пищевой биотехнологии определяется не только совершенствованием, повышением эффективности традиционных биотехнологических процессов, но и разработкой совершенно новых процессов производства пищевых продуктов.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57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421800"/>
              </p:ext>
            </p:extLst>
          </p:nvPr>
        </p:nvGraphicFramePr>
        <p:xfrm>
          <a:off x="395536" y="332656"/>
          <a:ext cx="8568952" cy="6050968"/>
        </p:xfrm>
        <a:graphic>
          <a:graphicData uri="http://schemas.openxmlformats.org/drawingml/2006/table">
            <a:tbl>
              <a:tblPr firstRow="1" firstCol="1" bandRow="1"/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6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Продукция биотехнологии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Использование в пищевой промышленности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610"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b="1" i="1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Аминокислоты</a:t>
                      </a:r>
                      <a:r>
                        <a:rPr lang="en-US" sz="2200" b="1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ru-RU" sz="2200" b="1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352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Цистеин, метионин, лизин</a:t>
                      </a: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Повышение пищевой (биологической) ценности белоксодержащих продуктов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7768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Глутаминовая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кислота (</a:t>
                      </a:r>
                      <a:r>
                        <a:rPr lang="ru-RU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глутамат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натрия)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Усиление аромата мясных, рыбных и других изделий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1830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Глицин, аспартат</a:t>
                      </a: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Придание кондитерским изделиям, безалкогольным напиткам кисло-сладкого вкуса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610"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Витамины: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220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А, В</a:t>
                      </a:r>
                      <a:r>
                        <a:rPr lang="ru-RU" sz="2200" baseline="-25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</a:t>
                      </a:r>
                      <a:r>
                        <a:rPr lang="ru-RU" sz="2200" baseline="-25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</a:t>
                      </a:r>
                      <a:r>
                        <a:rPr lang="ru-RU" sz="2200" baseline="-25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</a:t>
                      </a:r>
                      <a:r>
                        <a:rPr lang="ru-RU" sz="2200" baseline="-25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С, D, Е, β-каротин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Повышение пищевой ценности продуктов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1220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С, Е В</a:t>
                      </a:r>
                      <a:r>
                        <a:rPr lang="ru-RU" sz="2200" baseline="-250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β-каротин 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Антиоксиданты Красители, усилители цвета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610"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b="1" i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Органические кислоты: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01830"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Уксусная, лимонная, бензойная, молочная, </a:t>
                      </a:r>
                      <a:r>
                        <a:rPr lang="ru-RU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глюконовая</a:t>
                      </a: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яблочная </a:t>
                      </a: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Консерванты, ароматизаторы, </a:t>
                      </a:r>
                      <a:r>
                        <a:rPr lang="ru-RU" sz="22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подкислители</a:t>
                      </a:r>
                      <a:endParaRPr lang="ru-RU" sz="2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185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780707"/>
              </p:ext>
            </p:extLst>
          </p:nvPr>
        </p:nvGraphicFramePr>
        <p:xfrm>
          <a:off x="323529" y="332656"/>
          <a:ext cx="8496944" cy="5699760"/>
        </p:xfrm>
        <a:graphic>
          <a:graphicData uri="http://schemas.openxmlformats.org/drawingml/2006/table">
            <a:tbl>
              <a:tblPr firstRow="1" firstCol="1" bandRow="1"/>
              <a:tblGrid>
                <a:gridCol w="3498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8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20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Продукция биотехнологии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Использование в пищевой промышленности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0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Ферменты: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31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α</a:t>
                      </a: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-Амилаза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Производство спирта, вин, пива, хлеба, кондитерских изделий и продуктов детского питания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0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Глюкоамилаза 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Получение глюкозы, удаление декстринов из пива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0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Пектиназа</a:t>
                      </a: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Осветление вин и фруктовых соков, обработка цитрусовых плодов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31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Микробная протеиназа 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Сыроварение, ускорение созревания теста, производство крекеров, улучшение качества мяса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Реннин 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Свертывание молока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0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Пепсин, папаин 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Осветление пива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20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Фицин, трипсин, бромелаин </a:t>
                      </a:r>
                      <a:endParaRPr lang="ru-RU" sz="2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Ускорение процесса маринования рыбы, отделение мяса от костей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877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Микроорганизмы, используемые в пищевой промышленности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>
              <a:buNone/>
            </a:pPr>
            <a:endParaRPr lang="ru-RU" sz="2400" dirty="0"/>
          </a:p>
          <a:p>
            <a:pPr marL="0" indent="45720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Микроорганизмы, широко используемые в производстве пищевых продуктов, относятся к четырем группам: </a:t>
            </a:r>
          </a:p>
          <a:p>
            <a:pPr indent="457200">
              <a:buFont typeface="Wingdings" pitchFamily="2" charset="2"/>
              <a:buChar char="Ø"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Бактерии;</a:t>
            </a:r>
          </a:p>
          <a:p>
            <a:pPr indent="457200">
              <a:buFont typeface="Wingdings" pitchFamily="2" charset="2"/>
              <a:buChar char="Ø"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Актиномицеты (грамположительные бактерии, не образующие спор);</a:t>
            </a:r>
          </a:p>
          <a:p>
            <a:pPr indent="457200">
              <a:buFont typeface="Wingdings" pitchFamily="2" charset="2"/>
              <a:buChar char="Ø"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Дрожжи;</a:t>
            </a:r>
          </a:p>
          <a:p>
            <a:pPr indent="457200">
              <a:buFont typeface="Wingdings" pitchFamily="2" charset="2"/>
              <a:buChar char="Ø"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Плесени.</a:t>
            </a:r>
          </a:p>
        </p:txBody>
      </p:sp>
    </p:spTree>
    <p:extLst>
      <p:ext uri="{BB962C8B-B14F-4D97-AF65-F5344CB8AC3E}">
        <p14:creationId xmlns:p14="http://schemas.microsoft.com/office/powerpoint/2010/main" val="3856891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Бактерии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752529"/>
          </a:xfrm>
        </p:spPr>
        <p:txBody>
          <a:bodyPr>
            <a:normAutofit fontScale="92500"/>
          </a:bodyPr>
          <a:lstStyle/>
          <a:p>
            <a:pPr indent="342900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Уксуснокислые бактерии, представленные родами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Gluconobacter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Acetobacter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– это грамотрицательные бактерии, превращающие этанол в уксусную кислоту, а уксусную кислоту – в углекислый газ и воду.</a:t>
            </a:r>
          </a:p>
          <a:p>
            <a:pPr indent="0"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42900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Анаэробные, образующие споры бактерии, представлены родом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Clostridium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. C.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acetobutylicum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сбраживает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сахара в ацетон, этанол,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изопропанол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 n–бутанол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ацетонобутаноловое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брожение), другие виды могут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сбраживать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крахмал, пектин и различные азотсодержащие соединения.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960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752529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 молочнокислым бактериям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относятся представители родов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Lactobacillus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Leuconostoc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Strеptococcus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которые не образуют спор, грамположительны и не чувствительны к кислороду.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Гетероферментативные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молочнокислые бактерии рода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Leuconostoc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превращают углеводы в молочную кислоту, этанол и углекислый газ; 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Гомоферментативные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молочнокислые бактерии рода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Strеptococcus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продуцируют только молочную кислоту;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Брожение,  осуществляемое представителями рода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Lactobacillus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позволяет получить наряду с молочной кислотой ряд разнообразных продуктов.</a:t>
            </a:r>
          </a:p>
        </p:txBody>
      </p:sp>
    </p:spTree>
    <p:extLst>
      <p:ext uri="{BB962C8B-B14F-4D97-AF65-F5344CB8AC3E}">
        <p14:creationId xmlns:p14="http://schemas.microsoft.com/office/powerpoint/2010/main" val="3616825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Дрожжи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352928" cy="5976664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90000"/>
              </a:lnSpc>
              <a:buNone/>
            </a:pPr>
            <a:r>
              <a:rPr lang="ru-RU" sz="2300" dirty="0">
                <a:latin typeface="Times New Roman"/>
                <a:ea typeface="Times New Roman"/>
              </a:rPr>
              <a:t>Виды, принадлежащие к классу </a:t>
            </a:r>
            <a:r>
              <a:rPr lang="ru-RU" sz="2300" b="1" i="1" dirty="0">
                <a:latin typeface="Times New Roman"/>
                <a:ea typeface="Times New Roman"/>
              </a:rPr>
              <a:t>аскомицетов</a:t>
            </a:r>
            <a:r>
              <a:rPr lang="ru-RU" sz="2300" dirty="0">
                <a:latin typeface="Times New Roman"/>
                <a:ea typeface="Times New Roman"/>
              </a:rPr>
              <a:t>: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300" dirty="0">
                <a:latin typeface="Times New Roman"/>
                <a:ea typeface="Times New Roman"/>
              </a:rPr>
              <a:t>Вид </a:t>
            </a:r>
            <a:r>
              <a:rPr lang="ru-RU" sz="2300" b="1" i="1" dirty="0" err="1">
                <a:latin typeface="Times New Roman"/>
                <a:ea typeface="Times New Roman"/>
              </a:rPr>
              <a:t>Saccharomyces</a:t>
            </a:r>
            <a:r>
              <a:rPr lang="ru-RU" sz="2300" b="1" i="1" dirty="0">
                <a:latin typeface="Times New Roman"/>
                <a:ea typeface="Times New Roman"/>
              </a:rPr>
              <a:t> </a:t>
            </a:r>
            <a:r>
              <a:rPr lang="ru-RU" sz="2300" b="1" i="1" dirty="0" err="1">
                <a:latin typeface="Times New Roman"/>
                <a:ea typeface="Times New Roman"/>
              </a:rPr>
              <a:t>cerevisiae</a:t>
            </a:r>
            <a:r>
              <a:rPr lang="ru-RU" sz="2300" b="1" i="1" dirty="0">
                <a:latin typeface="Times New Roman"/>
                <a:ea typeface="Times New Roman"/>
              </a:rPr>
              <a:t>  </a:t>
            </a:r>
            <a:r>
              <a:rPr lang="ru-RU" sz="2300" dirty="0">
                <a:latin typeface="Times New Roman"/>
                <a:ea typeface="Times New Roman"/>
              </a:rPr>
              <a:t>- интенсивно культивируется, и нашел самое широкое применение.  Многочисленные штаммы </a:t>
            </a:r>
            <a:r>
              <a:rPr lang="ru-RU" sz="2300" b="1" i="1" dirty="0">
                <a:latin typeface="Times New Roman"/>
                <a:ea typeface="Times New Roman"/>
              </a:rPr>
              <a:t>S. </a:t>
            </a:r>
            <a:r>
              <a:rPr lang="ru-RU" sz="2300" b="1" i="1" dirty="0" err="1">
                <a:latin typeface="Times New Roman"/>
                <a:ea typeface="Times New Roman"/>
              </a:rPr>
              <a:t>сerevisiae</a:t>
            </a:r>
            <a:r>
              <a:rPr lang="ru-RU" sz="2300" b="1" i="1" dirty="0">
                <a:latin typeface="Times New Roman"/>
                <a:ea typeface="Times New Roman"/>
              </a:rPr>
              <a:t> </a:t>
            </a:r>
            <a:r>
              <a:rPr lang="ru-RU" sz="2300" dirty="0">
                <a:latin typeface="Times New Roman"/>
                <a:ea typeface="Times New Roman"/>
              </a:rPr>
              <a:t>находят применение в пивоварении, виноделии, производстве японской рисовой водки (</a:t>
            </a:r>
            <a:r>
              <a:rPr lang="ru-RU" sz="2300" dirty="0" err="1">
                <a:latin typeface="Times New Roman"/>
                <a:ea typeface="Times New Roman"/>
              </a:rPr>
              <a:t>сакэ</a:t>
            </a:r>
            <a:r>
              <a:rPr lang="ru-RU" sz="2300" dirty="0">
                <a:latin typeface="Times New Roman"/>
                <a:ea typeface="Times New Roman"/>
              </a:rPr>
              <a:t>) и других алкогольных напитков, а также в хлебопечении.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300" dirty="0">
                <a:latin typeface="Times New Roman"/>
                <a:ea typeface="Times New Roman"/>
              </a:rPr>
              <a:t>К дрожжам, сбраживающим лактозу, относится вид </a:t>
            </a:r>
            <a:r>
              <a:rPr lang="ru-RU" sz="2300" b="1" i="1" dirty="0" err="1">
                <a:latin typeface="Times New Roman"/>
                <a:ea typeface="Times New Roman"/>
              </a:rPr>
              <a:t>Kluyveromyces</a:t>
            </a:r>
            <a:r>
              <a:rPr lang="ru-RU" sz="2300" b="1" i="1" dirty="0">
                <a:latin typeface="Times New Roman"/>
                <a:ea typeface="Times New Roman"/>
              </a:rPr>
              <a:t> </a:t>
            </a:r>
            <a:r>
              <a:rPr lang="ru-RU" sz="2300" b="1" i="1" dirty="0" err="1">
                <a:latin typeface="Times New Roman"/>
                <a:ea typeface="Times New Roman"/>
              </a:rPr>
              <a:t>fragilis</a:t>
            </a:r>
            <a:r>
              <a:rPr lang="ru-RU" sz="2300" dirty="0">
                <a:latin typeface="Times New Roman"/>
                <a:ea typeface="Times New Roman"/>
              </a:rPr>
              <a:t>, который используют для получения спирта из молочной сыворотки.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300" dirty="0" err="1">
                <a:latin typeface="Times New Roman"/>
                <a:ea typeface="Times New Roman"/>
              </a:rPr>
              <a:t>Saccharomyces</a:t>
            </a:r>
            <a:r>
              <a:rPr lang="ru-RU" sz="2300" dirty="0">
                <a:latin typeface="Times New Roman"/>
                <a:ea typeface="Times New Roman"/>
              </a:rPr>
              <a:t> </a:t>
            </a:r>
            <a:r>
              <a:rPr lang="ru-RU" sz="2300" dirty="0" err="1">
                <a:latin typeface="Times New Roman"/>
                <a:ea typeface="Times New Roman"/>
              </a:rPr>
              <a:t>lipolitica</a:t>
            </a:r>
            <a:r>
              <a:rPr lang="ru-RU" sz="2300" dirty="0">
                <a:latin typeface="Times New Roman"/>
                <a:ea typeface="Times New Roman"/>
              </a:rPr>
              <a:t> деградирует углеводороды и употребляется для получения микробной биомассы. </a:t>
            </a:r>
          </a:p>
          <a:p>
            <a:pPr marL="0" indent="457200" algn="just">
              <a:lnSpc>
                <a:spcPct val="90000"/>
              </a:lnSpc>
              <a:buNone/>
            </a:pPr>
            <a:r>
              <a:rPr lang="ru-RU" sz="2300" dirty="0">
                <a:latin typeface="Times New Roman"/>
                <a:ea typeface="Times New Roman"/>
              </a:rPr>
              <a:t>Другие полезные виды относятся к классу </a:t>
            </a:r>
            <a:r>
              <a:rPr lang="ru-RU" sz="2300" b="1" i="1" dirty="0" err="1">
                <a:latin typeface="Times New Roman"/>
                <a:ea typeface="Times New Roman"/>
              </a:rPr>
              <a:t>дейтеромицетов</a:t>
            </a:r>
            <a:r>
              <a:rPr lang="ru-RU" sz="2300" dirty="0">
                <a:latin typeface="Times New Roman"/>
                <a:ea typeface="Times New Roman"/>
              </a:rPr>
              <a:t> (несовершенных грибов), так как они размножаются не половым путем, а почкованием.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300" b="1" i="1" dirty="0" err="1">
                <a:latin typeface="Times New Roman"/>
                <a:ea typeface="Times New Roman"/>
              </a:rPr>
              <a:t>Phaffia</a:t>
            </a:r>
            <a:r>
              <a:rPr lang="ru-RU" sz="2300" b="1" i="1" dirty="0">
                <a:latin typeface="Times New Roman"/>
                <a:ea typeface="Times New Roman"/>
              </a:rPr>
              <a:t> </a:t>
            </a:r>
            <a:r>
              <a:rPr lang="ru-RU" sz="2300" b="1" i="1" dirty="0" err="1">
                <a:latin typeface="Times New Roman"/>
                <a:ea typeface="Times New Roman"/>
              </a:rPr>
              <a:t>rhodozyma</a:t>
            </a:r>
            <a:r>
              <a:rPr lang="ru-RU" sz="2300" b="1" i="1" dirty="0">
                <a:latin typeface="Times New Roman"/>
                <a:ea typeface="Times New Roman"/>
              </a:rPr>
              <a:t> </a:t>
            </a:r>
            <a:r>
              <a:rPr lang="ru-RU" sz="2300" dirty="0">
                <a:latin typeface="Times New Roman"/>
                <a:ea typeface="Times New Roman"/>
              </a:rPr>
              <a:t>синтезирует </a:t>
            </a:r>
            <a:r>
              <a:rPr lang="ru-RU" sz="2300" dirty="0" err="1">
                <a:latin typeface="Times New Roman"/>
                <a:ea typeface="Times New Roman"/>
              </a:rPr>
              <a:t>астаксантин</a:t>
            </a:r>
            <a:r>
              <a:rPr lang="ru-RU" sz="2300" dirty="0">
                <a:latin typeface="Times New Roman"/>
                <a:ea typeface="Times New Roman"/>
              </a:rPr>
              <a:t> – </a:t>
            </a:r>
            <a:r>
              <a:rPr lang="ru-RU" sz="2300" dirty="0" err="1">
                <a:latin typeface="Times New Roman"/>
                <a:ea typeface="Times New Roman"/>
              </a:rPr>
              <a:t>каротиноид</a:t>
            </a:r>
            <a:r>
              <a:rPr lang="ru-RU" sz="2300" dirty="0">
                <a:latin typeface="Times New Roman"/>
                <a:ea typeface="Times New Roman"/>
              </a:rPr>
              <a:t>, который придает мякоти форели и лосося, выращиваемых на фермах, характерный оранжевый или розовый цвет.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32892755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3365</Words>
  <Application>Microsoft Office PowerPoint</Application>
  <PresentationFormat>Экран (4:3)</PresentationFormat>
  <Paragraphs>246</Paragraphs>
  <Slides>39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4" baseType="lpstr">
      <vt:lpstr>Arial</vt:lpstr>
      <vt:lpstr>Calibri</vt:lpstr>
      <vt:lpstr>Times New Roman</vt:lpstr>
      <vt:lpstr>Wingdings</vt:lpstr>
      <vt:lpstr>Тема Office</vt:lpstr>
      <vt:lpstr>Производство продуктов питания с помощью микроорганизмов. Биотехнологические основы производства</vt:lpstr>
      <vt:lpstr>Основные направления биотехнологии в пищевой промышленности</vt:lpstr>
      <vt:lpstr>Современное состояние пищевой биотехнологии</vt:lpstr>
      <vt:lpstr>Презентация PowerPoint</vt:lpstr>
      <vt:lpstr>Презентация PowerPoint</vt:lpstr>
      <vt:lpstr>Микроорганизмы, используемые в пищевой промышленности</vt:lpstr>
      <vt:lpstr>Бактерии </vt:lpstr>
      <vt:lpstr>Презентация PowerPoint</vt:lpstr>
      <vt:lpstr>Дрожжи </vt:lpstr>
      <vt:lpstr>Плесени</vt:lpstr>
      <vt:lpstr>Биотехнологические приемы при переработке молока </vt:lpstr>
      <vt:lpstr>Классификация кисломолочных продуктов в зависимости от используемой закваски</vt:lpstr>
      <vt:lpstr>Функциональная роль некоторых бактерий, используемых при переработке молока</vt:lpstr>
      <vt:lpstr>Биотехнологические приемы переработки мясного сырья</vt:lpstr>
      <vt:lpstr>Презентация PowerPoint</vt:lpstr>
      <vt:lpstr>Преимущества и недостатки способов</vt:lpstr>
      <vt:lpstr>Презентация PowerPoint</vt:lpstr>
      <vt:lpstr>Презентация PowerPoint</vt:lpstr>
      <vt:lpstr>Презентация PowerPoint</vt:lpstr>
      <vt:lpstr>Биотехнологические приемы при производстве алкогольных напитков</vt:lpstr>
      <vt:lpstr>Презентация PowerPoint</vt:lpstr>
      <vt:lpstr>Презентация PowerPoint</vt:lpstr>
      <vt:lpstr>Производство вина</vt:lpstr>
      <vt:lpstr>Производство пива</vt:lpstr>
      <vt:lpstr>Презентация PowerPoint</vt:lpstr>
      <vt:lpstr>Презентация PowerPoint</vt:lpstr>
      <vt:lpstr>Применение биотехнологических процессов в хлебопечении</vt:lpstr>
      <vt:lpstr>Получение пищевых кислот с помощью микроорганизмов</vt:lpstr>
      <vt:lpstr>Производство БАВ </vt:lpstr>
      <vt:lpstr>Получение лимонной кислоты</vt:lpstr>
      <vt:lpstr>Получение молочной кислоты</vt:lpstr>
      <vt:lpstr>Получение уксусной кислоты</vt:lpstr>
      <vt:lpstr>Усилители вкуса </vt:lpstr>
      <vt:lpstr>Красители </vt:lpstr>
      <vt:lpstr>Загустители </vt:lpstr>
      <vt:lpstr>Альгинаты </vt:lpstr>
      <vt:lpstr>Подсластители</vt:lpstr>
      <vt:lpstr>Презентация PowerPoint</vt:lpstr>
      <vt:lpstr>Перспективы развития пищевой биотехнологии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биотехнологии в пищевой промышленности</dc:title>
  <dc:creator>Анюта</dc:creator>
  <cp:lastModifiedBy>PGAU</cp:lastModifiedBy>
  <cp:revision>56</cp:revision>
  <dcterms:created xsi:type="dcterms:W3CDTF">2020-10-25T17:30:58Z</dcterms:created>
  <dcterms:modified xsi:type="dcterms:W3CDTF">2024-09-19T06:14:38Z</dcterms:modified>
</cp:coreProperties>
</file>