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19.09.2024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Получение пищевого белка </a:t>
            </a:r>
            <a:r>
              <a:rPr lang="ru-RU" dirty="0" err="1"/>
              <a:t>биотехнологическим</a:t>
            </a:r>
            <a:r>
              <a:rPr lang="ru-RU" dirty="0"/>
              <a:t> способом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://900igr.net/up/datas/212984/01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5942" r="59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i="1" dirty="0"/>
              <a:t>Технологический процесс</a:t>
            </a:r>
            <a:r>
              <a:rPr lang="ru-RU" sz="3200" dirty="0"/>
              <a:t> получения белковой массы из клеток водорослей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ru-RU" sz="4900" dirty="0"/>
              <a:t>1. Выращивание промышленной культуры в культиваторах открытого или закрытого типа;</a:t>
            </a:r>
          </a:p>
          <a:p>
            <a:r>
              <a:rPr lang="ru-RU" sz="4900" dirty="0"/>
              <a:t>2. Отделение водорослей от массы воды, что является наиболее энергоёмкой процедурой, поскольку необходимо перерабатывать большие объёмы жидкости;</a:t>
            </a:r>
          </a:p>
          <a:p>
            <a:r>
              <a:rPr lang="ru-RU" sz="4900" dirty="0"/>
              <a:t>3. После осаждения клеточной биомассы её пропускают через сепаратор, в результате чего происходит концентрирование суспензии до необходимой концентрации.</a:t>
            </a:r>
          </a:p>
          <a:p>
            <a:r>
              <a:rPr lang="ru-RU" sz="4900" dirty="0"/>
              <a:t>4. Приготовление товарного продукта в виде суспензии, сухого порошка или пастообразной массы. Если требуется получить пастообразный препарат, то полученную белковую массу высушивают;</a:t>
            </a:r>
          </a:p>
          <a:p>
            <a:r>
              <a:rPr lang="ru-RU" sz="4900" dirty="0"/>
              <a:t>5. Для улучшения переваримости биомассы клеток Хлореллы и </a:t>
            </a:r>
            <a:r>
              <a:rPr lang="ru-RU" sz="4900" dirty="0" err="1"/>
              <a:t>Сценедесмус</a:t>
            </a:r>
            <a:r>
              <a:rPr lang="ru-RU" sz="4900" dirty="0"/>
              <a:t> проводят их обработку с целью разрушения клеточных оболочек.</a:t>
            </a:r>
          </a:p>
          <a:p>
            <a:r>
              <a:rPr lang="ru-RU" sz="4900" dirty="0"/>
              <a:t>6. Наиболее распространено выращивание Хлореллы, которая </a:t>
            </a:r>
            <a:r>
              <a:rPr lang="ru-RU" sz="4900" i="1" dirty="0"/>
              <a:t>применяется</a:t>
            </a:r>
            <a:r>
              <a:rPr lang="ru-RU" sz="4900" dirty="0"/>
              <a:t> для кормления сельскохозяйственных животных в виде суспензии (1,5 г/л сухого вещества) или сухого порошка. </a:t>
            </a:r>
            <a:r>
              <a:rPr lang="ru-RU" sz="4900" i="1" dirty="0"/>
              <a:t>Суточная норма</a:t>
            </a:r>
            <a:r>
              <a:rPr lang="ru-RU" sz="4900" dirty="0"/>
              <a:t> суспензии Хлореллы при кормлении молодняка крупного рогатого скота – 3-5 л, взрослых животных – 8-10 л. При добавлении в корм жвачных животных муки Хлореллы допускается замена 50% растительного белка белком водоросли.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/>
              <a:t>Микопротеин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err="1"/>
              <a:t>Микопротеин</a:t>
            </a:r>
            <a:r>
              <a:rPr lang="ru-RU" dirty="0"/>
              <a:t> - это пищевой продукт, состоящий в основном из мицелия гриба. При его производстве используется штамм </a:t>
            </a:r>
            <a:r>
              <a:rPr lang="ru-RU" dirty="0" err="1"/>
              <a:t>Fusarium</a:t>
            </a:r>
            <a:r>
              <a:rPr lang="ru-RU" dirty="0"/>
              <a:t> </a:t>
            </a:r>
            <a:r>
              <a:rPr lang="ru-RU" dirty="0" err="1"/>
              <a:t>graminearum</a:t>
            </a:r>
            <a:r>
              <a:rPr lang="ru-RU" dirty="0"/>
              <a:t>, выделенный из почвы. </a:t>
            </a:r>
            <a:r>
              <a:rPr lang="ru-RU" dirty="0" err="1"/>
              <a:t>Микопротеин</a:t>
            </a:r>
            <a:r>
              <a:rPr lang="ru-RU" dirty="0"/>
              <a:t> производят сегодня на опытной установке методом непрерывного выращивания. В качестве субстрата используется глюкоза и другие питательные вещества, а источниками азота служат аммиак и аммонийные соли. После завершения стадии ферментации культуру подвергают термообработке для уменьшения содержания рибонуклеиновой кислоты, а затем отделяют мицелий методом вакуумного фильтрования. 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Грибной белок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Корма для животных должны содержать некоторое количество белка (до 15-20 %), в зависимости от вида животных и способа их содержания. Положительным фактором является и волокнистое строение выращенной культуры; текстура массы мицелия близка к таковой у естественных продуктов, поэтому у продукта может быть имитирована текстура мяса, а за счет добавок - его вкус и цвет. Плотность продукта зависит от длины гифов выращенного гриба, которая определяется скоростью роста. 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Аппаратурная схема производства</a:t>
            </a:r>
          </a:p>
        </p:txBody>
      </p:sp>
      <p:pic>
        <p:nvPicPr>
          <p:cNvPr id="4" name="Содержимое 3" descr="slide-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935163"/>
            <a:ext cx="9143999" cy="4922837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/>
              <a:t>Общая схема микробиологического производства состоит из следующих основных этапов: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4614866" cy="5181616"/>
          </a:xfrm>
        </p:spPr>
        <p:txBody>
          <a:bodyPr>
            <a:normAutofit/>
          </a:bodyPr>
          <a:lstStyle/>
          <a:p>
            <a:r>
              <a:rPr lang="ru-RU" sz="2400" dirty="0"/>
              <a:t>1. Подготовка питательной среды. </a:t>
            </a:r>
          </a:p>
          <a:p>
            <a:r>
              <a:rPr lang="ru-RU" sz="2400" dirty="0"/>
              <a:t>2. Получение чистых штаммов для внесения в ферментер. </a:t>
            </a:r>
          </a:p>
          <a:p>
            <a:r>
              <a:rPr lang="ru-RU" sz="2400" dirty="0"/>
              <a:t>3. Ферментация – основной этап </a:t>
            </a:r>
            <a:r>
              <a:rPr lang="ru-RU" sz="2400" dirty="0" err="1"/>
              <a:t>биотехнологического</a:t>
            </a:r>
            <a:r>
              <a:rPr lang="ru-RU" sz="2400" dirty="0"/>
              <a:t> процесса.</a:t>
            </a:r>
          </a:p>
          <a:p>
            <a:r>
              <a:rPr lang="ru-RU" sz="2400" dirty="0"/>
              <a:t>4. Выделение и очистка конечного продукта. </a:t>
            </a:r>
          </a:p>
          <a:p>
            <a:r>
              <a:rPr lang="ru-RU" sz="2400" dirty="0"/>
              <a:t>5. Получение товарных форм продукта. </a:t>
            </a:r>
          </a:p>
        </p:txBody>
      </p:sp>
      <p:pic>
        <p:nvPicPr>
          <p:cNvPr id="4" name="Рисунок 3" descr="image00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825" y="928671"/>
            <a:ext cx="4067175" cy="592933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785818"/>
          </a:xfrm>
        </p:spPr>
        <p:txBody>
          <a:bodyPr>
            <a:normAutofit/>
          </a:bodyPr>
          <a:lstStyle/>
          <a:p>
            <a:pPr algn="ctr"/>
            <a:r>
              <a:rPr lang="ru-RU" sz="3200" dirty="0" err="1"/>
              <a:t>Биотехнологическая</a:t>
            </a:r>
            <a:r>
              <a:rPr lang="ru-RU" sz="3200" dirty="0"/>
              <a:t> схема производства</a:t>
            </a:r>
          </a:p>
        </p:txBody>
      </p:sp>
      <p:pic>
        <p:nvPicPr>
          <p:cNvPr id="4" name="Содержимое 3" descr="img-dDUJNX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214422"/>
            <a:ext cx="8143932" cy="5357849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85860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Характеристика используемого сырья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357826"/>
          </a:xfrm>
        </p:spPr>
        <p:txBody>
          <a:bodyPr>
            <a:normAutofit fontScale="77500" lnSpcReduction="20000"/>
          </a:bodyPr>
          <a:lstStyle/>
          <a:p>
            <a:r>
              <a:rPr lang="ru-RU" sz="2900" b="1" dirty="0" err="1"/>
              <a:t>Гидролизаты</a:t>
            </a:r>
            <a:r>
              <a:rPr lang="ru-RU" sz="2900" b="1" dirty="0"/>
              <a:t> растений</a:t>
            </a:r>
            <a:r>
              <a:rPr lang="ru-RU" sz="2900" dirty="0"/>
              <a:t>. Производство кормовых дрожжей на </a:t>
            </a:r>
            <a:r>
              <a:rPr lang="ru-RU" sz="2900" dirty="0" err="1"/>
              <a:t>гидролизатах</a:t>
            </a:r>
            <a:r>
              <a:rPr lang="ru-RU" sz="2900" dirty="0"/>
              <a:t> растительного сырья существует несколько десятилетий. Для этой цели используются </a:t>
            </a:r>
            <a:r>
              <a:rPr lang="ru-RU" sz="2900" dirty="0" err="1"/>
              <a:t>гидролизаты</a:t>
            </a:r>
            <a:r>
              <a:rPr lang="ru-RU" sz="2900" dirty="0"/>
              <a:t> древесины, подсолнечной и рисовой лузги, кукурузных кочерыжек, стеблей хлопчатника и других целлюлозосодержащих материалов. </a:t>
            </a:r>
          </a:p>
          <a:p>
            <a:r>
              <a:rPr lang="ru-RU" sz="2900" b="1" dirty="0"/>
              <a:t>Углеводороды</a:t>
            </a:r>
            <a:r>
              <a:rPr lang="ru-RU" sz="2900" dirty="0"/>
              <a:t>. Способность к утилизации углеводородов часто встречается у представителей дрожжей, из которых в первую очередь следует назвать род </a:t>
            </a:r>
            <a:r>
              <a:rPr lang="en-US" sz="2900" i="1" dirty="0"/>
              <a:t>Candida</a:t>
            </a:r>
            <a:r>
              <a:rPr lang="ru-RU" sz="2900" dirty="0"/>
              <a:t>, у представителей </a:t>
            </a:r>
            <a:r>
              <a:rPr lang="ru-RU" sz="2900" dirty="0" err="1"/>
              <a:t>мицелиальных</a:t>
            </a:r>
            <a:r>
              <a:rPr lang="ru-RU" sz="2900" dirty="0"/>
              <a:t> грибов, в частности </a:t>
            </a:r>
            <a:r>
              <a:rPr lang="en-US" sz="2900" i="1" dirty="0" err="1"/>
              <a:t>Aspergillus</a:t>
            </a:r>
            <a:r>
              <a:rPr lang="ru-RU" sz="2900" i="1" dirty="0"/>
              <a:t>, </a:t>
            </a:r>
            <a:r>
              <a:rPr lang="en-US" sz="2900" i="1" dirty="0" err="1"/>
              <a:t>Fusarium</a:t>
            </a:r>
            <a:r>
              <a:rPr lang="en-US" sz="2900" dirty="0"/>
              <a:t> </a:t>
            </a:r>
            <a:r>
              <a:rPr lang="ru-RU" sz="2900" dirty="0"/>
              <a:t>и различных бактерий.</a:t>
            </a:r>
          </a:p>
          <a:p>
            <a:r>
              <a:rPr lang="ru-RU" sz="2900" b="1" dirty="0"/>
              <a:t>Новые виды сырья</a:t>
            </a:r>
            <a:r>
              <a:rPr lang="ru-RU" sz="2900" dirty="0"/>
              <a:t>. Культивирование водорослей с целью получения белковых веществ исследуется уже несколько десятилетий. В настоящее время наиболее эффективный способ использования биомассы хлореллы и других водорослей заключается в применении их в качестве биостимуляторов. Обнадеживающие данные имеются по выращиванию </a:t>
            </a:r>
            <a:r>
              <a:rPr lang="ru-RU" sz="2900" dirty="0" err="1"/>
              <a:t>цианобактерии</a:t>
            </a:r>
            <a:r>
              <a:rPr lang="ru-RU" sz="2900" dirty="0"/>
              <a:t> </a:t>
            </a:r>
            <a:r>
              <a:rPr lang="ru-RU" sz="2900" dirty="0" err="1"/>
              <a:t>спирулины</a:t>
            </a:r>
            <a:r>
              <a:rPr lang="ru-RU" sz="2900" dirty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Отходы пищевых производств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В большинстве стран – производителей молока традиционным способом утилизации сыворотки является скармливание ее животным.</a:t>
            </a:r>
          </a:p>
          <a:p>
            <a:r>
              <a:rPr lang="ru-RU" dirty="0"/>
              <a:t>В последние 10-15 лет из сыворотки методом ультрафильтрации выделяют белки высокого качества, на основе которых делают заменители сухого обезжиренного молока и другие продукты. Концентраты можно использовать как пищевые добавки и компоненты детского питания.</a:t>
            </a:r>
          </a:p>
          <a:p>
            <a:r>
              <a:rPr lang="ru-RU" dirty="0"/>
              <a:t>. Из всех известных микроорганизмов самым высоким коэффициентом конверсии белка сыворотки в микробный белок обладают дрожжи. Способность к ассимиляции лактозы имеется примерно у 20 % всех известных видов дрожжей. Гораздо реже встречаются дрожжи, </a:t>
            </a:r>
            <a:r>
              <a:rPr lang="ru-RU" dirty="0" err="1"/>
              <a:t>сбраживающие</a:t>
            </a:r>
            <a:r>
              <a:rPr lang="ru-RU" dirty="0"/>
              <a:t> лактозу.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Общая характеристика пищевого белка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Белки – высокомолекулярные органические вещества, состоящие из </a:t>
            </a:r>
            <a:r>
              <a:rPr lang="ru-RU" dirty="0" err="1"/>
              <a:t>альфа-аминокислот</a:t>
            </a:r>
            <a:r>
              <a:rPr lang="ru-RU" dirty="0"/>
              <a:t>, соединённых в цепочку пептидной связью. В живых организмах аминокислотный состав белков определяется генетическим кодом, при синтезе в большинстве случаев используется 20 стандартных аминокислот. 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yslide.ru/documents_3/1542feb6c2b542f5a95444df62df52c1/im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935834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70485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dirty="0"/>
              <a:t>Использование дрожжей и бактерий </a:t>
            </a:r>
          </a:p>
        </p:txBody>
      </p:sp>
      <p:pic>
        <p:nvPicPr>
          <p:cNvPr id="103426" name="Picture 2" descr="https://phys.org/newman/gfx/news/hires/2013/colouredsc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857364"/>
            <a:ext cx="4000496" cy="4286280"/>
          </a:xfrm>
          <a:prstGeom prst="rect">
            <a:avLst/>
          </a:prstGeom>
          <a:noFill/>
        </p:spPr>
      </p:pic>
      <p:pic>
        <p:nvPicPr>
          <p:cNvPr id="103430" name="Picture 6" descr="https://im0-tub-ru.yandex.net/i?id=a89567d953369a282efab7e0179099ce-sr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857364"/>
            <a:ext cx="3786214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Дрожжевой белок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С технологической точки зрения наилучшими продуцентами кормового и пищевого белка являются дрожжи</a:t>
            </a:r>
            <a:r>
              <a:rPr lang="ru-RU" b="1" dirty="0"/>
              <a:t>.</a:t>
            </a:r>
            <a:r>
              <a:rPr lang="ru-RU" dirty="0"/>
              <a:t> Их преимущество заключается прежде всего в «технологичности»: дрожжи легко выращивать в условиях производства. Клетки дрожжей крупнее, чем бактерий, и легче отделяются от жидкости при центрифугировании. Они характеризуются высокой скоростью роста, устойчивостью к посторонней микрофлоре, способны усваивать любые источники питания, легко отделяются, не загрязняют воздух спорами. Клетки дрожжей содержат до 25 % сухих веществ. Биологическая ценность дрожжевого белка определяется наличием значительного количества незаменимых аминокислот. По содержанию витаминов дрожжи превосходят все белковые корма, в том числе и рыбную муку. Кроме того, дрожжевые клетки содержат микроэлементы и значительное количество жира, в котором преобладают ненасыщенные жирные кислоты. При скармливании кормовых дрожжей коровам повышаются удои и содержание жира в молоке, а у пушных зверей улучшается качество меха.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://images.myshared.ru/5/520284/slide_1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5942" r="5942"/>
          <a:stretch>
            <a:fillRect/>
          </a:stretch>
        </p:blipFill>
        <p:spPr bwMode="auto">
          <a:xfrm>
            <a:off x="0" y="0"/>
            <a:ext cx="9144000" cy="65722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Бактериальный белок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/>
              <a:t>Бактериальный белок</a:t>
            </a:r>
            <a:r>
              <a:rPr lang="ru-RU" dirty="0"/>
              <a:t> – </a:t>
            </a:r>
            <a:r>
              <a:rPr lang="ru-RU" dirty="0" err="1"/>
              <a:t>белок</a:t>
            </a:r>
            <a:r>
              <a:rPr lang="ru-RU" dirty="0"/>
              <a:t>, являющийся частью структуры или производящийся бактериальной клеткой. Белки являются важными веществами для живых организмов. Большое количество исследований бактериального белка доказало его превосходства.</a:t>
            </a:r>
          </a:p>
          <a:p>
            <a:r>
              <a:rPr lang="ru-RU" dirty="0" err="1"/>
              <a:t>Бактериально-белковая</a:t>
            </a:r>
            <a:r>
              <a:rPr lang="ru-RU" dirty="0"/>
              <a:t> мука используется в виде замены рыбной, </a:t>
            </a:r>
            <a:r>
              <a:rPr lang="ru-RU" dirty="0" err="1"/>
              <a:t>мясо-костной</a:t>
            </a:r>
            <a:r>
              <a:rPr lang="ru-RU" dirty="0"/>
              <a:t> и соевой муки и других овощных источников белка в корме животных.</a:t>
            </a:r>
          </a:p>
          <a:p>
            <a:r>
              <a:rPr lang="ru-RU" dirty="0"/>
              <a:t>Известно более 30 видов бактерий, которые могут быть применены в качестве источников полноценного кормового белка. Бактериальные белковые концентраты с содержанием сырого белка 60 — 80% (от сухой массы) — ценные препараты в кормопроизводстве. Следует отметить, что бактерии значительно быстрее, чем дрожжевые клетки, наращивают биомассу и, кроме того, белки бактерий содержат больше цистеина и метионина, что позволяет отнести их в разряд белков с высокой биологической ценностью.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09600" y="357167"/>
            <a:ext cx="7748614" cy="642942"/>
          </a:xfrm>
        </p:spPr>
        <p:txBody>
          <a:bodyPr>
            <a:noAutofit/>
          </a:bodyPr>
          <a:lstStyle/>
          <a:p>
            <a:pPr algn="ctr"/>
            <a:r>
              <a:rPr lang="ru-RU" sz="4000" dirty="0" err="1"/>
              <a:t>Бактериально-белковая</a:t>
            </a:r>
            <a:r>
              <a:rPr lang="ru-RU" sz="4000" dirty="0"/>
              <a:t> мука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www.feedadditivechina.ru/product/7-1-1m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5942" r="5942"/>
          <a:stretch>
            <a:fillRect/>
          </a:stretch>
        </p:blipFill>
        <p:spPr bwMode="auto">
          <a:xfrm>
            <a:off x="1214414" y="1142984"/>
            <a:ext cx="7215238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Использование водорослей и микроскопических грибов</a:t>
            </a:r>
          </a:p>
        </p:txBody>
      </p:sp>
      <p:pic>
        <p:nvPicPr>
          <p:cNvPr id="8" name="Содержимое 7" descr="c0a555864b23fb77b690000eb2557b5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928802"/>
            <a:ext cx="4038600" cy="4429155"/>
          </a:xfrm>
        </p:spPr>
      </p:pic>
      <p:pic>
        <p:nvPicPr>
          <p:cNvPr id="10" name="Содержимое 9" descr="1287436556_1287321556_0018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928802"/>
            <a:ext cx="4038600" cy="4429156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158</TotalTime>
  <Words>947</Words>
  <Application>Microsoft Office PowerPoint</Application>
  <PresentationFormat>Экран (4:3)</PresentationFormat>
  <Paragraphs>39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Calibri</vt:lpstr>
      <vt:lpstr>Constantia</vt:lpstr>
      <vt:lpstr>Wingdings 2</vt:lpstr>
      <vt:lpstr>Поток</vt:lpstr>
      <vt:lpstr>Получение пищевого белка биотехнологическим способом</vt:lpstr>
      <vt:lpstr>Общая характеристика пищевого белка</vt:lpstr>
      <vt:lpstr>Презентация PowerPoint</vt:lpstr>
      <vt:lpstr>Использование дрожжей и бактерий </vt:lpstr>
      <vt:lpstr>Дрожжевой белок</vt:lpstr>
      <vt:lpstr>Презентация PowerPoint</vt:lpstr>
      <vt:lpstr>Бактериальный белок</vt:lpstr>
      <vt:lpstr>Бактериально-белковая мука</vt:lpstr>
      <vt:lpstr>Использование водорослей и микроскопических грибов</vt:lpstr>
      <vt:lpstr>Презентация PowerPoint</vt:lpstr>
      <vt:lpstr>Технологический процесс получения белковой массы из клеток водорослей</vt:lpstr>
      <vt:lpstr>Микопротеин</vt:lpstr>
      <vt:lpstr>Грибной белок</vt:lpstr>
      <vt:lpstr>Аппаратурная схема производства</vt:lpstr>
      <vt:lpstr>Общая схема микробиологического производства состоит из следующих основных этапов: </vt:lpstr>
      <vt:lpstr>Биотехнологическая схема производства</vt:lpstr>
      <vt:lpstr>Характеристика используемого сырья</vt:lpstr>
      <vt:lpstr>Отходы пищевых производств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operator</dc:creator>
  <cp:lastModifiedBy>PGAU</cp:lastModifiedBy>
  <cp:revision>19</cp:revision>
  <dcterms:created xsi:type="dcterms:W3CDTF">2017-12-25T10:07:46Z</dcterms:created>
  <dcterms:modified xsi:type="dcterms:W3CDTF">2024-09-19T06:13:35Z</dcterms:modified>
</cp:coreProperties>
</file>