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2" r:id="rId5"/>
    <p:sldId id="312" r:id="rId6"/>
    <p:sldId id="263" r:id="rId7"/>
    <p:sldId id="315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316" r:id="rId17"/>
    <p:sldId id="272" r:id="rId18"/>
    <p:sldId id="273" r:id="rId19"/>
    <p:sldId id="274" r:id="rId20"/>
    <p:sldId id="275" r:id="rId21"/>
    <p:sldId id="296" r:id="rId22"/>
    <p:sldId id="297" r:id="rId23"/>
    <p:sldId id="299" r:id="rId24"/>
    <p:sldId id="300" r:id="rId25"/>
    <p:sldId id="298" r:id="rId26"/>
    <p:sldId id="310" r:id="rId27"/>
    <p:sldId id="308" r:id="rId28"/>
    <p:sldId id="313" r:id="rId29"/>
    <p:sldId id="314" r:id="rId30"/>
    <p:sldId id="302" r:id="rId31"/>
    <p:sldId id="304" r:id="rId32"/>
    <p:sldId id="306" r:id="rId33"/>
    <p:sldId id="311" r:id="rId34"/>
    <p:sldId id="317" r:id="rId35"/>
    <p:sldId id="280" r:id="rId36"/>
    <p:sldId id="281" r:id="rId37"/>
    <p:sldId id="282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596B5-429F-4780-A63C-95FF64FEE867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48F017-82B8-4BA6-8A02-BE3D88C1D9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1942973"/>
            <a:ext cx="7851648" cy="97728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br>
              <a:rPr lang="ru-RU" sz="3600" dirty="0"/>
            </a:br>
            <a:r>
              <a:rPr lang="ru-RU" sz="6000" dirty="0"/>
              <a:t>Лидерство и стиль управления в организации </a:t>
            </a:r>
          </a:p>
        </p:txBody>
      </p:sp>
      <p:pic>
        <p:nvPicPr>
          <p:cNvPr id="4100" name="Picture 4" descr="http://supershot.ueba.com.br/fd3375ba7f97e7f32931ca79cce25e1a/201306/i_beecfc1b855b534c128949d4794fac46-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10146" r="6376" b="22023"/>
          <a:stretch/>
        </p:blipFill>
        <p:spPr bwMode="auto">
          <a:xfrm>
            <a:off x="181854" y="2924944"/>
            <a:ext cx="50209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1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Основные функции лидера:</a:t>
            </a:r>
          </a:p>
          <a:p>
            <a:r>
              <a:rPr lang="ru-RU" sz="3600" u="sng" dirty="0"/>
              <a:t>Организационная.</a:t>
            </a:r>
            <a:r>
              <a:rPr lang="ru-RU" sz="3600" dirty="0"/>
              <a:t> Заключается в реализации практических аспектов управленческой деятельности, осуществляемой лидером. Включает создание кадров и системы управления, сплочения сторонников, планирование процессов и действий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Основные функции лидера:</a:t>
            </a:r>
          </a:p>
          <a:p>
            <a:r>
              <a:rPr lang="ru-RU" sz="4400" u="sng" dirty="0"/>
              <a:t>Координационная. </a:t>
            </a:r>
            <a:r>
              <a:rPr lang="ru-RU" sz="4400" dirty="0"/>
              <a:t>Заключается в согласовании действия лидеров и всех сотрудников.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914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/>
              <a:t>Основные функции лидера:</a:t>
            </a:r>
          </a:p>
          <a:p>
            <a:r>
              <a:rPr lang="ru-RU" sz="4800" dirty="0"/>
              <a:t> </a:t>
            </a:r>
            <a:r>
              <a:rPr lang="ru-RU" sz="4800" u="sng" dirty="0"/>
              <a:t>Интегративная.</a:t>
            </a:r>
            <a:r>
              <a:rPr lang="ru-RU" sz="4800" dirty="0"/>
              <a:t> Сплочение единомышленников, всего коллектива и организации вокруг лидера и его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05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Риски лидерства:</a:t>
            </a:r>
          </a:p>
          <a:p>
            <a:r>
              <a:rPr lang="ru-RU" sz="3200" dirty="0"/>
              <a:t>Проведение организационных изменений зависит от мнения только одного человека.</a:t>
            </a:r>
          </a:p>
          <a:p>
            <a:r>
              <a:rPr lang="ru-RU" sz="3200" dirty="0"/>
              <a:t>Достигнув цели, лидер стремится сохранить свою власть, что не всегда соответствует интересам остальных членов организации.</a:t>
            </a:r>
          </a:p>
          <a:p>
            <a:r>
              <a:rPr lang="ru-RU" sz="3200" dirty="0"/>
              <a:t>Уход лидера резко снижает качество управления на определенное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29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/>
              <a:t>Характерные черты эффективного лидера:</a:t>
            </a:r>
          </a:p>
          <a:p>
            <a:r>
              <a:rPr lang="ru-RU" sz="4000" dirty="0"/>
              <a:t>Доверие сотрудников.</a:t>
            </a:r>
          </a:p>
          <a:p>
            <a:r>
              <a:rPr lang="ru-RU" sz="4000" dirty="0"/>
              <a:t>Способность к эффективным коммуникациям.</a:t>
            </a:r>
          </a:p>
          <a:p>
            <a:r>
              <a:rPr lang="ru-RU" sz="4000" dirty="0"/>
              <a:t>Гибкость при принятии решений.</a:t>
            </a:r>
          </a:p>
          <a:p>
            <a:r>
              <a:rPr lang="ru-RU" sz="4000" dirty="0"/>
              <a:t>Умение видеть ситуацию в целом.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08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Суть различий лидера и менеджера:</a:t>
            </a:r>
          </a:p>
          <a:p>
            <a:r>
              <a:rPr lang="ru-RU" sz="3600" dirty="0"/>
              <a:t>Характер назначения руководителя является спланированным, в то время как, выдвижение лидера всегда происходят стихийно.</a:t>
            </a:r>
          </a:p>
          <a:p>
            <a:r>
              <a:rPr lang="ru-RU" sz="3600" dirty="0"/>
              <a:t>Руководитель назначается сверху, то есть его навязывают, а лидер проявляет себя сам при поддержки коллектива.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82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0"/>
            <a:ext cx="9127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4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08720"/>
            <a:ext cx="649106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Основные типы лидеров:</a:t>
            </a:r>
          </a:p>
          <a:p>
            <a:r>
              <a:rPr lang="ru-RU" sz="4000" dirty="0"/>
              <a:t> Патриарх </a:t>
            </a:r>
          </a:p>
          <a:p>
            <a:r>
              <a:rPr lang="ru-RU" sz="4000" dirty="0"/>
              <a:t> Вожак </a:t>
            </a:r>
          </a:p>
          <a:p>
            <a:r>
              <a:rPr lang="ru-RU" sz="4000" dirty="0"/>
              <a:t> Тиран </a:t>
            </a:r>
          </a:p>
          <a:p>
            <a:r>
              <a:rPr lang="ru-RU" sz="4000" dirty="0"/>
              <a:t> Организатор </a:t>
            </a:r>
          </a:p>
          <a:p>
            <a:r>
              <a:rPr lang="ru-RU" sz="4000" dirty="0"/>
              <a:t> Соблазнители</a:t>
            </a:r>
          </a:p>
          <a:p>
            <a:r>
              <a:rPr lang="ru-RU" sz="4000" dirty="0"/>
              <a:t> Герой</a:t>
            </a:r>
          </a:p>
          <a:p>
            <a:r>
              <a:rPr lang="ru-RU" sz="4000" dirty="0"/>
              <a:t> Козел отпущения </a:t>
            </a:r>
          </a:p>
        </p:txBody>
      </p:sp>
    </p:spTree>
    <p:extLst>
      <p:ext uri="{BB962C8B-B14F-4D97-AF65-F5344CB8AC3E}">
        <p14:creationId xmlns:p14="http://schemas.microsoft.com/office/powerpoint/2010/main" val="183710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/>
              <a:t>Основные типы лидеров:</a:t>
            </a:r>
          </a:p>
          <a:p>
            <a:r>
              <a:rPr lang="ru-RU" sz="4400" u="sng" dirty="0"/>
              <a:t>Патриарх.</a:t>
            </a:r>
            <a:r>
              <a:rPr lang="ru-RU" sz="4400" dirty="0"/>
              <a:t> Это лидер, которого выдвигают на основе любви и почитания.</a:t>
            </a:r>
          </a:p>
          <a:p>
            <a:r>
              <a:rPr lang="ru-RU" sz="4400" dirty="0"/>
              <a:t> </a:t>
            </a:r>
            <a:r>
              <a:rPr lang="ru-RU" sz="4400" u="sng" dirty="0"/>
              <a:t>Вожак.</a:t>
            </a:r>
            <a:r>
              <a:rPr lang="ru-RU" sz="4400" dirty="0"/>
              <a:t> Его выдвигают и стремятся подражать.</a:t>
            </a:r>
          </a:p>
          <a:p>
            <a:r>
              <a:rPr lang="ru-RU" sz="4400" u="sng" dirty="0"/>
              <a:t>Тиран.</a:t>
            </a:r>
            <a:r>
              <a:rPr lang="ru-RU" sz="4400" dirty="0"/>
              <a:t> Его выдвигают, потому что его боятся и подчиняются.</a:t>
            </a:r>
          </a:p>
          <a:p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9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/>
              <a:t>Основные типы лидеров:</a:t>
            </a:r>
          </a:p>
          <a:p>
            <a:r>
              <a:rPr lang="ru-RU" sz="4400" u="sng" dirty="0"/>
              <a:t>Организатор.</a:t>
            </a:r>
            <a:r>
              <a:rPr lang="ru-RU" sz="4400" dirty="0"/>
              <a:t> Его выдвигают, потому что он умеет объединять людей и его за это уважают.</a:t>
            </a:r>
          </a:p>
          <a:p>
            <a:r>
              <a:rPr lang="ru-RU" sz="4400" u="sng" dirty="0"/>
              <a:t>Соблазнители.</a:t>
            </a:r>
            <a:r>
              <a:rPr lang="ru-RU" sz="4400" dirty="0"/>
              <a:t> Его выдвигают, так как умеет играть на слабостях людей.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5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/>
              <a:t>Лидерство</a:t>
            </a:r>
            <a:r>
              <a:rPr lang="ru-RU" sz="4000" dirty="0"/>
              <a:t> – это процесс социальной организации, управления общением и деятельностью членов группы, осуществляемый субъектом (лидером), наделенным определенной властью.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000" dirty="0"/>
              <a:t>Лидерство – это одно из проявлений власти.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E19C61-E29D-498E-A914-698F59FB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8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/>
              <a:t>Основные типы лидеров:</a:t>
            </a:r>
          </a:p>
          <a:p>
            <a:r>
              <a:rPr lang="ru-RU" sz="4400" dirty="0"/>
              <a:t> </a:t>
            </a:r>
            <a:r>
              <a:rPr lang="ru-RU" sz="4400" u="sng" dirty="0"/>
              <a:t>Герой.</a:t>
            </a:r>
            <a:r>
              <a:rPr lang="ru-RU" sz="4400" dirty="0"/>
              <a:t> Его выдвигают за то, что может пожертвовать собой ради других.</a:t>
            </a:r>
          </a:p>
          <a:p>
            <a:r>
              <a:rPr lang="ru-RU" sz="4400" dirty="0"/>
              <a:t> </a:t>
            </a:r>
            <a:r>
              <a:rPr lang="ru-RU" sz="4400" u="sng" dirty="0"/>
              <a:t>Козел отпущения. </a:t>
            </a:r>
            <a:r>
              <a:rPr lang="ru-RU" sz="4400" dirty="0"/>
              <a:t>Его выдвигают за то, что на него можно свалить все шишки.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90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4000" dirty="0"/>
              <a:t>В современной политологии нередко называются четыре со­бирательных образа лидера: </a:t>
            </a:r>
          </a:p>
          <a:p>
            <a:r>
              <a:rPr lang="ru-RU" sz="4000" i="1" dirty="0"/>
              <a:t>знаменосца</a:t>
            </a:r>
            <a:r>
              <a:rPr lang="ru-RU" sz="4000" dirty="0"/>
              <a:t> </a:t>
            </a:r>
          </a:p>
          <a:p>
            <a:r>
              <a:rPr lang="ru-RU" sz="4000" i="1" dirty="0"/>
              <a:t>служителя,</a:t>
            </a:r>
          </a:p>
          <a:p>
            <a:r>
              <a:rPr lang="ru-RU" sz="4000" i="1" dirty="0"/>
              <a:t> торговца  </a:t>
            </a:r>
          </a:p>
          <a:p>
            <a:r>
              <a:rPr lang="ru-RU" sz="4000" i="1" dirty="0"/>
              <a:t>пожарного</a:t>
            </a:r>
            <a:r>
              <a:rPr lang="ru-R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73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Лидера-знаменосца отличает собственное видение действительности, привлекательный идеал, «мечта», способная увлечь массы. Яркими представителями тако­го типа лидерства были Ленин, Мартин Лютер Кинг, Хомейни. </a:t>
            </a:r>
          </a:p>
        </p:txBody>
      </p:sp>
    </p:spTree>
    <p:extLst>
      <p:ext uri="{BB962C8B-B14F-4D97-AF65-F5344CB8AC3E}">
        <p14:creationId xmlns:p14="http://schemas.microsoft.com/office/powerpoint/2010/main" val="93194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4000" dirty="0"/>
              <a:t>Лидер-служитель всегда стремится выступать в роли выразителя интересов своих приверженцев и избирателей в целом, ориенти­руется на их мнение и действует от их имени. </a:t>
            </a:r>
          </a:p>
        </p:txBody>
      </p:sp>
    </p:spTree>
    <p:extLst>
      <p:ext uri="{BB962C8B-B14F-4D97-AF65-F5344CB8AC3E}">
        <p14:creationId xmlns:p14="http://schemas.microsoft.com/office/powerpoint/2010/main" val="259406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4000" dirty="0"/>
              <a:t>Для лидера-торгов­ца характерна способность привлекательно преподнести свои идеи и планы, убедить граждан в их преимуществе, заставить «купить» эти идеи, а также привлечь массы к их осуществлению. </a:t>
            </a:r>
          </a:p>
        </p:txBody>
      </p:sp>
    </p:spTree>
    <p:extLst>
      <p:ext uri="{BB962C8B-B14F-4D97-AF65-F5344CB8AC3E}">
        <p14:creationId xmlns:p14="http://schemas.microsoft.com/office/powerpoint/2010/main" val="27009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4000" dirty="0"/>
              <a:t>Лидер-пожарный ориентируется на самые актуальные, жгу­чие общественные проблемы, насущные требования момента. Его действия определяются конкретной ситуацией. </a:t>
            </a:r>
          </a:p>
        </p:txBody>
      </p:sp>
    </p:spTree>
    <p:extLst>
      <p:ext uri="{BB962C8B-B14F-4D97-AF65-F5344CB8AC3E}">
        <p14:creationId xmlns:p14="http://schemas.microsoft.com/office/powerpoint/2010/main" val="104761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4000" dirty="0"/>
              <a:t>В реальной жиз­ни эти четыре идеальных образа лидерства обычно не встречают­ся в чистом виде, а сочетаются у политических деятелей в различ­ных пропорциях</a:t>
            </a:r>
          </a:p>
        </p:txBody>
      </p:sp>
    </p:spTree>
    <p:extLst>
      <p:ext uri="{BB962C8B-B14F-4D97-AF65-F5344CB8AC3E}">
        <p14:creationId xmlns:p14="http://schemas.microsoft.com/office/powerpoint/2010/main" val="181258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26" y="620688"/>
            <a:ext cx="8229600" cy="808998"/>
          </a:xfrm>
        </p:spPr>
        <p:txBody>
          <a:bodyPr>
            <a:noAutofit/>
          </a:bodyPr>
          <a:lstStyle/>
          <a:p>
            <a:r>
              <a:rPr lang="ru-RU" sz="2800" dirty="0"/>
              <a:t>Общепризнанной и сохраняющей свою актуальность  является типология лидерства </a:t>
            </a:r>
            <a:r>
              <a:rPr lang="ru-RU" sz="2800" dirty="0" err="1"/>
              <a:t>М.Вебера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24744"/>
            <a:ext cx="500404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Максимилиа́н</a:t>
            </a:r>
            <a:r>
              <a:rPr lang="ru-RU" b="1" dirty="0"/>
              <a:t> Карл </a:t>
            </a:r>
            <a:r>
              <a:rPr lang="ru-RU" b="1" dirty="0" err="1"/>
              <a:t>Эми́ль</a:t>
            </a:r>
            <a:r>
              <a:rPr lang="ru-RU" b="1" dirty="0"/>
              <a:t> </a:t>
            </a:r>
            <a:r>
              <a:rPr lang="ru-RU" b="1" dirty="0" err="1"/>
              <a:t>Ве́бер</a:t>
            </a:r>
            <a:r>
              <a:rPr lang="ru-RU" dirty="0"/>
              <a:t> (21.04.1864 -14.06.1920), известный как </a:t>
            </a:r>
            <a:r>
              <a:rPr lang="ru-RU" b="1" dirty="0"/>
              <a:t>Макс Вебер</a:t>
            </a:r>
            <a:r>
              <a:rPr lang="ru-RU" dirty="0"/>
              <a:t> (немецкий социолог, </a:t>
            </a:r>
            <a:r>
              <a:rPr lang="ru-RU" dirty="0" err="1"/>
              <a:t>филосов</a:t>
            </a:r>
            <a:r>
              <a:rPr lang="ru-RU" dirty="0"/>
              <a:t>, историк, политический экономист. Идеи Вебера оказали значительное влияние на развитие общественных наук, в особенности — социологии.  Вебер считается одним из основоположников социологической науки.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67150" cy="475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Max Weber 18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Макс Вебер понимал под лидерством вид авторитетного, властного руководства, смысл которого за­ключается в способности отдавать приказы и вызывать повино­вение. </a:t>
            </a:r>
          </a:p>
          <a:p>
            <a:pPr marL="0" indent="0">
              <a:buNone/>
            </a:pPr>
            <a:r>
              <a:rPr lang="ru-RU" sz="3200" dirty="0"/>
              <a:t>В качестве основания типологии лидеров он использовал понятие «авторитет», т. е. «вероятность того, что приказания встретят повиновение у определенной группы людей».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7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99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Способ­ность отдавать приказы и ожидать их выполнения основана на различных ресурсах. В зависимости от видов ресурсов М. Вебер выделил при типа лидерства: </a:t>
            </a:r>
          </a:p>
          <a:p>
            <a:pPr marL="0" indent="0">
              <a:buNone/>
            </a:pPr>
            <a:r>
              <a:rPr lang="ru-RU" sz="4400" i="1" dirty="0"/>
              <a:t>- тра­диционное, </a:t>
            </a:r>
          </a:p>
          <a:p>
            <a:pPr marL="0" indent="0">
              <a:buNone/>
            </a:pPr>
            <a:r>
              <a:rPr lang="ru-RU" sz="4400" i="1" dirty="0"/>
              <a:t>- харизматическое </a:t>
            </a:r>
          </a:p>
          <a:p>
            <a:pPr marL="0" indent="0">
              <a:buNone/>
            </a:pPr>
            <a:r>
              <a:rPr lang="ru-RU" sz="4400" i="1" dirty="0"/>
              <a:t>- рационально-легальное</a:t>
            </a:r>
            <a:r>
              <a:rPr lang="ru-RU" sz="4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Лидер</a:t>
            </a:r>
            <a:r>
              <a:rPr lang="ru-RU" sz="4000" dirty="0"/>
              <a:t> – это личность, за которой все остальные члены группы признают право брать на себя наиболее ответственные решения, затрагивающие их интересы и определяющие направление и характер деятельности всей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146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Autofit/>
          </a:bodyPr>
          <a:lstStyle/>
          <a:p>
            <a:r>
              <a:rPr lang="ru-RU" sz="3600" i="1" u="sng" dirty="0"/>
              <a:t>Традиционное лидерство</a:t>
            </a:r>
            <a:r>
              <a:rPr lang="ru-RU" sz="3600" i="1" dirty="0"/>
              <a:t> </a:t>
            </a:r>
            <a:r>
              <a:rPr lang="ru-RU" sz="3600" dirty="0"/>
              <a:t>опирается на механизм традиций, ритуалов, силу привычки. Привычка подчиняться основана на вере в святость традиции и передачи власти по наследству. Право же на господство лидер приобретает благодаря своему происхождению. Этот тип лидерства олицетворяет правление вождей, старейшин, монархов.</a:t>
            </a:r>
          </a:p>
        </p:txBody>
      </p:sp>
    </p:spTree>
    <p:extLst>
      <p:ext uri="{BB962C8B-B14F-4D97-AF65-F5344CB8AC3E}">
        <p14:creationId xmlns:p14="http://schemas.microsoft.com/office/powerpoint/2010/main" val="1855962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sz="3200" i="1" u="sng" dirty="0"/>
              <a:t>Рационально-легальное лидерство </a:t>
            </a:r>
            <a:r>
              <a:rPr lang="ru-RU" sz="3200" dirty="0"/>
              <a:t>опирается на представление о разумности, законности порядка избрания лидера, передачи ему определенных властных полномочий. Его власть основыва­ется на своде правовых норм, признанных всем обществом. Компетенция каждого носителя власти четко очерчивается кон­ституцией и нормативно-правовыми актами.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4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/>
              <a:t>Харизматическое лидерство</a:t>
            </a:r>
            <a:r>
              <a:rPr lang="ru-RU" sz="3200" i="1" dirty="0"/>
              <a:t> </a:t>
            </a:r>
            <a:r>
              <a:rPr lang="ru-RU" sz="3200" dirty="0"/>
              <a:t>основано на вере в </a:t>
            </a:r>
            <a:r>
              <a:rPr lang="ru-RU" sz="3200" dirty="0" err="1"/>
              <a:t>богоиз­бранность</a:t>
            </a:r>
            <a:r>
              <a:rPr lang="ru-RU" sz="3200" dirty="0"/>
              <a:t> или в исключительные качества конкретной лично­сти. Харизма складывается из реальных способностей лидера и тех качеств, которыми его наделяют последователи. При этом индивидуаль­ные качества лидера нередко играют второстепенную роль в формировании его харизмы. Харизматическими лидерами были, на­пример, Ленин, Сталин, Ким Ир Сен, Фидель Кастро.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38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Таким образом, в основе первого типа лидерства лежит привычка, вто­рого – разум, третьего – вера и эмоции.</a:t>
            </a:r>
          </a:p>
        </p:txBody>
      </p:sp>
    </p:spTree>
    <p:extLst>
      <p:ext uri="{BB962C8B-B14F-4D97-AF65-F5344CB8AC3E}">
        <p14:creationId xmlns:p14="http://schemas.microsoft.com/office/powerpoint/2010/main" val="2541018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86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343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Основные концепции лидерства:</a:t>
            </a:r>
          </a:p>
          <a:p>
            <a:r>
              <a:rPr lang="ru-RU" sz="4400" dirty="0"/>
              <a:t>Личностные теории лидерства. </a:t>
            </a:r>
          </a:p>
          <a:p>
            <a:r>
              <a:rPr lang="ru-RU" sz="4400" dirty="0"/>
              <a:t>Поведенческие теории. </a:t>
            </a:r>
          </a:p>
          <a:p>
            <a:r>
              <a:rPr lang="ru-RU" sz="4400" dirty="0"/>
              <a:t>Ситуационные. </a:t>
            </a:r>
          </a:p>
          <a:p>
            <a:r>
              <a:rPr lang="ru-RU" sz="4400" dirty="0"/>
              <a:t>Современные теории лидерства. </a:t>
            </a:r>
          </a:p>
        </p:txBody>
      </p:sp>
    </p:spTree>
    <p:extLst>
      <p:ext uri="{BB962C8B-B14F-4D97-AF65-F5344CB8AC3E}">
        <p14:creationId xmlns:p14="http://schemas.microsoft.com/office/powerpoint/2010/main" val="2451752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Основные концепции лидерства:</a:t>
            </a:r>
          </a:p>
          <a:p>
            <a:r>
              <a:rPr lang="ru-RU" sz="3600" u="sng" dirty="0"/>
              <a:t>Личностные теории лидерства </a:t>
            </a:r>
            <a:r>
              <a:rPr lang="ru-RU" sz="3600" dirty="0"/>
              <a:t>– лучшие из руководителей обладают набором общих для всех личных качеств, при этом, эффективный руководитель не становится таковым только благодаря набору личных вещей и качеств, а вырабатывает их у себя в процессе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66789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Основные концепции лидерства:</a:t>
            </a:r>
          </a:p>
          <a:p>
            <a:r>
              <a:rPr lang="ru-RU" sz="3200" u="sng" dirty="0"/>
              <a:t>Поведенческие теории. </a:t>
            </a:r>
            <a:r>
              <a:rPr lang="ru-RU" sz="3200" dirty="0"/>
              <a:t>Эффективность деятельности лидера определяется не его личными качествами, а манерой его поведения по отношении к подчиненным, то есть стилем руководства, при этом признается, что не существует оптимального стиля руководства, так как на его эффективность будет оказывать влияние характер конкретных ситуаций.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6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Основные концепции лидерства:</a:t>
            </a:r>
          </a:p>
          <a:p>
            <a:r>
              <a:rPr lang="ru-RU" sz="4400" dirty="0"/>
              <a:t> </a:t>
            </a:r>
            <a:r>
              <a:rPr lang="ru-RU" sz="4400" u="sng" dirty="0"/>
              <a:t>Ситуационные.</a:t>
            </a:r>
            <a:r>
              <a:rPr lang="ru-RU" sz="4400" dirty="0"/>
              <a:t> На стиль поведения и личные качества лидеров наибольшее воздействие оказывают внешние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93945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604448" cy="5487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Типы лидерства:</a:t>
            </a:r>
          </a:p>
          <a:p>
            <a:pPr marL="0" indent="0" algn="ctr">
              <a:buNone/>
            </a:pPr>
            <a:r>
              <a:rPr lang="ru-RU" sz="4000" dirty="0"/>
              <a:t>А) Масштабность решаемых задач.</a:t>
            </a:r>
          </a:p>
          <a:p>
            <a:pPr marL="0" indent="0">
              <a:buNone/>
            </a:pPr>
            <a:r>
              <a:rPr lang="ru-RU" sz="4000" dirty="0"/>
              <a:t> Б) Официальность занимаемой         должности.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878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/>
              <a:t>Типы лидерства:</a:t>
            </a:r>
          </a:p>
          <a:p>
            <a:pPr marL="0" indent="0" algn="ctr">
              <a:buNone/>
            </a:pPr>
            <a:r>
              <a:rPr lang="ru-RU" sz="4000" dirty="0"/>
              <a:t>А) Масштабность решаемых задач. Выделяют: </a:t>
            </a:r>
          </a:p>
          <a:p>
            <a:pPr marL="0" indent="0">
              <a:buNone/>
            </a:pPr>
            <a:r>
              <a:rPr lang="ru-RU" sz="4000" dirty="0"/>
              <a:t>- бытовое лидерство (семья, школа и т.д.), </a:t>
            </a:r>
          </a:p>
          <a:p>
            <a:pPr marL="0" indent="0">
              <a:buNone/>
            </a:pPr>
            <a:r>
              <a:rPr lang="ru-RU" sz="4000" dirty="0"/>
              <a:t>- социальное лидерство (на производстве, профсоюзы и т.д.); </a:t>
            </a:r>
          </a:p>
          <a:p>
            <a:pPr marL="0" indent="0">
              <a:buNone/>
            </a:pPr>
            <a:r>
              <a:rPr lang="ru-RU" sz="4000" dirty="0"/>
              <a:t>- политическое лидерство (государственные и общественные деятели).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26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Типы лидерства:</a:t>
            </a:r>
          </a:p>
          <a:p>
            <a:pPr marL="0" indent="0" algn="ctr">
              <a:buNone/>
            </a:pPr>
            <a:r>
              <a:rPr lang="ru-RU" sz="4400" dirty="0"/>
              <a:t>Б) Официальность занимаемой должности. </a:t>
            </a:r>
          </a:p>
          <a:p>
            <a:pPr marL="0" indent="0" algn="ctr">
              <a:buNone/>
            </a:pPr>
            <a:r>
              <a:rPr lang="ru-RU" sz="4400" dirty="0"/>
              <a:t>По этому критерию выделяют: - формальных лидеров;</a:t>
            </a:r>
          </a:p>
          <a:p>
            <a:pPr marL="0" indent="0" algn="ctr">
              <a:buNone/>
            </a:pPr>
            <a:r>
              <a:rPr lang="ru-RU" sz="4400" dirty="0"/>
              <a:t> -неформальных лидеров.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6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2"/>
            <a:ext cx="9154682" cy="684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1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Основные функции лидера:</a:t>
            </a:r>
          </a:p>
          <a:p>
            <a:r>
              <a:rPr lang="ru-RU" sz="4400" dirty="0"/>
              <a:t>Конструктивная </a:t>
            </a:r>
          </a:p>
          <a:p>
            <a:r>
              <a:rPr lang="ru-RU" sz="4400" dirty="0"/>
              <a:t>Организационная </a:t>
            </a:r>
          </a:p>
          <a:p>
            <a:r>
              <a:rPr lang="ru-RU" sz="4400" dirty="0"/>
              <a:t>Координационная </a:t>
            </a:r>
          </a:p>
          <a:p>
            <a:r>
              <a:rPr lang="ru-RU" sz="4400" dirty="0"/>
              <a:t>Интегративная. </a:t>
            </a:r>
          </a:p>
        </p:txBody>
      </p:sp>
    </p:spTree>
    <p:extLst>
      <p:ext uri="{BB962C8B-B14F-4D97-AF65-F5344CB8AC3E}">
        <p14:creationId xmlns:p14="http://schemas.microsoft.com/office/powerpoint/2010/main" val="193211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Основные функции лидера:</a:t>
            </a:r>
          </a:p>
          <a:p>
            <a:r>
              <a:rPr lang="ru-RU" sz="4400" dirty="0"/>
              <a:t> </a:t>
            </a:r>
            <a:r>
              <a:rPr lang="ru-RU" sz="4400" u="sng" dirty="0"/>
              <a:t>Конструктивная</a:t>
            </a:r>
            <a:r>
              <a:rPr lang="ru-RU" sz="4400" dirty="0"/>
              <a:t> (заключается в выражении интересов группы, коллектива, общества в конкретной программе). Лидер, как правило, выражает определенную программу.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1903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1137</Words>
  <Application>Microsoft Office PowerPoint</Application>
  <PresentationFormat>Экран (4:3)</PresentationFormat>
  <Paragraphs>94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Calibri</vt:lpstr>
      <vt:lpstr>Constantia</vt:lpstr>
      <vt:lpstr>Wingdings 2</vt:lpstr>
      <vt:lpstr>Поток</vt:lpstr>
      <vt:lpstr>  Лидерство и стиль управления в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Общепризнанной и сохраняющей свою актуальность  является типология лидерства М.Вебера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Лидерство и власть</dc:title>
  <dc:creator>Баканов Евгений Анатольевич</dc:creator>
  <cp:lastModifiedBy>PGAU</cp:lastModifiedBy>
  <cp:revision>41</cp:revision>
  <dcterms:created xsi:type="dcterms:W3CDTF">2015-08-31T06:54:06Z</dcterms:created>
  <dcterms:modified xsi:type="dcterms:W3CDTF">2025-03-10T11:04:41Z</dcterms:modified>
</cp:coreProperties>
</file>