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332" r:id="rId3"/>
    <p:sldId id="262" r:id="rId4"/>
    <p:sldId id="285" r:id="rId5"/>
    <p:sldId id="286" r:id="rId6"/>
    <p:sldId id="287" r:id="rId7"/>
    <p:sldId id="297" r:id="rId8"/>
    <p:sldId id="288" r:id="rId9"/>
    <p:sldId id="259" r:id="rId10"/>
    <p:sldId id="295" r:id="rId11"/>
    <p:sldId id="260" r:id="rId12"/>
    <p:sldId id="294" r:id="rId13"/>
    <p:sldId id="289" r:id="rId14"/>
    <p:sldId id="296" r:id="rId15"/>
    <p:sldId id="290" r:id="rId16"/>
    <p:sldId id="268" r:id="rId17"/>
    <p:sldId id="331" r:id="rId18"/>
    <p:sldId id="269" r:id="rId19"/>
    <p:sldId id="29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C7D47-1F72-4D7F-A956-736BCD54A085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EFEFE-A79A-40FB-B808-E00828DEF7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16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07CB-A2DA-4BBC-870F-2F6C8B564301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197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022F6-4EEF-4F94-81BF-761DB9BBF09E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781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B2036-0D40-4A92-A834-92394253A473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163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E424-3605-4D21-B542-0F89A5396C59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13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E081-4A2B-47E8-A38A-9BB7429FB1B4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378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0FE5-02FF-4C24-BBA4-455AC851B3BE}" type="datetime1">
              <a:rPr lang="ru-RU" smtClean="0"/>
              <a:t>03.03.2025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30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7A9E-86B3-4E36-9B8A-74A10AEF04C9}" type="datetime1">
              <a:rPr lang="ru-RU" smtClean="0"/>
              <a:t>03.03.2025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85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75A4-CB35-4455-9433-0CA479FD156F}" type="datetime1">
              <a:rPr lang="ru-RU" smtClean="0"/>
              <a:t>03.03.2025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117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AC61E-CAD9-4994-87E9-BDCCB2C8C36C}" type="datetime1">
              <a:rPr lang="ru-RU" smtClean="0"/>
              <a:t>03.03.2025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614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7994-5BCE-415B-9C1C-7D15DA3E29DC}" type="datetime1">
              <a:rPr lang="ru-RU" smtClean="0"/>
              <a:t>03.03.2025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1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BB71-1970-42A0-BDB7-0E1ED42F8D22}" type="datetime1">
              <a:rPr lang="ru-RU" smtClean="0"/>
              <a:t>03.03.2025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8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8AFD4-524A-4F1D-A74E-5B56AF4598DF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C1543-7836-4D8A-9F2B-C42E7ADE1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88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/>
              <a:t>Организационные особенности коллектива</a:t>
            </a:r>
          </a:p>
        </p:txBody>
      </p:sp>
    </p:spTree>
    <p:extLst>
      <p:ext uri="{BB962C8B-B14F-4D97-AF65-F5344CB8AC3E}">
        <p14:creationId xmlns:p14="http://schemas.microsoft.com/office/powerpoint/2010/main" val="2546281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Процесс формирования коллектива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Выбор размера (5-11 чел – адекватный размер группы, нормы управляемости)</a:t>
            </a:r>
          </a:p>
          <a:p>
            <a:pPr lvl="0"/>
            <a:r>
              <a:rPr lang="ru-RU" dirty="0"/>
              <a:t>Состав (оптимально – разнородный состав, учет пола, возраста, образования, психологических характеристик)</a:t>
            </a:r>
          </a:p>
          <a:p>
            <a:pPr lvl="0"/>
            <a:r>
              <a:rPr lang="ru-RU" dirty="0"/>
              <a:t>Форма и способ взаимосвязи между его членами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34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Стадии развития коллектива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1772816"/>
            <a:ext cx="9865096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2180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Психологические характеристики коллектива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Общественное мнение (коллективные взгляды, установки, суждения)</a:t>
            </a:r>
          </a:p>
          <a:p>
            <a:pPr lvl="0"/>
            <a:r>
              <a:rPr lang="ru-RU" dirty="0"/>
              <a:t>Социальные чувства и коллективные настроения</a:t>
            </a:r>
          </a:p>
          <a:p>
            <a:pPr lvl="0"/>
            <a:r>
              <a:rPr lang="ru-RU" dirty="0"/>
              <a:t>Коллективные привычки, обычаи, традиции</a:t>
            </a:r>
          </a:p>
          <a:p>
            <a:pPr lvl="0"/>
            <a:r>
              <a:rPr lang="ru-RU" dirty="0"/>
              <a:t>Различные явления, возникающие в процессе </a:t>
            </a:r>
            <a:r>
              <a:rPr lang="ru-RU" dirty="0" err="1"/>
              <a:t>взаимообщения</a:t>
            </a:r>
            <a:r>
              <a:rPr lang="ru-RU" dirty="0"/>
              <a:t> людей (взаимные оценки, требования, авторитет)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68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Факторы, влияющие на эффективность совместной деятельности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128240"/>
              </p:ext>
            </p:extLst>
          </p:nvPr>
        </p:nvGraphicFramePr>
        <p:xfrm>
          <a:off x="467544" y="1412776"/>
          <a:ext cx="8229600" cy="494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0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Факторы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Содержание факторов</a:t>
                      </a:r>
                      <a:r>
                        <a:rPr lang="ru-RU" sz="1300" b="1" i="0" u="none" strike="noStrike" baseline="0" dirty="0">
                          <a:solidFill>
                            <a:schemeClr val="bg1"/>
                          </a:solidFill>
                          <a:latin typeface="Times New Roman"/>
                        </a:rPr>
                        <a:t>	</a:t>
                      </a:r>
                      <a:endParaRPr lang="ru-RU" b="1" i="0" u="none" strike="noStrike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Естественно-биологические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Возраст, состояние здоровья, физические способности работников, географическая среда, сезонность и т.п.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Социально-экономические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Состояние экономики, законы в области труда и заработной платы, квалификация и мотивация труда, уровень жизни, уровень социальной защищенности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Технико-организационные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Техническая вооруженность и механизация труда, сложность труда, условия труда (санитарно-гигиенические, эстетические и др.), объем и качество получаемой информации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Социально-психологические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Отношение к труду, психологический климат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Рыночные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Конкуренция, инфляция, банкротство, безработица, возможность выбора сферы деятельности и приложения труда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778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Факторы эффективности работы коллектива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организационные - статус, размер и состав группы;</a:t>
            </a:r>
          </a:p>
          <a:p>
            <a:pPr lvl="0"/>
            <a:r>
              <a:rPr lang="ru-RU" dirty="0"/>
              <a:t>среда, в которой функционирует группа, состояние коммуникаций и конкретное место, где группа работает;</a:t>
            </a:r>
          </a:p>
          <a:p>
            <a:pPr lvl="0"/>
            <a:r>
              <a:rPr lang="ru-RU" dirty="0"/>
              <a:t>важность и характер  стоящих перед людьми задач;</a:t>
            </a:r>
          </a:p>
          <a:p>
            <a:r>
              <a:rPr lang="ru-RU" dirty="0"/>
              <a:t>свобода организации собственной работы, позволяющая людям на деле трудиться более слаженно и заинтересованно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267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Пути обеспечения эффективности работы коллектива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b="1" i="1" dirty="0"/>
              <a:t>Наличие сильного лидера</a:t>
            </a:r>
            <a:r>
              <a:rPr lang="ru-RU" i="1" dirty="0"/>
              <a:t>,</a:t>
            </a:r>
            <a:r>
              <a:rPr lang="ru-RU" dirty="0"/>
              <a:t> заинтересованного в успехах коллектива (формального и неформального). </a:t>
            </a:r>
          </a:p>
          <a:p>
            <a:pPr lvl="0"/>
            <a:endParaRPr lang="ru-RU" dirty="0"/>
          </a:p>
          <a:p>
            <a:pPr lvl="0"/>
            <a:r>
              <a:rPr lang="ru-RU" b="1" i="1" dirty="0"/>
              <a:t>Нормальный психологический климат</a:t>
            </a:r>
            <a:r>
              <a:rPr lang="ru-RU" i="1" dirty="0"/>
              <a:t>.</a:t>
            </a:r>
            <a:r>
              <a:rPr lang="ru-RU" dirty="0"/>
              <a:t> 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Работоспособный коллектив должен иметь </a:t>
            </a:r>
            <a:r>
              <a:rPr lang="ru-RU" b="1" i="1" dirty="0"/>
              <a:t>оптимальные размеры</a:t>
            </a:r>
            <a:r>
              <a:rPr lang="ru-RU" dirty="0"/>
              <a:t>. </a:t>
            </a:r>
          </a:p>
          <a:p>
            <a:pPr lvl="0"/>
            <a:endParaRPr lang="ru-RU" dirty="0"/>
          </a:p>
          <a:p>
            <a:pPr lvl="0"/>
            <a:r>
              <a:rPr lang="ru-RU" b="1" i="1" dirty="0"/>
              <a:t>Четкость целей</a:t>
            </a:r>
            <a:r>
              <a:rPr lang="ru-RU" i="1" dirty="0"/>
              <a:t>.</a:t>
            </a:r>
            <a:r>
              <a:rPr lang="ru-RU" dirty="0"/>
              <a:t> Оптимальный компромисс между личными и коллективными интересами сотрудников.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Формирование соответствующих </a:t>
            </a:r>
            <a:r>
              <a:rPr lang="ru-RU" b="1" i="1" dirty="0"/>
              <a:t>норм и стандартов</a:t>
            </a:r>
            <a:r>
              <a:rPr lang="ru-RU" dirty="0"/>
              <a:t>, которые показывают, какое </a:t>
            </a:r>
            <a:r>
              <a:rPr lang="ru-RU" i="1" dirty="0"/>
              <a:t>поведение</a:t>
            </a:r>
            <a:r>
              <a:rPr lang="ru-RU" dirty="0"/>
              <a:t> ожидается от членов коллектива.</a:t>
            </a:r>
          </a:p>
          <a:p>
            <a:pPr lvl="0"/>
            <a:endParaRPr lang="ru-RU" dirty="0"/>
          </a:p>
          <a:p>
            <a:r>
              <a:rPr lang="ru-RU" b="1" i="1" dirty="0"/>
              <a:t>Поиск новых знаний, идей, перспективных методов работы</a:t>
            </a:r>
            <a:r>
              <a:rPr lang="ru-RU" dirty="0"/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45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784976" cy="1143000"/>
          </a:xfrm>
        </p:spPr>
        <p:txBody>
          <a:bodyPr>
            <a:noAutofit/>
          </a:bodyPr>
          <a:lstStyle/>
          <a:p>
            <a:r>
              <a:rPr lang="ru-RU" sz="2800" b="1" dirty="0"/>
              <a:t>Различия между слабо сплоченной рабочей группой </a:t>
            </a:r>
            <a:br>
              <a:rPr lang="ru-RU" sz="2800" b="1" dirty="0"/>
            </a:br>
            <a:r>
              <a:rPr lang="ru-RU" sz="2800" b="1" dirty="0"/>
              <a:t>и командой (</a:t>
            </a:r>
            <a:r>
              <a:rPr lang="ru-RU" sz="2800" b="1" dirty="0" err="1"/>
              <a:t>Й.Р.Катценбах</a:t>
            </a:r>
            <a:r>
              <a:rPr lang="ru-RU" sz="2800" b="1" dirty="0"/>
              <a:t>, </a:t>
            </a:r>
            <a:r>
              <a:rPr lang="ru-RU" sz="2800" b="1" dirty="0" err="1"/>
              <a:t>Д.К.Смит</a:t>
            </a:r>
            <a:r>
              <a:rPr lang="ru-RU" sz="2800" b="1" dirty="0"/>
              <a:t>)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22175"/>
              </p:ext>
            </p:extLst>
          </p:nvPr>
        </p:nvGraphicFramePr>
        <p:xfrm>
          <a:off x="323528" y="1268760"/>
          <a:ext cx="8496943" cy="55637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248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3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Рабочая группа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Подлинная команда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Сильный руководитель с четко определенными и ясными целями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Руководящая роль разделена между членами команды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Индивидуальная ответственность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Индивидуальная и общая ответственность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Формальное соответствие целей группы и организации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Специфические цели команды определяются внутри нее 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Индивидуальные результаты (продукты) труда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Коллективные результаты (продукты) труда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0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Руководитель проводит эффективные обсуждения заданий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Руководитель поощряет открытые дискуссии и конструктивные собрания по решению проблем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0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Непрямая оценка эффективности группы (например, через финансовый успех предприятия)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Прямая оценка результатов по выполненному коллективному заданию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40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Руководитель организует дискуссию, принимает решения и делегирует компетенции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Члены группы совместно обсуждают, принимают решения и выполняют работу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43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08112"/>
          </a:xfrm>
        </p:spPr>
        <p:txBody>
          <a:bodyPr>
            <a:normAutofit/>
          </a:bodyPr>
          <a:lstStyle/>
          <a:p>
            <a:r>
              <a:rPr lang="ru-RU" sz="3200" b="1" dirty="0"/>
              <a:t>Различия обычной группы и команды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17</a:t>
            </a:fld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79158"/>
            <a:ext cx="3772998" cy="282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544" y="3051166"/>
            <a:ext cx="4023106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96136" y="1476073"/>
            <a:ext cx="1791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solidFill>
                  <a:schemeClr val="accent4">
                    <a:lumMod val="75000"/>
                  </a:schemeClr>
                </a:solidFill>
              </a:rPr>
              <a:t>Команда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576" y="1484784"/>
            <a:ext cx="31388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solidFill>
                  <a:schemeClr val="accent4">
                    <a:lumMod val="75000"/>
                  </a:schemeClr>
                </a:solidFill>
              </a:rPr>
              <a:t>Обычная группа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08104" y="2060848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4">
                    <a:lumMod val="75000"/>
                  </a:schemeClr>
                </a:solidFill>
              </a:rPr>
              <a:t>(гибкая система)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5576" y="2060849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4">
                    <a:lumMod val="75000"/>
                  </a:schemeClr>
                </a:solidFill>
              </a:rPr>
              <a:t>(жесткая структура)</a:t>
            </a:r>
          </a:p>
        </p:txBody>
      </p:sp>
    </p:spTree>
    <p:extLst>
      <p:ext uri="{BB962C8B-B14F-4D97-AF65-F5344CB8AC3E}">
        <p14:creationId xmlns:p14="http://schemas.microsoft.com/office/powerpoint/2010/main" val="3057508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08112"/>
          </a:xfrm>
        </p:spPr>
        <p:txBody>
          <a:bodyPr>
            <a:normAutofit/>
          </a:bodyPr>
          <a:lstStyle/>
          <a:p>
            <a:r>
              <a:rPr lang="ru-RU" sz="3200" b="1" dirty="0"/>
              <a:t>Основные подходы к построению команды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dirty="0"/>
              <a:t>На основе эмоциональной сплоченности</a:t>
            </a:r>
          </a:p>
          <a:p>
            <a:pPr marL="514350" indent="-514350">
              <a:buAutoNum type="arabicPeriod"/>
            </a:pPr>
            <a:endParaRPr lang="ru-RU" sz="2800" dirty="0"/>
          </a:p>
          <a:p>
            <a:pPr marL="514350" indent="-514350">
              <a:buAutoNum type="arabicPeriod"/>
            </a:pPr>
            <a:r>
              <a:rPr lang="ru-RU" sz="2800" dirty="0"/>
              <a:t>Ролевой подход</a:t>
            </a:r>
          </a:p>
          <a:p>
            <a:pPr marL="514350" indent="-514350">
              <a:buAutoNum type="arabicPeriod"/>
            </a:pPr>
            <a:endParaRPr lang="ru-RU" sz="2800" dirty="0"/>
          </a:p>
          <a:p>
            <a:pPr marL="514350" indent="-514350">
              <a:buAutoNum type="arabicPeriod"/>
            </a:pPr>
            <a:r>
              <a:rPr lang="ru-RU" sz="2800" dirty="0"/>
              <a:t>Проблемно-ориентированный подход</a:t>
            </a:r>
          </a:p>
          <a:p>
            <a:pPr marL="514350" indent="-514350">
              <a:buAutoNum type="arabicPeriod"/>
            </a:pPr>
            <a:endParaRPr lang="ru-RU" sz="2800" dirty="0"/>
          </a:p>
          <a:p>
            <a:pPr marL="514350" indent="-514350">
              <a:buAutoNum type="arabicPeriod"/>
            </a:pPr>
            <a:r>
              <a:rPr lang="ru-RU" sz="2800" dirty="0"/>
              <a:t>Динамический подход</a:t>
            </a:r>
          </a:p>
          <a:p>
            <a:pPr marL="514350" indent="-514350">
              <a:buAutoNum type="arabicPeriod"/>
            </a:pP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889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8256"/>
            <a:ext cx="91440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Социальные роли членов команды (М. </a:t>
            </a:r>
            <a:r>
              <a:rPr lang="ru-RU" sz="3200" b="1" dirty="0" err="1"/>
              <a:t>Белбин</a:t>
            </a:r>
            <a:r>
              <a:rPr lang="ru-RU" sz="3200" b="1" dirty="0"/>
              <a:t>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8003478"/>
              </p:ext>
            </p:extLst>
          </p:nvPr>
        </p:nvGraphicFramePr>
        <p:xfrm>
          <a:off x="395536" y="1189352"/>
          <a:ext cx="8352928" cy="539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2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0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effectLst/>
                          <a:latin typeface="+mn-lt"/>
                          <a:cs typeface="Times New Roman"/>
                        </a:rPr>
                        <a:t>Роль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effectLst/>
                          <a:latin typeface="+mn-lt"/>
                          <a:cs typeface="Times New Roman"/>
                        </a:rPr>
                        <a:t>Описание роли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Мыслитель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Обладает богатым воображением, новатор, характеризуется повышенной креативностью.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Исполнитель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Претворяет идее в практические действия, вносит упорядоченность в деятельность команды.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Доводчик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Следит за тем, чтобы задания выполнялись полностью и своевременно.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Оценщик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Исповедует беспристрастный, критический анализ ситуации.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Исследователь ресурсов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Владеет искусством переговоров и эффективных коммуникаций.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Формирователь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Ориентация на решение поставленной задачи, побуждение коллег работать интенсивнее.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Коллективист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Гармонизирует отношения в команде и устраняет разногласия.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Координатор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Четко формулирует цели, социальный лидер.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4796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Специалист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Обладает редко встречающимися навыками и умениями.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454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AE258-B8FF-484C-905C-4BBDE0D13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02BEA2-FF4D-4F11-BF88-34449F4BA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Групповая динамика</a:t>
            </a:r>
          </a:p>
          <a:p>
            <a:r>
              <a:rPr lang="ru-RU" dirty="0"/>
              <a:t>2. Понятие и характеристика коллектива</a:t>
            </a:r>
          </a:p>
          <a:p>
            <a:r>
              <a:rPr lang="ru-RU" dirty="0"/>
              <a:t>3. Формирование коллектива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DD2F049-C095-4111-AC1D-45D4A8E4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71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Понятие и виды социальных групп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9532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/>
              <a:t>Социальная группа </a:t>
            </a:r>
            <a:r>
              <a:rPr lang="ru-RU" sz="2800" dirty="0"/>
              <a:t>– относительно устойчивая совокупность людей, имеющая общие интересы, ценности и нормы поведения, складывающиеся в рамках исторически определенного общества</a:t>
            </a:r>
          </a:p>
          <a:p>
            <a:pPr marL="0" indent="0">
              <a:buNone/>
            </a:pPr>
            <a:endParaRPr lang="ru-RU" sz="2800" dirty="0"/>
          </a:p>
          <a:p>
            <a:r>
              <a:rPr lang="ru-RU" sz="2800" dirty="0"/>
              <a:t>Большие</a:t>
            </a:r>
          </a:p>
          <a:p>
            <a:r>
              <a:rPr lang="ru-RU" sz="2800" dirty="0"/>
              <a:t>Средние</a:t>
            </a:r>
          </a:p>
          <a:p>
            <a:r>
              <a:rPr lang="ru-RU" sz="2800" dirty="0"/>
              <a:t>Малые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366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Понятие коллектива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/>
              <a:t>Коллектив</a:t>
            </a:r>
            <a:r>
              <a:rPr lang="ru-RU" dirty="0"/>
              <a:t> - (от лат. </a:t>
            </a:r>
            <a:r>
              <a:rPr lang="en-US" dirty="0" err="1"/>
              <a:t>collectious</a:t>
            </a:r>
            <a:r>
              <a:rPr lang="ru-RU" dirty="0"/>
              <a:t> - собирательный) средняя социальная группа. Он определяется как объединение людей, занятых решением конкретных задач, основанных на общности целей, принципов сотрудничества, сочетании индивидуальных и групповых интересов.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472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Функции коллектива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Реализация работником объективной </a:t>
            </a:r>
            <a:r>
              <a:rPr lang="ru-RU" b="1" dirty="0"/>
              <a:t>социальной потребности - принадлежности к группе</a:t>
            </a:r>
            <a:r>
              <a:rPr lang="ru-RU" dirty="0"/>
              <a:t>, коллективу. Через коллективы происходит социализация личности, усвоение (или отрицание) ею коллективных норм и правил. Коллектив оказывает вполне определенное влияние на входящих в него людей, формируя их в соответствии с присущими ему законами функционирования и развития.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Создание для личности </a:t>
            </a:r>
            <a:r>
              <a:rPr lang="ru-RU" b="1" dirty="0"/>
              <a:t>социальной среды </a:t>
            </a:r>
            <a:r>
              <a:rPr lang="ru-RU" dirty="0"/>
              <a:t>ее существования. </a:t>
            </a:r>
          </a:p>
          <a:p>
            <a:pPr lvl="0"/>
            <a:endParaRPr lang="ru-RU" dirty="0"/>
          </a:p>
          <a:p>
            <a:pPr lvl="0"/>
            <a:r>
              <a:rPr lang="ru-RU" b="1" dirty="0"/>
              <a:t>Саморазвитие (самореализация) </a:t>
            </a:r>
            <a:r>
              <a:rPr lang="ru-RU" dirty="0"/>
              <a:t>личности.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3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Признаки коллектива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i="1" dirty="0"/>
              <a:t>Единство целей</a:t>
            </a:r>
            <a:r>
              <a:rPr lang="ru-RU" b="1" dirty="0"/>
              <a:t> </a:t>
            </a:r>
            <a:r>
              <a:rPr lang="ru-RU" dirty="0"/>
              <a:t>всех членов коллектива. Если мы говорим о производственном коллективе организации, то цели задаются извне, поэтому одна из задач управления состоит в правильной формулировке цели. Если же речь идет о неформальной структуре, то цель является образующим началом именно данного коллектива: совместное проведение досуга, выполнение каких-то работ, заданий.</a:t>
            </a:r>
          </a:p>
          <a:p>
            <a:pPr lvl="0"/>
            <a:r>
              <a:rPr lang="ru-RU" b="1" i="1" dirty="0"/>
              <a:t>Руководство</a:t>
            </a:r>
            <a:r>
              <a:rPr lang="ru-RU" i="1" dirty="0"/>
              <a:t> </a:t>
            </a:r>
            <a:r>
              <a:rPr lang="ru-RU" dirty="0"/>
              <a:t>- без органа управления нет коллектива, кто-то обязательно должен взять на себя руководящее начало, сплотить людей, распределить между ними задачи, иначе невозможно рационально организовать любую совместную деятельность.</a:t>
            </a:r>
          </a:p>
          <a:p>
            <a:pPr lvl="0"/>
            <a:r>
              <a:rPr lang="ru-RU" b="1" i="1" dirty="0"/>
              <a:t>Дисциплина</a:t>
            </a:r>
            <a:r>
              <a:rPr lang="ru-RU" i="1" dirty="0"/>
              <a:t>,</a:t>
            </a:r>
            <a:r>
              <a:rPr lang="ru-RU" dirty="0"/>
              <a:t> т.е. выполнение принятых для данного коллектива норм поведения. Как правило, это моральные нормы, свойственные только данной группе, данному коллективу.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52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Трудовой коллектив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/>
              <a:t>Трудовой коллектив</a:t>
            </a:r>
            <a:r>
              <a:rPr lang="ru-RU" dirty="0"/>
              <a:t> - объединение работников, осуществляющих совместную трудовую деятельность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558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Классификация коллективов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8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663793" y="1772816"/>
            <a:ext cx="604867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Коллективы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91680" y="2919651"/>
            <a:ext cx="21602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Формальные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652120" y="2940255"/>
            <a:ext cx="2060345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Неформальные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99696" y="4509120"/>
            <a:ext cx="1972103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Первичные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987824" y="4509120"/>
            <a:ext cx="187220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Вторичные</a:t>
            </a:r>
          </a:p>
        </p:txBody>
      </p:sp>
      <p:cxnSp>
        <p:nvCxnSpPr>
          <p:cNvPr id="5" name="Прямая соединительная линия 4"/>
          <p:cNvCxnSpPr>
            <a:endCxn id="7" idx="0"/>
          </p:cNvCxnSpPr>
          <p:nvPr/>
        </p:nvCxnSpPr>
        <p:spPr>
          <a:xfrm>
            <a:off x="2771799" y="2492896"/>
            <a:ext cx="1" cy="4267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876256" y="2492896"/>
            <a:ext cx="0" cy="4267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907703" y="3660335"/>
            <a:ext cx="1" cy="84878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563888" y="3660335"/>
            <a:ext cx="0" cy="84878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191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Признаки вступления людей в неформальные группы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Принадлежность</a:t>
            </a:r>
          </a:p>
          <a:p>
            <a:r>
              <a:rPr lang="ru-RU" dirty="0"/>
              <a:t>Помощь</a:t>
            </a:r>
          </a:p>
          <a:p>
            <a:r>
              <a:rPr lang="ru-RU" dirty="0"/>
              <a:t>Защита</a:t>
            </a:r>
          </a:p>
          <a:p>
            <a:r>
              <a:rPr lang="ru-RU" dirty="0"/>
              <a:t>Общение</a:t>
            </a:r>
          </a:p>
          <a:p>
            <a:r>
              <a:rPr lang="ru-RU" dirty="0"/>
              <a:t>Симпатия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C1543-7836-4D8A-9F2B-C42E7ADE12E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4437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</TotalTime>
  <Words>885</Words>
  <Application>Microsoft Office PowerPoint</Application>
  <PresentationFormat>Экран (4:3)</PresentationFormat>
  <Paragraphs>145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Организационные особенности коллектива</vt:lpstr>
      <vt:lpstr>План</vt:lpstr>
      <vt:lpstr>Понятие и виды социальных групп</vt:lpstr>
      <vt:lpstr>Понятие коллектива</vt:lpstr>
      <vt:lpstr>Функции коллектива</vt:lpstr>
      <vt:lpstr>Признаки коллектива</vt:lpstr>
      <vt:lpstr>Трудовой коллектив</vt:lpstr>
      <vt:lpstr>Классификация коллективов</vt:lpstr>
      <vt:lpstr>Признаки вступления людей в неформальные группы</vt:lpstr>
      <vt:lpstr>Процесс формирования коллектива</vt:lpstr>
      <vt:lpstr>Стадии развития коллектива</vt:lpstr>
      <vt:lpstr>Психологические характеристики коллектива</vt:lpstr>
      <vt:lpstr>Факторы, влияющие на эффективность совместной деятельности</vt:lpstr>
      <vt:lpstr>Факторы эффективности работы коллектива</vt:lpstr>
      <vt:lpstr>Пути обеспечения эффективности работы коллектива</vt:lpstr>
      <vt:lpstr>Различия между слабо сплоченной рабочей группой  и командой (Й.Р.Катценбах, Д.К.Смит)</vt:lpstr>
      <vt:lpstr>Различия обычной группы и команды</vt:lpstr>
      <vt:lpstr>Основные подходы к построению команды</vt:lpstr>
      <vt:lpstr>Социальные роли членов команды (М. Белбин)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</dc:creator>
  <cp:lastModifiedBy>PGAU</cp:lastModifiedBy>
  <cp:revision>82</cp:revision>
  <dcterms:created xsi:type="dcterms:W3CDTF">2012-09-20T21:11:31Z</dcterms:created>
  <dcterms:modified xsi:type="dcterms:W3CDTF">2025-03-03T12:09:46Z</dcterms:modified>
</cp:coreProperties>
</file>