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6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D635EE-FE99-4CC7-84C8-E5969D9C7742}"/>
              </a:ext>
            </a:extLst>
          </p:cNvPr>
          <p:cNvSpPr/>
          <p:nvPr/>
        </p:nvSpPr>
        <p:spPr>
          <a:xfrm>
            <a:off x="420414" y="1481959"/>
            <a:ext cx="1027911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53975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Тема </a:t>
            </a:r>
            <a:r>
              <a:rPr lang="ru-RU" sz="2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 «</a:t>
            </a:r>
            <a:r>
              <a:rPr lang="ru-RU" sz="2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МЕТОДЫ УПРАВЛЕНИЯ В </a:t>
            </a:r>
            <a:r>
              <a:rPr lang="ru-RU" sz="2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ОРГАНИЗАЦИИ</a:t>
            </a:r>
            <a:r>
              <a:rPr lang="ru-RU" sz="2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180340" indent="53975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Системы методов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Организационно-распорядительные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методы</a:t>
            </a:r>
            <a:endParaRPr lang="ru-RU" sz="2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7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Экономические нормативы функционирования предприят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Экономические нормативы функционирования предприят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 l="28729" t="15561" r="27224" b="28847"/>
          <a:stretch>
            <a:fillRect/>
          </a:stretch>
        </p:blipFill>
        <p:spPr bwMode="auto">
          <a:xfrm>
            <a:off x="475067" y="158766"/>
            <a:ext cx="8753016" cy="621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516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28941" t="15184" r="27153" b="26337"/>
          <a:stretch>
            <a:fillRect/>
          </a:stretch>
        </p:blipFill>
        <p:spPr bwMode="auto">
          <a:xfrm>
            <a:off x="541963" y="322977"/>
            <a:ext cx="8139581" cy="60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075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42938"/>
          </a:xfrm>
        </p:spPr>
        <p:txBody>
          <a:bodyPr/>
          <a:lstStyle/>
          <a:p>
            <a:pPr eaLnBrk="1" hangingPunct="1"/>
            <a:r>
              <a:rPr lang="ru-RU" sz="3200" smtClean="0"/>
              <a:t>Виды экономических методов менеджмента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12192000" cy="62865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1)Коммерческий расчет</a:t>
            </a:r>
            <a:r>
              <a:rPr lang="ru-RU" sz="2400" dirty="0" smtClean="0"/>
              <a:t>(направлен на соизмерение затрат и результатов, обеспечение работы предприятия с прибылью);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2)Цены и ценообразование</a:t>
            </a:r>
            <a:r>
              <a:rPr lang="ru-RU" sz="2400" dirty="0" smtClean="0"/>
              <a:t>(направлен на оптимальные продажи; предпочтительным является метод ценообразования по принципу «полных издержек»);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3)Финансирование</a:t>
            </a:r>
            <a:r>
              <a:rPr lang="ru-RU" sz="2400" dirty="0" smtClean="0"/>
              <a:t>(направлено на обеспечение всех подразделений необходимыми финансовыми ресурсами);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4)Кредитование</a:t>
            </a:r>
            <a:r>
              <a:rPr lang="ru-RU" sz="2400" dirty="0" smtClean="0"/>
              <a:t>(направлено на увеличение финансовых ресурсов предприятия для ритмичной работы и расширения деятельности);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5)Налоговая система</a:t>
            </a:r>
            <a:r>
              <a:rPr lang="ru-RU" sz="2400" dirty="0" smtClean="0"/>
              <a:t>(направлена на участие предприятия в формировании бюджетов государства на всех уровнях);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6)Страхование</a:t>
            </a:r>
            <a:r>
              <a:rPr lang="ru-RU" sz="2400" dirty="0" smtClean="0"/>
              <a:t>(направлено на обеспечение возмещения расходов  в различных случаях);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b="1" dirty="0" smtClean="0"/>
              <a:t>7)Маркетинг</a:t>
            </a:r>
            <a:r>
              <a:rPr lang="ru-RU" sz="2400" dirty="0" smtClean="0"/>
              <a:t>(направлен на регулирование рыночных отношений)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723586" cy="8572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Позитивное и негативное воздействие экономических методов управления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928688"/>
          <a:ext cx="10972800" cy="557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5289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Позитивное воздействие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Негативное воздействие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17616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1.Планирование деятельности: конечные результаты производства четко определены(выручка, объем продаж, производительность, качество, себестоимость и т.п), </a:t>
                      </a:r>
                      <a:r>
                        <a:rPr lang="ru-RU" sz="1600" b="1" dirty="0" smtClean="0"/>
                        <a:t>о них знают рядовые сотрудники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2.Работа без плана – цели, задачи часто меняются, предприятие «лихорадит», рядовые сотрудники об этом не знают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6563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2.Развитие коммерческого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расчета, центров прибыли, затрат и прочее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2.Отсутствие коммерческого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расчета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6563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3.Постепенный рост производительности труда и заработной платы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«Замораживание» заработной платы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6563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4.Развитие системы премирования из прибыли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4.Отсутствие премирования, либо премирование равными частями из ФОТ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6563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5.Поощрение роста материальных потребностей работников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5.Игнорирование таких потребностей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6563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6.Развитие социального</a:t>
                      </a:r>
                      <a:r>
                        <a:rPr lang="ru-RU" sz="1600" baseline="0" dirty="0" smtClean="0"/>
                        <a:t> обеспечения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6.Игнорирование</a:t>
                      </a:r>
                      <a:r>
                        <a:rPr lang="ru-RU" sz="1600" baseline="0" dirty="0" smtClean="0"/>
                        <a:t> вопросов о социальном обеспечении</a:t>
                      </a:r>
                      <a:endParaRPr lang="ru-RU" sz="16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6429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вопрос              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организационного воздействия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12192000" cy="590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7010400"/>
                <a:gridCol w="2641600"/>
              </a:tblGrid>
              <a:tr h="7758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организационного воздействия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Характер организационного воздействия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Формы воздействия</a:t>
                      </a:r>
                      <a:endParaRPr lang="ru-RU" sz="1400" dirty="0"/>
                    </a:p>
                  </a:txBody>
                  <a:tcPr marL="121920" marR="121920" anchor="ctr"/>
                </a:tc>
              </a:tr>
              <a:tr h="12284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1)Организационное</a:t>
                      </a:r>
                      <a:r>
                        <a:rPr lang="ru-RU" sz="1600" b="1" baseline="0" dirty="0" smtClean="0"/>
                        <a:t> регламентирование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Издание и обеспечение исполнения актов организационного воздействия, однозначно определяющих построение и характер связей между отдельными элементами системы управления, а по отношению к исполнителю предписывающих или запрещающих действовать определенным образом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Устав,</a:t>
                      </a:r>
                      <a:r>
                        <a:rPr lang="ru-RU" sz="1600" baseline="0" dirty="0" smtClean="0"/>
                        <a:t> положения о структурных подразделениях, должностные инструкции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12284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2) Организационное нормирование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Воздействие путем доведения до исполнителя норм, нормативов и требования к их выполнению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Нормы затрат</a:t>
                      </a:r>
                      <a:r>
                        <a:rPr lang="ru-RU" sz="1600" baseline="0" dirty="0" smtClean="0"/>
                        <a:t> времени на обработку документации, размножение документов и т.п.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168100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3)Инструктирование</a:t>
                      </a:r>
                      <a:endParaRPr lang="ru-RU" sz="16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Методическое: </a:t>
                      </a:r>
                      <a:r>
                        <a:rPr lang="ru-RU" sz="1600" dirty="0" smtClean="0"/>
                        <a:t>воздействие на исполнителя путем доведения до него свода правил или перечня методических наставлений, позволяющих</a:t>
                      </a:r>
                      <a:r>
                        <a:rPr lang="ru-RU" sz="1600" baseline="0" dirty="0" smtClean="0"/>
                        <a:t> разрабатывать решения или действовать по определенной методике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Методические указания по определению состава, численности управленческого аппарата, организации документооборота</a:t>
                      </a:r>
                      <a:endParaRPr lang="ru-RU" sz="1600" dirty="0"/>
                    </a:p>
                  </a:txBody>
                  <a:tcPr marL="121920" marR="121920"/>
                </a:tc>
              </a:tr>
              <a:tr h="80132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Организационное</a:t>
                      </a:r>
                      <a:r>
                        <a:rPr lang="ru-RU" sz="1600" dirty="0" smtClean="0"/>
                        <a:t>: воздействие через разъяснение работникам нормативной информации(документов)</a:t>
                      </a:r>
                      <a:endParaRPr lang="ru-RU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Консультации о правах и обязанностях(членов АО,</a:t>
                      </a:r>
                      <a:r>
                        <a:rPr lang="ru-RU" sz="1600" baseline="0" dirty="0" smtClean="0"/>
                        <a:t> кооператива и т.п.)</a:t>
                      </a:r>
                      <a:endParaRPr lang="ru-RU" sz="16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Организационно-распорядительные документы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1" y="642938"/>
          <a:ext cx="11715832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9429816"/>
              </a:tblGrid>
              <a:tr h="42421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 marL="121920" marR="121920"/>
                </a:tc>
              </a:tr>
              <a:tr h="76918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инструкция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Правовой документ, издаваемый с целью установления правил,</a:t>
                      </a:r>
                      <a:r>
                        <a:rPr lang="ru-RU" sz="1400" baseline="0" dirty="0" smtClean="0"/>
                        <a:t> регламентирующих организационные, финансовые и иные стороны деятельности организаций, предприятий, их подразделений и служб, должностных лиц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5448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Нормативные документы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Перечень правил, норм решения хозяйственных вопросов,</a:t>
                      </a:r>
                      <a:r>
                        <a:rPr lang="ru-RU" sz="1400" baseline="0" dirty="0" smtClean="0"/>
                        <a:t> действий должностных лиц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5448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нормативы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Документы, содержащие показатели затрат времени, материальных и денежных</a:t>
                      </a:r>
                      <a:r>
                        <a:rPr lang="ru-RU" sz="1400" baseline="0" dirty="0" smtClean="0"/>
                        <a:t> ресурсов, приходящихся на единицу изделий, операций и т.д.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5448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положение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Правовой акт, определяющий</a:t>
                      </a:r>
                      <a:r>
                        <a:rPr lang="ru-RU" sz="1400" baseline="0" dirty="0" smtClean="0"/>
                        <a:t> порядок образования, права, обязанности, организацию работы структурного подразделения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76918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приказ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Административный документ, издаваемый руководителем предприятия и действующий на основе единоначалия с целью решения  основных и оперативных ,хозяйственных  и других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задач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5448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распоряжение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Административный документ, издаваемый руководителем предприятия,</a:t>
                      </a:r>
                      <a:r>
                        <a:rPr lang="ru-RU" sz="1400" baseline="0" dirty="0" smtClean="0"/>
                        <a:t> служб, подразделений с целью решения оперативных вопросов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5448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постановления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Решения, принимаемые высшими коллегиальными органами управления: правлениями, советами, собраниями и т.п.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5448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протокол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Документ, фиксирующий</a:t>
                      </a:r>
                      <a:r>
                        <a:rPr lang="ru-RU" sz="1400" baseline="0" dirty="0" smtClean="0"/>
                        <a:t> ход обсуждения вопросов и принятия решения на собраниях, совещаниях, заседаниях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76918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устав</a:t>
                      </a:r>
                      <a:endParaRPr lang="ru-RU" sz="1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Правовой акт, определяющий</a:t>
                      </a:r>
                      <a:r>
                        <a:rPr lang="ru-RU" sz="1400" baseline="0" dirty="0" smtClean="0"/>
                        <a:t> цели, задачи, структуру, функции, права, органы управления, ответственность и порядок ликвидации, прекращения деятельности предприятия</a:t>
                      </a:r>
                      <a:endParaRPr lang="ru-RU" sz="1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распорядительной информации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u="sng" dirty="0" smtClean="0"/>
              <a:t>директивные</a:t>
            </a: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4000" smtClean="0"/>
              <a:t>приказ;</a:t>
            </a:r>
          </a:p>
          <a:p>
            <a:pPr eaLnBrk="1" hangingPunct="1">
              <a:buFontTx/>
              <a:buChar char="-"/>
            </a:pPr>
            <a:r>
              <a:rPr lang="ru-RU" sz="4000" smtClean="0"/>
              <a:t>указание;</a:t>
            </a:r>
          </a:p>
          <a:p>
            <a:pPr eaLnBrk="1" hangingPunct="1">
              <a:buFontTx/>
              <a:buChar char="-"/>
            </a:pPr>
            <a:r>
              <a:rPr lang="ru-RU" sz="4000" smtClean="0"/>
              <a:t>распоряжение;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4000" smtClean="0"/>
              <a:t>-    требование</a:t>
            </a:r>
          </a:p>
        </p:txBody>
      </p:sp>
      <p:sp>
        <p:nvSpPr>
          <p:cNvPr id="819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z="3600" u="sng" dirty="0" smtClean="0"/>
              <a:t>демократические</a:t>
            </a:r>
          </a:p>
        </p:txBody>
      </p:sp>
      <p:sp>
        <p:nvSpPr>
          <p:cNvPr id="8198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4000" smtClean="0"/>
              <a:t>рекомендация;</a:t>
            </a:r>
          </a:p>
          <a:p>
            <a:pPr eaLnBrk="1" hangingPunct="1">
              <a:buFontTx/>
              <a:buChar char="-"/>
            </a:pPr>
            <a:r>
              <a:rPr lang="ru-RU" sz="4000" smtClean="0"/>
              <a:t>совет;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4000" smtClean="0"/>
              <a:t>-   просьба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Общие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Рабочее время и его использование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Порядок приема на работу и увольнения сотрудников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4)Основные обязанности организации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5)Поощрения за успехи в работе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6)Ответственность за нарушение дисциплины на работе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7)Основные обязанности сотрудников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Взыскания за нарушение трудовой дисциплины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1)Предупреждение в письменной форме;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2)Выговор (по приказу);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3)Увольнение (по приказу).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Материальная ответственность сотрудников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1)Ответственность за невыдачу в срок трудовой книжки увольняющемуся сотруднику;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2)Добровольное возмещение ущерба предприятию;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3)Удержания из заработной платы;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4)Депремирование;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5)Полная материальная ответственность;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6)Коллективная материальная ответственность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E1C2FD-231B-4F90-A97E-76C809579CEB}"/>
              </a:ext>
            </a:extLst>
          </p:cNvPr>
          <p:cNvSpPr txBox="1"/>
          <p:nvPr/>
        </p:nvSpPr>
        <p:spPr>
          <a:xfrm>
            <a:off x="217714" y="296091"/>
            <a:ext cx="2447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вопрос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172" y="189528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управления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 способов воздействия субъекта управления на объект для достижения определенного ре­зультата.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961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Административная ответственность (по КоАП)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mtClean="0"/>
              <a:t>предупреждения;</a:t>
            </a:r>
          </a:p>
          <a:p>
            <a:pPr eaLnBrk="1" hangingPunct="1">
              <a:buFontTx/>
              <a:buChar char="-"/>
            </a:pPr>
            <a:r>
              <a:rPr lang="ru-RU" smtClean="0"/>
              <a:t>штрафы;</a:t>
            </a:r>
          </a:p>
          <a:p>
            <a:pPr eaLnBrk="1" hangingPunct="1">
              <a:buFontTx/>
              <a:buChar char="-"/>
            </a:pPr>
            <a:r>
              <a:rPr lang="ru-RU" smtClean="0"/>
              <a:t>возмездное изъятие предметов;</a:t>
            </a:r>
          </a:p>
          <a:p>
            <a:pPr eaLnBrk="1" hangingPunct="1">
              <a:buFontTx/>
              <a:buChar char="-"/>
            </a:pPr>
            <a:r>
              <a:rPr lang="ru-RU" smtClean="0"/>
              <a:t>административный арест;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-  исправительные работы.</a:t>
            </a:r>
          </a:p>
          <a:p>
            <a:pPr eaLnBrk="1" hangingPunct="1">
              <a:buFontTx/>
              <a:buChar char="-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55" y="168166"/>
            <a:ext cx="8596668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Меры уголовной ответственности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69835" y="911772"/>
            <a:ext cx="11296649" cy="55006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1)Превышение власти или полномочий;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2)Мелкое хищение имущества;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3)Клевета;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4)Оскорбление;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5)Преследование за критику;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6)Самоуправство;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7)Злоупотребление служебным положением;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8)Халатность;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9)Получение или дача взятки;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10)Должностной подлог;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11)Нарушение Трудового кодекса;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12)Похищение документов;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13)Подделка 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67559" y="0"/>
            <a:ext cx="8618483" cy="3571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Позитивные и негативные воздействия методов административного управления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75163"/>
          <a:ext cx="12192000" cy="5183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741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Позитивный метод воздействия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Негативный метод воздействия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401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1.Рост уровня регламентации управления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 Наличие хорошо проработанного Устава предприятия со свободным доступом к нему работников.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 Развитие партнерских отношений администрации и профсоюзов через коллективный договор.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 Наличие четкой организационной и штатной структур,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необходимая корректировка в связи с изменениями условий производства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 Разработка четких положений о подразделениях, регламентирующих административные и функциональные связи внутри предприятия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 Наличие четких должностных инструкций с определением функциональных обязанностей работника и нормирование труда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1.Неэффективное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организационное воздействие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 Устав предприятия хранится за «семью печатями».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 Принятие формальных коллективных договоров или их отсутствие(договоров и профсоюзов).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 Отсутствие или использование устаревшей оргструктурой, наличие в штатном расписании «подснежников»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 Отсутствие или использование устаревших положений, не отвечающих требованиям производства.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 Отсутствие должностных инструкций, ориентация на устные указания руководства, использование устаревших инструкций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1408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Эффективные виды распорядительных воздействий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 Четкие приказы с указанием состояния вопроса, мероприятий, ресурсов, сроков и ответственных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 Применение системы контроля исполнения документов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2.Неэффективные виды распорядительных воздействий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 Расплывчатые или противоречивые приказы с констатацией состояния вопроса и без четких мероприятий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 Отсутствие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системы контроля исполнения документов на предприятии или ее низкая эффективность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600" y="214314"/>
            <a:ext cx="10972800" cy="2143125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Социально-психологические </a:t>
            </a:r>
            <a:r>
              <a:rPr lang="ru-RU" sz="2800" b="1" i="1" dirty="0" smtClean="0">
                <a:solidFill>
                  <a:srgbClr val="FF0000"/>
                </a:solidFill>
              </a:rPr>
              <a:t>методы – </a:t>
            </a:r>
            <a:r>
              <a:rPr lang="ru-RU" sz="2800" i="1" dirty="0" smtClean="0"/>
              <a:t>это </a:t>
            </a:r>
            <a:r>
              <a:rPr lang="ru-RU" sz="2800" i="1" dirty="0" smtClean="0"/>
              <a:t>методы, направленные на формирование и развитие трудового коллектива, регулирование межличностных отношений и создание оптимального психологического климата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09600" y="2357438"/>
            <a:ext cx="10972800" cy="42148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800" smtClean="0"/>
              <a:t>Функции – эти методы предполагают два направления воздействия на поведение работника и повышение его трудовой активности: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800" smtClean="0"/>
              <a:t>1)Формирование здорового социально-психологического климата в коллективе;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800" smtClean="0"/>
              <a:t>2)Раскрытие личных способностей каждого работника, что ведет к максимальной самореализации человека в трудовой деятельности и повышению ее эффективности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41586" y="27524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 методы управления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2249" y="1074684"/>
          <a:ext cx="10972800" cy="532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6304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методы управления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Психологические методы управления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304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1.Методы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социального нормирования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1.Методы комплектования малых групп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304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2.Методы социального регулирования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2.Методы гуманизации труда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304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3.Методы социальной преемственности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3.Методы профессионального отбора и обучения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304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4.Методы повышения социально-трудовой активности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4.Методы управления поведением работника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304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5.Методы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5.Методы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регулирования межличностных отношений</a:t>
                      </a:r>
                    </a:p>
                  </a:txBody>
                  <a:tcPr marL="121920" marR="121920"/>
                </a:tc>
              </a:tr>
              <a:tr h="6304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6.Методы социального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планирования коллектива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6.Методы формирования здорового морально-психологического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климата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30439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7.Методы психодиагностики и психогигиены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7352" y="451945"/>
            <a:ext cx="10972800" cy="7143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Содержание социальных методов управления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15310" y="1147435"/>
            <a:ext cx="10972800" cy="5232345"/>
          </a:xfrm>
        </p:spPr>
        <p:txBody>
          <a:bodyPr/>
          <a:lstStyle/>
          <a:p>
            <a:pPr eaLnBrk="1" fontAlgn="t" hangingPunct="1"/>
            <a:r>
              <a:rPr lang="ru-RU" sz="2200" b="1" dirty="0" smtClean="0"/>
              <a:t>1.Методы социального нормирования(разработка </a:t>
            </a:r>
            <a:r>
              <a:rPr lang="ru-RU" sz="2200" dirty="0" smtClean="0"/>
              <a:t>и утверждение коллективом норм поведения работников)</a:t>
            </a:r>
          </a:p>
          <a:p>
            <a:pPr eaLnBrk="1" fontAlgn="t" hangingPunct="1"/>
            <a:r>
              <a:rPr lang="ru-RU" sz="2200" b="1" dirty="0" smtClean="0"/>
              <a:t>2.Методы социального регулирования(разработка </a:t>
            </a:r>
            <a:r>
              <a:rPr lang="ru-RU" sz="2200" dirty="0" smtClean="0"/>
              <a:t>и утверждение коллективного договора между администрацией и коллективом)</a:t>
            </a:r>
          </a:p>
          <a:p>
            <a:pPr eaLnBrk="1" fontAlgn="t" hangingPunct="1"/>
            <a:r>
              <a:rPr lang="ru-RU" sz="2200" b="1" dirty="0" smtClean="0"/>
              <a:t>3.Методы повышения социально-трудовой активности</a:t>
            </a:r>
            <a:r>
              <a:rPr lang="ru-RU" sz="2200" dirty="0" smtClean="0"/>
              <a:t>(обмен опытом, новаторство, критика, самокритика, демократизация, гласность)</a:t>
            </a:r>
          </a:p>
          <a:p>
            <a:pPr eaLnBrk="1" fontAlgn="t" hangingPunct="1"/>
            <a:r>
              <a:rPr lang="ru-RU" sz="2200" b="1" dirty="0" smtClean="0"/>
              <a:t>4.Методы воспитания</a:t>
            </a:r>
            <a:r>
              <a:rPr lang="ru-RU" sz="2200" dirty="0" smtClean="0"/>
              <a:t>(привитие норм морали  методами внушения, убеждения, наставничества, личного примера руководителя)</a:t>
            </a:r>
          </a:p>
          <a:p>
            <a:pPr eaLnBrk="1" fontAlgn="t" hangingPunct="1"/>
            <a:r>
              <a:rPr lang="ru-RU" sz="2200" b="1" dirty="0" smtClean="0"/>
              <a:t>5.Методы социального планирования коллектива</a:t>
            </a:r>
            <a:r>
              <a:rPr lang="ru-RU" sz="2200" dirty="0" smtClean="0"/>
              <a:t>(совершенствование социальной структуры, улучшение условий труда, его охраны, укрепление здоровья, повышение жизненного уровня работников, воспитание личности, развитие общественной активности</a:t>
            </a:r>
            <a:r>
              <a:rPr lang="ru-RU" sz="2200" dirty="0" smtClean="0"/>
              <a:t>)</a:t>
            </a:r>
            <a:endParaRPr lang="ru-RU" sz="2200" dirty="0" smtClean="0"/>
          </a:p>
          <a:p>
            <a:pPr eaLnBrk="1" hangingPunct="1">
              <a:buFont typeface="Arial" pitchFamily="34" charset="0"/>
              <a:buNone/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8688"/>
          </a:xfrm>
        </p:spPr>
        <p:txBody>
          <a:bodyPr/>
          <a:lstStyle/>
          <a:p>
            <a:pPr eaLnBrk="1" hangingPunct="1"/>
            <a:r>
              <a:rPr lang="ru-RU" sz="2800" smtClean="0"/>
              <a:t>Классификация психологических методов управления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1738" y="676439"/>
          <a:ext cx="109728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40"/>
                <a:gridCol w="6915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 метода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методов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Обсервационный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-наблюдение</a:t>
                      </a:r>
                    </a:p>
                    <a:p>
                      <a:r>
                        <a:rPr lang="ru-RU" dirty="0" smtClean="0"/>
                        <a:t>-самонаблюдение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2.Эксперимент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-лабораторный</a:t>
                      </a:r>
                    </a:p>
                    <a:p>
                      <a:r>
                        <a:rPr lang="ru-RU" dirty="0" smtClean="0"/>
                        <a:t>-естественный</a:t>
                      </a:r>
                    </a:p>
                    <a:p>
                      <a:r>
                        <a:rPr lang="ru-RU" dirty="0" smtClean="0"/>
                        <a:t>-формирующий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3.Праксимический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-анализ процесса труда</a:t>
                      </a:r>
                    </a:p>
                    <a:p>
                      <a:r>
                        <a:rPr lang="ru-RU" dirty="0" smtClean="0"/>
                        <a:t>-анализ результатов труда</a:t>
                      </a:r>
                    </a:p>
                    <a:p>
                      <a:r>
                        <a:rPr lang="ru-RU" dirty="0" smtClean="0"/>
                        <a:t>-хронометрия</a:t>
                      </a:r>
                    </a:p>
                    <a:p>
                      <a:r>
                        <a:rPr lang="ru-RU" dirty="0" smtClean="0"/>
                        <a:t>-циклография трудовых действий</a:t>
                      </a:r>
                    </a:p>
                    <a:p>
                      <a:r>
                        <a:rPr lang="ru-RU" dirty="0" smtClean="0"/>
                        <a:t>-профессиография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4.Биографический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-анализ событий</a:t>
                      </a:r>
                    </a:p>
                    <a:p>
                      <a:r>
                        <a:rPr lang="ru-RU" dirty="0" smtClean="0"/>
                        <a:t>-анализ фактов</a:t>
                      </a:r>
                    </a:p>
                    <a:p>
                      <a:r>
                        <a:rPr lang="ru-RU" dirty="0" smtClean="0"/>
                        <a:t>-изучение жизненного пути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5.Психодиагностика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-беседы</a:t>
                      </a:r>
                    </a:p>
                    <a:p>
                      <a:r>
                        <a:rPr lang="ru-RU" dirty="0" smtClean="0"/>
                        <a:t>-тесты</a:t>
                      </a:r>
                    </a:p>
                    <a:p>
                      <a:r>
                        <a:rPr lang="ru-RU" dirty="0" smtClean="0"/>
                        <a:t>-опросы(анкеты, интервью, социометрия)</a:t>
                      </a:r>
                    </a:p>
                    <a:p>
                      <a:r>
                        <a:rPr lang="ru-RU" dirty="0" smtClean="0"/>
                        <a:t>-экспертные оценки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66751" y="0"/>
            <a:ext cx="10972800" cy="571500"/>
          </a:xfrm>
        </p:spPr>
        <p:txBody>
          <a:bodyPr/>
          <a:lstStyle/>
          <a:p>
            <a:r>
              <a:rPr lang="ru-RU" sz="2400" smtClean="0"/>
              <a:t>Поведение работников и способы воздействия на них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00063"/>
          <a:ext cx="12192003" cy="579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20"/>
                <a:gridCol w="7524803"/>
                <a:gridCol w="3047980"/>
              </a:tblGrid>
              <a:tr h="2143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Типы</a:t>
                      </a:r>
                      <a:r>
                        <a:rPr lang="ru-RU" sz="1400" baseline="0" dirty="0" smtClean="0"/>
                        <a:t> поведения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характеристика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воздействия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6962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«Ангельское»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Настроены на образцы сверхъестественного поведения, отрицание зла и насилия, фетишизацию принципа «человек</a:t>
                      </a:r>
                      <a:r>
                        <a:rPr lang="ru-RU" sz="1400" baseline="0" dirty="0" smtClean="0"/>
                        <a:t> человеку друг, товарищ и брат</a:t>
                      </a:r>
                      <a:r>
                        <a:rPr lang="ru-RU" sz="1400" dirty="0" smtClean="0"/>
                        <a:t>»(таких очень мало)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Подражание, совет, просьба, похвала, комплимент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8934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Высокоморальное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Провозглашают человеческую добродетель, соблюдение только высоких принципов поведения(честность, порядочность, бескорыстие, щедрость, мудрость,</a:t>
                      </a:r>
                      <a:r>
                        <a:rPr lang="ru-RU" sz="1400" baseline="0" dirty="0" smtClean="0"/>
                        <a:t> искренность и др.) Аристократия, священнослужители, интеллигенция</a:t>
                      </a:r>
                      <a:endParaRPr lang="ru-RU" sz="1400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Подражание, побуждение, совет, просьба, похвала, намек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10954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нормальное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Построено на выполнении принципов общественной морали, допускающее</a:t>
                      </a:r>
                      <a:r>
                        <a:rPr lang="ru-RU" sz="1400" baseline="0" dirty="0" smtClean="0"/>
                        <a:t> отклонения и недостатки(«слаб человек»), признающее диалектическое единство добра и зла, власти и денег, Большая часть общества и трудового коллектива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Внушение, вовлечение, убеждение, побуждение, похвала, просьба, порицание, плацебо, </a:t>
                      </a:r>
                    </a:p>
                    <a:p>
                      <a:endParaRPr lang="ru-RU" sz="1400" dirty="0"/>
                    </a:p>
                  </a:txBody>
                  <a:tcPr marL="121920" marR="121920"/>
                </a:tc>
              </a:tr>
              <a:tr h="8772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аморальное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Свойственно людям, постоянно нарушающим моральный кодекс общества. Личные интересы, мотивы и потребности люди данного</a:t>
                      </a:r>
                      <a:r>
                        <a:rPr lang="ru-RU" sz="1400" baseline="0" dirty="0" smtClean="0"/>
                        <a:t> типа ставят выше сложившихся норм в социальной группе, они не чувствуют угрызений совести при нарушении закона и религиозных заповедей. Отсталая часть общества, трудового коллектива(пьяницы, бездельники, прогульщики, бракоделы), которые со временем переходят в преступную среду или пополняют ряды изгоев общества(«бомжей»)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Принуждение, осуждение, убеждение, требование, внушение, «взрыв»</a:t>
                      </a:r>
                      <a:endParaRPr lang="ru-RU" sz="1400" dirty="0"/>
                    </a:p>
                  </a:txBody>
                  <a:tcPr marL="121920" marR="121920"/>
                </a:tc>
              </a:tr>
              <a:tr h="8772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«дьявольское»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Абсолютно аморальное, противоправное и противоречащее закону, исключающее соблюдение общественной морали, противостоящее на 180° «ангельскому» поведению. В религии хорошо описаны образы дьявола(сатаны, черта). Такое поведение демонстрируют некоторые представители</a:t>
                      </a:r>
                      <a:r>
                        <a:rPr lang="ru-RU" sz="1400" baseline="0" dirty="0" smtClean="0"/>
                        <a:t> преступного мира(убийцы, насильники)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Принуждение, осуждение,</a:t>
                      </a:r>
                      <a:r>
                        <a:rPr lang="ru-RU" sz="1400" baseline="0" dirty="0" smtClean="0"/>
                        <a:t> наказание, «взрыв», запрещение</a:t>
                      </a:r>
                      <a:endParaRPr lang="ru-RU" sz="1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331" y="1571325"/>
            <a:ext cx="7672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содержанию воздействия: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Экономические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Организационные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84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7350" y="673404"/>
            <a:ext cx="80614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Экономические методы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основаны на социально-экономических законах и закономерностях развития объективного мира – природы, общества и мышления. Использование этих методов опирается на систему экономических интересов личности, коллектива и общества.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413" y="2194486"/>
            <a:ext cx="79668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Организационно-распорядительные методы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базируются на правах ответственности людей на всех уровнях хозяйствования и управления. Эти методы предполагают использование руководителем  ответственности подчиненных и создание системы организационных отношений.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1944" y="3981244"/>
            <a:ext cx="8324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Социально-психологические методы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построены на формирование и развитии общественного мнения относительно общественно индивидуально значимых нравственных ценностей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добра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зла,  жизни, нравственных начал в обществе, отношений к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324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8975" y="1804416"/>
            <a:ext cx="6495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управления можно выбирать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722" y="2585232"/>
            <a:ext cx="652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выборе средств воздействия на конкретного человека учитываются его индивидуальные особенности, мотивацию к труду, что для него представляется ценным из материальных и духовных благ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7255" y="4325034"/>
            <a:ext cx="656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Недопустимо ставить вопрос о приоритете тех или иных методов 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962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7AAA43-BFB2-4559-9090-2342F0B412DC}"/>
              </a:ext>
            </a:extLst>
          </p:cNvPr>
          <p:cNvSpPr/>
          <p:nvPr/>
        </p:nvSpPr>
        <p:spPr>
          <a:xfrm>
            <a:off x="415609" y="229513"/>
            <a:ext cx="189666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вопрос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45605" y="1792215"/>
            <a:ext cx="79785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Экономические методы управления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система экономических стимулов и рычагов, влияющих на производство не прямо, а косвенно, организующих деятельность предприятия и его работни­ков в нужном для общества направлении.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8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6235" y="977150"/>
            <a:ext cx="68947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работник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заинтересован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результатах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труда как такового;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результатах труда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коллектива, членом которого он является;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результатах всего общественного производства.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81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7766" y="147486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первом месте должны быть интересы общества, затем производственных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коллективов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каждой личности.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9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Экономические методы менеджмента - комплекс способов и приемов управления, основанный на использовании экономических законов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Экономические методы менеджмента - комплекс способов и приемов управления, основанный на использовании экономических законов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 l="29082" t="37027" r="27082" b="23862"/>
          <a:stretch>
            <a:fillRect/>
          </a:stretch>
        </p:blipFill>
        <p:spPr bwMode="auto">
          <a:xfrm>
            <a:off x="543322" y="777766"/>
            <a:ext cx="9026001" cy="45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05169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1704</Words>
  <Application>Microsoft Office PowerPoint</Application>
  <PresentationFormat>Произвольный</PresentationFormat>
  <Paragraphs>227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Виды экономических методов менеджмента</vt:lpstr>
      <vt:lpstr>Позитивное и негативное воздействие экономических методов управления</vt:lpstr>
      <vt:lpstr>3 вопрос               Особенности организационного воздействия</vt:lpstr>
      <vt:lpstr>Организационно-распорядительные документы</vt:lpstr>
      <vt:lpstr>Виды распорядительной информации</vt:lpstr>
      <vt:lpstr>Правила внутреннего трудового распорядка</vt:lpstr>
      <vt:lpstr>Взыскания за нарушение трудовой дисциплины</vt:lpstr>
      <vt:lpstr>Материальная ответственность сотрудников</vt:lpstr>
      <vt:lpstr>Административная ответственность (по КоАП)</vt:lpstr>
      <vt:lpstr>Меры уголовной ответственности</vt:lpstr>
      <vt:lpstr>Позитивные и негативные воздействия методов административного управления</vt:lpstr>
      <vt:lpstr>Социально-психологические методы – это методы, направленные на формирование и развитие трудового коллектива, регулирование межличностных отношений и создание оптимального психологического климата</vt:lpstr>
      <vt:lpstr>Социально-психологические методы управления</vt:lpstr>
      <vt:lpstr>Содержание социальных методов управления</vt:lpstr>
      <vt:lpstr>Классификация психологических методов управления</vt:lpstr>
      <vt:lpstr>Поведение работников и способы воздействия на них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PGAU</dc:creator>
  <cp:lastModifiedBy>Владимир</cp:lastModifiedBy>
  <cp:revision>53</cp:revision>
  <dcterms:created xsi:type="dcterms:W3CDTF">2022-09-13T18:17:07Z</dcterms:created>
  <dcterms:modified xsi:type="dcterms:W3CDTF">2022-10-25T18:08:13Z</dcterms:modified>
</cp:coreProperties>
</file>