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D635EE-FE99-4CC7-84C8-E5969D9C7742}"/>
              </a:ext>
            </a:extLst>
          </p:cNvPr>
          <p:cNvSpPr/>
          <p:nvPr/>
        </p:nvSpPr>
        <p:spPr>
          <a:xfrm>
            <a:off x="1210492" y="1447030"/>
            <a:ext cx="8847908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53975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3 «ФОРМИРОВАНИЕ ЦЕЛЕЙ И СТРАТЕГИЙ ОРГАНИЗАЦИИ»</a:t>
            </a:r>
          </a:p>
          <a:p>
            <a:pPr marL="180340" indent="53975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 и классификация целей организации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использования целей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ситуации и выработка стратегии организации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A2C287-5084-4A0F-BAB5-4EF90DB32A2D}"/>
              </a:ext>
            </a:extLst>
          </p:cNvPr>
          <p:cNvSpPr/>
          <p:nvPr/>
        </p:nvSpPr>
        <p:spPr>
          <a:xfrm>
            <a:off x="1097280" y="43289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организации существенно меняются на разных стадиях ее жизненного цикла:</a:t>
            </a:r>
            <a:endParaRPr lang="ru-RU" sz="2000" b="1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30FF29-C98E-490E-BBAE-8D69C1DAABFF}"/>
              </a:ext>
            </a:extLst>
          </p:cNvPr>
          <p:cNvSpPr/>
          <p:nvPr/>
        </p:nvSpPr>
        <p:spPr>
          <a:xfrm>
            <a:off x="505097" y="1366633"/>
            <a:ext cx="826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стадии создания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любая организация нацелена на то, чтобы выйти на рынки; установить деловые отношения с партнерами (поставщиками, торговыми организациями и др.); изыскать необходимые средства для стартовой деятельности и организации бизнеса; выжить.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894F83-9AAB-4C75-B726-A974B56D12B0}"/>
              </a:ext>
            </a:extLst>
          </p:cNvPr>
          <p:cNvSpPr/>
          <p:nvPr/>
        </p:nvSpPr>
        <p:spPr>
          <a:xfrm>
            <a:off x="505096" y="2608438"/>
            <a:ext cx="8264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</a:rPr>
              <a:t>Для стадии роста </a:t>
            </a:r>
            <a:r>
              <a:rPr lang="ru-RU" dirty="0">
                <a:latin typeface="Times New Roman" panose="02020603050405020304" pitchFamily="18" charset="0"/>
              </a:rPr>
              <a:t>приоритетные цели, которые отражают успешное позиционирование на рынке  и удовлетворительные финансовые результаты; достижение стабильности и прибыльности, в том числе за счет новых сфер бизнеса; совершенствование структуры управления; и др.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FA42B7-7828-41E9-B89B-2948E72A1E49}"/>
              </a:ext>
            </a:extLst>
          </p:cNvPr>
          <p:cNvSpPr/>
          <p:nvPr/>
        </p:nvSpPr>
        <p:spPr>
          <a:xfrm>
            <a:off x="444135" y="3839778"/>
            <a:ext cx="82644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</a:rPr>
              <a:t>На стадии зрелости </a:t>
            </a:r>
            <a:r>
              <a:rPr lang="ru-RU" dirty="0">
                <a:latin typeface="Times New Roman" panose="02020603050405020304" pitchFamily="18" charset="0"/>
              </a:rPr>
              <a:t>цели организации связаны с контролем за финансами: использованием конкурентных преимуществ, обеспечиваемых масштабами и высокими темпами роста; дальнейшим совершенствованием структуры управления; введением новых систем и методов управления.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4. </a:t>
            </a:r>
            <a:r>
              <a:rPr lang="ru-RU" b="1" dirty="0">
                <a:latin typeface="Times New Roman" panose="02020603050405020304" pitchFamily="18" charset="0"/>
              </a:rPr>
              <a:t>Цели завершающей стадии  </a:t>
            </a:r>
            <a:r>
              <a:rPr lang="ru-RU" dirty="0">
                <a:latin typeface="Times New Roman" panose="02020603050405020304" pitchFamily="18" charset="0"/>
              </a:rPr>
              <a:t>жизненного цикла связаны с решением проблем полного прекращения деятельности и, как следствие, продажи имущества и увольнения работников; продажи организации другому собственнику и адаптации к стадии жизненного цикла новой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6516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FF17EE-0AB2-4FAD-998B-1EDE28E2DBDD}"/>
              </a:ext>
            </a:extLst>
          </p:cNvPr>
          <p:cNvSpPr txBox="1"/>
          <p:nvPr/>
        </p:nvSpPr>
        <p:spPr>
          <a:xfrm>
            <a:off x="374469" y="383177"/>
            <a:ext cx="134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вопрос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1E110F-D098-4C7B-B573-D1DCABDDC0BD}"/>
              </a:ext>
            </a:extLst>
          </p:cNvPr>
          <p:cNvSpPr/>
          <p:nvPr/>
        </p:nvSpPr>
        <p:spPr>
          <a:xfrm>
            <a:off x="2658486" y="873636"/>
            <a:ext cx="4837222" cy="3906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 ИСПОЛЬЗОВАНИЯ  ЦЕЛЕЙ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D5EBC7-2189-43F6-836F-9BEC4D2D8ED5}"/>
              </a:ext>
            </a:extLst>
          </p:cNvPr>
          <p:cNvSpPr/>
          <p:nvPr/>
        </p:nvSpPr>
        <p:spPr>
          <a:xfrm>
            <a:off x="478971" y="1716277"/>
            <a:ext cx="2389081" cy="830997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Обсуждение целей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6F12E2-7B0B-48EA-BBC9-5009A35ECCCD}"/>
              </a:ext>
            </a:extLst>
          </p:cNvPr>
          <p:cNvSpPr/>
          <p:nvPr/>
        </p:nvSpPr>
        <p:spPr>
          <a:xfrm>
            <a:off x="3110382" y="1716277"/>
            <a:ext cx="2304927" cy="830997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Определение приоритетов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8FD676-F985-4D41-B2F1-2F11E966B959}"/>
              </a:ext>
            </a:extLst>
          </p:cNvPr>
          <p:cNvSpPr/>
          <p:nvPr/>
        </p:nvSpPr>
        <p:spPr>
          <a:xfrm>
            <a:off x="5753433" y="1716277"/>
            <a:ext cx="2304927" cy="830997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Регулярная обратная связь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097C4B-AF0E-410C-9AA3-DF839061F8DB}"/>
              </a:ext>
            </a:extLst>
          </p:cNvPr>
          <p:cNvSpPr/>
          <p:nvPr/>
        </p:nvSpPr>
        <p:spPr>
          <a:xfrm>
            <a:off x="8396484" y="1716276"/>
            <a:ext cx="3232391" cy="830997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Связь целей с системой поощрения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80CF14-8A52-4FE3-9126-21DD0589B509}"/>
              </a:ext>
            </a:extLst>
          </p:cNvPr>
          <p:cNvSpPr/>
          <p:nvPr/>
        </p:nvSpPr>
        <p:spPr>
          <a:xfrm>
            <a:off x="478971" y="2679952"/>
            <a:ext cx="2389081" cy="30469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используются намного эффективнее, когда подчиненные, которые несут ответственность за их  достижение, принимают участие в их постановке.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Вовлечение подчиненных в процесс обсуждения целей ведет к увеличению чувства ответственности.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9227AF-F964-4266-ACEC-BFE73764C774}"/>
              </a:ext>
            </a:extLst>
          </p:cNvPr>
          <p:cNvSpPr/>
          <p:nvPr/>
        </p:nvSpPr>
        <p:spPr>
          <a:xfrm>
            <a:off x="3048000" y="2679952"/>
            <a:ext cx="2367309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Менеджер из множества стоящих перед ним целей должен выделить приоритеты. Необходимо фокусировать внимание на целях в тех сферах, где результаты имеют решающее значение.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44CC1-6C06-43EE-BF58-17169B4501CB}"/>
              </a:ext>
            </a:extLst>
          </p:cNvPr>
          <p:cNvSpPr/>
          <p:nvPr/>
        </p:nvSpPr>
        <p:spPr>
          <a:xfrm>
            <a:off x="5753433" y="2737620"/>
            <a:ext cx="2304927" cy="403187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хотят знать, на  какой стадии достижения цели они находятся.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Если регулярно  обеспечивается обратная связь, работники не только с большим усердием начинают добиваться достижения целей, так как у них появляется еще один мотивирующий фактор, но и работают более производительно.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386F1B-38C3-4726-8C89-26B39D7880CE}"/>
              </a:ext>
            </a:extLst>
          </p:cNvPr>
          <p:cNvSpPr/>
          <p:nvPr/>
        </p:nvSpPr>
        <p:spPr>
          <a:xfrm>
            <a:off x="8396483" y="2679952"/>
            <a:ext cx="3168499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Система, поощряющая выполнение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взаимоустановленных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целей, внушает исключительные обязательства по отношению к этим целям.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необходимо обеспечить справедливость системы поощрения.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075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A29CF7-3E91-4505-9AF9-2CFE3B7B466C}"/>
              </a:ext>
            </a:extLst>
          </p:cNvPr>
          <p:cNvSpPr txBox="1"/>
          <p:nvPr/>
        </p:nvSpPr>
        <p:spPr>
          <a:xfrm>
            <a:off x="374469" y="383177"/>
            <a:ext cx="134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вопрос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CEA83E-31B6-4DB3-85A2-AD6443C43E57}"/>
              </a:ext>
            </a:extLst>
          </p:cNvPr>
          <p:cNvSpPr/>
          <p:nvPr/>
        </p:nvSpPr>
        <p:spPr>
          <a:xfrm>
            <a:off x="374469" y="1605995"/>
            <a:ext cx="6096000" cy="32553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организации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рассчитанная  на перспективу система мер, обеспечивающая достижение конкретных целей.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Сущность выработки и реализации стратегии состоит в том, чтобы выбрать нужное направление развития из многочисленных альтернатив и направит производственно- хозяйственную деятельность по избранному пути.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B3257-03DE-417F-A867-10F47C51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7" y="0"/>
            <a:ext cx="552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9DACF4-C198-4B09-85C0-A70851529C4F}"/>
              </a:ext>
            </a:extLst>
          </p:cNvPr>
          <p:cNvSpPr/>
          <p:nvPr/>
        </p:nvSpPr>
        <p:spPr>
          <a:xfrm>
            <a:off x="322217" y="639101"/>
            <a:ext cx="6096000" cy="55797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стратегического управления предусматривает: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ресурсов на стратегические цели независимо от фактической структуры управления хозяйственной деятельностью;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центров руководства каждой стратегической целью;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оценку и стимулирование производственных подразделений и их руководителей по степени достижения  стратегических целей.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67F3E3-0C8F-4177-870C-83808426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77" y="0"/>
            <a:ext cx="5408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2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DC4A5D-1052-4A06-A0B1-24C42EFBEAF3}"/>
              </a:ext>
            </a:extLst>
          </p:cNvPr>
          <p:cNvSpPr/>
          <p:nvPr/>
        </p:nvSpPr>
        <p:spPr>
          <a:xfrm>
            <a:off x="478971" y="423097"/>
            <a:ext cx="6270172" cy="60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Продуктово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-рыночная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стратегия направлена на определение видов конкретной продукции и технологий, которые будет разрабатывать организация; сфер и методов сбыта; способов повышения уровня конкурентоспособности продукции.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маркетинга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гибкое приспособление деятельности к рыночным условиям с учетом позиции товара на рынке, уровня затрат на исследование рынка, комплекса мероприятий по форсированию сбыта, а также распределение средств, ассигнованных на маркетинговую. Деятельность, между выбранными рынками.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Конкурентная стратегия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ставит цель снижения издержек производства, индивидуализации и повышения качества продукции, определения путем сегментации новых секретов деятельности на конкретных рынках.</a:t>
            </a:r>
          </a:p>
        </p:txBody>
      </p:sp>
      <p:pic>
        <p:nvPicPr>
          <p:cNvPr id="1026" name="Picture 2" descr="https://op.gov39.ru/upload/iblock/adf/1_ZQ37l1fq-wEpxFlbHlb60w.jpeg">
            <a:extLst>
              <a:ext uri="{FF2B5EF4-FFF2-40B4-BE49-F238E27FC236}">
                <a16:creationId xmlns:a16="http://schemas.microsoft.com/office/drawing/2014/main" id="{074E7250-E5F8-472B-A869-FF00F4AB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9" y="0"/>
            <a:ext cx="5233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9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D2A6F-6F35-4A24-AF9A-CB3ED0E06584}"/>
              </a:ext>
            </a:extLst>
          </p:cNvPr>
          <p:cNvSpPr/>
          <p:nvPr/>
        </p:nvSpPr>
        <p:spPr>
          <a:xfrm>
            <a:off x="635724" y="742463"/>
            <a:ext cx="6096000" cy="53730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управления набором отраслей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предполагает, что высшее руководство организации держит под контролем  виды деятельности и номенклатуру продукции в целях их диверсификации за счет новых отраслей и прекращения производства в тех их них, которые не согласуются с целями организации и ее ориентирами.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нововведений (инновационная политика)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объединение целей технической политики и политики капиталовложений, направлена на внедрение новых технологий и видов продукции. Предусматривает выбор определенных объектов исследований для поиска новых технологических возможностей.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t2.depositphotos.com/3591429/7483/i/950/depositphotos_74831467-stock-photo-team-meeting-brainstorming-concept.jpg">
            <a:extLst>
              <a:ext uri="{FF2B5EF4-FFF2-40B4-BE49-F238E27FC236}">
                <a16:creationId xmlns:a16="http://schemas.microsoft.com/office/drawing/2014/main" id="{D52096BF-E807-4B27-B8D6-089610217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0"/>
            <a:ext cx="5294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6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AD6652-7E9D-4CE6-A2C1-C650E89BD778}"/>
              </a:ext>
            </a:extLst>
          </p:cNvPr>
          <p:cNvSpPr/>
          <p:nvPr/>
        </p:nvSpPr>
        <p:spPr>
          <a:xfrm>
            <a:off x="627016" y="388520"/>
            <a:ext cx="6392092" cy="60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капиталовложений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определение относительно их уровня на основе расчета масштабов выпуска отдельных видов продукции и деятельности организации в целом; анализ конкурентных позиций организации по отношению к соперникам; выяснение ее возможностей по результатам планирования и выполнения планов.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развития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направлена на обеспечение устойчивых темпов развития и функционирования как предприятия в целом, так и его филиалов, дочерних компаний. Стратегию развития филиалов и дочерних компаний материальная компания определяет по следующим ключевым направлениям: разработка новых видов продукции, расширение вертикальной интеграции, повышение конкурентоспособности, рост экспорта, создание смешанных предприятий за рубежом, увеличение зарубежных капиталовложений.</a:t>
            </a:r>
          </a:p>
        </p:txBody>
      </p:sp>
      <p:pic>
        <p:nvPicPr>
          <p:cNvPr id="10" name="Picture 2" descr="https://st2.depositphotos.com/3591429/7483/i/950/depositphotos_74831467-stock-photo-team-meeting-brainstorming-concept.jpg">
            <a:extLst>
              <a:ext uri="{FF2B5EF4-FFF2-40B4-BE49-F238E27FC236}">
                <a16:creationId xmlns:a16="http://schemas.microsoft.com/office/drawing/2014/main" id="{4B4597CD-B1F7-4807-9A96-A3DA544E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6" y="0"/>
            <a:ext cx="4972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61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2.depositphotos.com/3591429/7483/i/950/depositphotos_74831467-stock-photo-team-meeting-brainstorming-concept.jpg">
            <a:extLst>
              <a:ext uri="{FF2B5EF4-FFF2-40B4-BE49-F238E27FC236}">
                <a16:creationId xmlns:a16="http://schemas.microsoft.com/office/drawing/2014/main" id="{1B952C5C-3221-4189-9407-DEAAFC04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0"/>
            <a:ext cx="5294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003DE1-11BA-4861-9C1F-4220EAC6DD71}"/>
              </a:ext>
            </a:extLst>
          </p:cNvPr>
          <p:cNvSpPr/>
          <p:nvPr/>
        </p:nvSpPr>
        <p:spPr>
          <a:xfrm>
            <a:off x="478971" y="487680"/>
            <a:ext cx="6096000" cy="60170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поглощения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приобретение акций других компаний, быстрый рост и внедрение научно-технических достижений для повышения эффективности деятельности предприятия путем проникновения в новые отрасли.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зарубежного инвестирования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направлена на создание за рубежом собственных производственных предприятий - сборочных и по разработке сырьевых ресурсов.</a:t>
            </a: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ориентации на расширение экспортной деятельности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разработку мер, которые могли бы обеспечить целесообразность развития такой деятельности, снизить до минимума возможные риски и оценить выгоды.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0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2.depositphotos.com/3591429/7483/i/950/depositphotos_74831467-stock-photo-team-meeting-brainstorming-concept.jpg">
            <a:extLst>
              <a:ext uri="{FF2B5EF4-FFF2-40B4-BE49-F238E27FC236}">
                <a16:creationId xmlns:a16="http://schemas.microsoft.com/office/drawing/2014/main" id="{C6658FE2-BF31-4BDF-BA66-8522B9C0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0"/>
            <a:ext cx="5294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D27BFD-CE1F-4A4B-955F-B831F872E4EA}"/>
              </a:ext>
            </a:extLst>
          </p:cNvPr>
          <p:cNvSpPr/>
          <p:nvPr/>
        </p:nvSpPr>
        <p:spPr>
          <a:xfrm>
            <a:off x="383177" y="1736932"/>
            <a:ext cx="6096000" cy="30340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внешнеэкономической экспансии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по всем видам деятельности создание заграничного производства, экспорт в третьи страны товаров и услуг, заграничное лицензирование.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9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17D1E3-9803-49D4-99D3-CF0A290BDA70}"/>
              </a:ext>
            </a:extLst>
          </p:cNvPr>
          <p:cNvSpPr/>
          <p:nvPr/>
        </p:nvSpPr>
        <p:spPr>
          <a:xfrm>
            <a:off x="217714" y="1475676"/>
            <a:ext cx="5486401" cy="303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организации 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конкретное состояние отдельных характеристик, достижение которых для нее желательно, на что направлена ее деятельность, а также процесс управления.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52BAE8-F9E2-4A6A-9A27-B669BC23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21" y="0"/>
            <a:ext cx="589287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1C2FD-231B-4F90-A97E-76C809579CEB}"/>
              </a:ext>
            </a:extLst>
          </p:cNvPr>
          <p:cNvSpPr txBox="1"/>
          <p:nvPr/>
        </p:nvSpPr>
        <p:spPr>
          <a:xfrm>
            <a:off x="217714" y="296091"/>
            <a:ext cx="244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вопрос</a:t>
            </a:r>
          </a:p>
        </p:txBody>
      </p:sp>
    </p:spTree>
    <p:extLst>
      <p:ext uri="{BB962C8B-B14F-4D97-AF65-F5344CB8AC3E}">
        <p14:creationId xmlns:p14="http://schemas.microsoft.com/office/powerpoint/2010/main" val="358896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E28E54-4A14-4588-BA7C-6A02A307FCB1}"/>
              </a:ext>
            </a:extLst>
          </p:cNvPr>
          <p:cNvSpPr/>
          <p:nvPr/>
        </p:nvSpPr>
        <p:spPr>
          <a:xfrm>
            <a:off x="836023" y="319093"/>
            <a:ext cx="5573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По степени важности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разделяют на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стратегические и тактические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DF677C-F9B4-485A-B726-61A9BEAB5933}"/>
              </a:ext>
            </a:extLst>
          </p:cNvPr>
          <p:cNvSpPr/>
          <p:nvPr/>
        </p:nvSpPr>
        <p:spPr>
          <a:xfrm>
            <a:off x="313508" y="1315028"/>
            <a:ext cx="6096000" cy="47375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Стратегические цели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ориентированы на решение перспективных масштабных проблем, качественно меняющих жизнь  и  лицо организации, например достижение первенства в своей сфере, выход на международные рынки, коренное обновление  производственной базы и да.;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Тактические цели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промежуточные по отношению к стратегическим, отражают отдельные этапы их достижения, например проведение капитального ремонта.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2AAED3-7E12-4F42-BCDD-56392087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16" y="0"/>
            <a:ext cx="5468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4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ADA1E0-19CB-48E8-B5C0-E0D8CBDED79F}"/>
              </a:ext>
            </a:extLst>
          </p:cNvPr>
          <p:cNvSpPr/>
          <p:nvPr/>
        </p:nvSpPr>
        <p:spPr>
          <a:xfrm>
            <a:off x="418011" y="1184367"/>
            <a:ext cx="6514011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Исходя из периода времени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необходимого  для реализации, цели разделяют на: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(свыше пяти лет),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среднесрочные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года до пяти лет),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 одного года).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E0232-B709-44BC-A4BD-C19368E6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86" y="0"/>
            <a:ext cx="509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FBC234-8139-455C-A6DD-FA10DA92F7CC}"/>
              </a:ext>
            </a:extLst>
          </p:cNvPr>
          <p:cNvSpPr/>
          <p:nvPr/>
        </p:nvSpPr>
        <p:spPr>
          <a:xfrm>
            <a:off x="722132" y="209695"/>
            <a:ext cx="601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По содержанию цели подразделяют на: </a:t>
            </a:r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24BB27-D570-4BCD-90C1-CF5D8D094166}"/>
              </a:ext>
            </a:extLst>
          </p:cNvPr>
          <p:cNvSpPr/>
          <p:nvPr/>
        </p:nvSpPr>
        <p:spPr>
          <a:xfrm>
            <a:off x="322214" y="671360"/>
            <a:ext cx="8125099" cy="573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технологическим целям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можно отнести совершенствование систем земледелия и животноводства, компьютеризацию, строительство новых производственных зданий и т.д.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кономические цели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укрепление финансовой устойчивости организации, рост прибыльности, рыночной стоимости акционерного капитала.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Производственные цели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могут состоять в выпуске определенного объема товаров и услуг, повышении их качества, увеличении эффективности производства, снижение себестоимости.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Административные цели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предполагают, например достижение высокой управляемости организацией, надежного взаимодействия между сотрудниками, хорошей дисциплины, слаженности в работе.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Маркетинговые цели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связаны с завоеванием тех или иных рынков сбыта, привлечением новых покупателей, клиентов, продлением жизненного цикла и услуг, достижением лидерства в ценах и т.д.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Научно-технические цели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состоят в создании и внедрении в производство новых  и усовершенствовании существующих образцов продукции, доведении их до уровня требований мировых стандартов.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цели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ориентированы на создание благоприятных условий труда, жизни и отдыха работников, повышение их образовательного и квалифицированного уровня и т.д. Это ,например, ликвидация тяжелого и ручного труда, налаживание отношений социального партнерства, обеспечение людей высококачественным оборудованием и др.</a:t>
            </a:r>
          </a:p>
        </p:txBody>
      </p:sp>
    </p:spTree>
    <p:extLst>
      <p:ext uri="{BB962C8B-B14F-4D97-AF65-F5344CB8AC3E}">
        <p14:creationId xmlns:p14="http://schemas.microsoft.com/office/powerpoint/2010/main" val="2596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7AAA43-BFB2-4559-9090-2342F0B412DC}"/>
              </a:ext>
            </a:extLst>
          </p:cNvPr>
          <p:cNvSpPr/>
          <p:nvPr/>
        </p:nvSpPr>
        <p:spPr>
          <a:xfrm>
            <a:off x="531223" y="712989"/>
            <a:ext cx="6374674" cy="38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 форме выражения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можно говорить 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целях, характеризуемых количественными показателями и описываемых качественно.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первом случае речь идет, например, о производстве продукции в  рублях, тоннах, штуках; во втором - о достижении благоприятного морально-психологического климата в коллективе.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C7D296-EBEA-4750-B775-460B2F87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03" y="0"/>
            <a:ext cx="5074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B3CF04-8957-47EE-B8CC-A2A6F6022165}"/>
              </a:ext>
            </a:extLst>
          </p:cNvPr>
          <p:cNvSpPr/>
          <p:nvPr/>
        </p:nvSpPr>
        <p:spPr>
          <a:xfrm>
            <a:off x="322217" y="266018"/>
            <a:ext cx="8795657" cy="632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 уровню, к которому они относятся, цели делятся на: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цели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отражают концепции развития организации в целом и по важнейшим комплексным  направлениям деятельности. К общим целям относится прежде всего генеральная цель, которая называется также миссией.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цели могут быть ориентированы, например, на достижение финансовой устойчивости, обеспечение необходимого уровня рентабельности, завоевание тех или иных рынков.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Специфические цели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разрабатываются в каждом подразделении и определяют основные направления их деятельности по реализации общих целей. Обычно они охватывают средне- и краткосрочный периоды и обязательно выражаются в количественных показателях. Специфические цели бывают двух типов: операционные и оперативные. Первые ставят перед отдельными работниками, вторые - перед подразделениями.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1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33E874-054C-45C5-BAE3-427F64432238}"/>
              </a:ext>
            </a:extLst>
          </p:cNvPr>
          <p:cNvSpPr/>
          <p:nvPr/>
        </p:nvSpPr>
        <p:spPr>
          <a:xfrm>
            <a:off x="191589" y="1042741"/>
            <a:ext cx="49203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установления целей в зависимости от особенностей предприятия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 происходить как </a:t>
            </a:r>
            <a:r>
              <a:rPr lang="ru-RU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централизованно, так и децентрализовано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B1BE19-7E88-4C77-B569-E7BE4C997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49" y="0"/>
            <a:ext cx="6757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D1A11B-9557-4577-80C3-60CD5C623DD0}"/>
              </a:ext>
            </a:extLst>
          </p:cNvPr>
          <p:cNvSpPr/>
          <p:nvPr/>
        </p:nvSpPr>
        <p:spPr>
          <a:xfrm>
            <a:off x="836022" y="524427"/>
            <a:ext cx="7001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организации  складывается определенная  система целей, а также механизм ее постоянного обновления </a:t>
            </a:r>
            <a:endParaRPr lang="ru-RU" sz="2000" u="sng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68FCC-FB30-4D0E-B1C8-0B0697B98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42"/>
          <a:stretch/>
        </p:blipFill>
        <p:spPr>
          <a:xfrm>
            <a:off x="496388" y="1480457"/>
            <a:ext cx="7429500" cy="42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69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1314</Words>
  <Application>Microsoft Office PowerPoint</Application>
  <PresentationFormat>Широкоэкранный</PresentationFormat>
  <Paragraphs>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PGAU</dc:creator>
  <cp:lastModifiedBy>PGAU</cp:lastModifiedBy>
  <cp:revision>43</cp:revision>
  <dcterms:created xsi:type="dcterms:W3CDTF">2022-09-13T18:17:07Z</dcterms:created>
  <dcterms:modified xsi:type="dcterms:W3CDTF">2022-09-27T17:12:24Z</dcterms:modified>
</cp:coreProperties>
</file>