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2" r:id="rId18"/>
    <p:sldId id="273" r:id="rId19"/>
    <p:sldId id="274" r:id="rId20"/>
    <p:sldId id="275" r:id="rId21"/>
    <p:sldId id="276" r:id="rId22"/>
    <p:sldId id="277" r:id="rId23"/>
    <p:sldId id="271" r:id="rId24"/>
    <p:sldId id="279" r:id="rId25"/>
    <p:sldId id="284" r:id="rId26"/>
    <p:sldId id="280" r:id="rId27"/>
    <p:sldId id="281" r:id="rId28"/>
    <p:sldId id="282" r:id="rId29"/>
    <p:sldId id="283" r:id="rId30"/>
    <p:sldId id="285" r:id="rId31"/>
    <p:sldId id="286" r:id="rId32"/>
    <p:sldId id="297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D635EE-FE99-4CC7-84C8-E5969D9C7742}"/>
              </a:ext>
            </a:extLst>
          </p:cNvPr>
          <p:cNvSpPr/>
          <p:nvPr/>
        </p:nvSpPr>
        <p:spPr>
          <a:xfrm>
            <a:off x="1210492" y="1447030"/>
            <a:ext cx="8847908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53975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2 «ОРГАНИЗАЦИЯ  КАК  СУБЬЕКТ  И  ОБЪЕКТ  УПРАВЛЕНИЯ»</a:t>
            </a:r>
          </a:p>
          <a:p>
            <a:pPr marL="180340" indent="53975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Внешняя среда организации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Внутренняя среда организации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Жизненный цикл организации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62B732-ACDB-4B55-BCB4-6BA11FBB3998}"/>
              </a:ext>
            </a:extLst>
          </p:cNvPr>
          <p:cNvSpPr/>
          <p:nvPr/>
        </p:nvSpPr>
        <p:spPr>
          <a:xfrm>
            <a:off x="2847894" y="353088"/>
            <a:ext cx="4635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Экономическое воздействие</a:t>
            </a:r>
            <a:endParaRPr lang="ru-RU" sz="28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D68DDA-D642-4B71-8DAB-23441D08E6D6}"/>
              </a:ext>
            </a:extLst>
          </p:cNvPr>
          <p:cNvSpPr/>
          <p:nvPr/>
        </p:nvSpPr>
        <p:spPr>
          <a:xfrm>
            <a:off x="853439" y="876308"/>
            <a:ext cx="9030789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влияние на деятельность организации таких факторов, как производство, распределение и потребление товаров и услуг в тех регионах, где она функционирует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66B64D-162B-4644-A527-5CA9E4AE1FF5}"/>
              </a:ext>
            </a:extLst>
          </p:cNvPr>
          <p:cNvSpPr/>
          <p:nvPr/>
        </p:nvSpPr>
        <p:spPr>
          <a:xfrm>
            <a:off x="853439" y="1849920"/>
            <a:ext cx="8734698" cy="29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потребления более всего определяется изменением рыночных сегментов, необходимо, чтобы в каждой организации понимали экономические тенденции, влияющие на производство;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учитывать как на национальном, так и на международном уровне доступность кредитов, уровень доходов населения, предрасположенность его к расходованию накопленных средств;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реальная процентная ставка Центрального банка, уровень инфляции и тенденции роста национального продукта – дополнительные факторы, которые менеджер также должен учитывать при ведении дел.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6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BE15FC-7287-43F6-9253-9B9FD3DA836C}"/>
              </a:ext>
            </a:extLst>
          </p:cNvPr>
          <p:cNvSpPr/>
          <p:nvPr/>
        </p:nvSpPr>
        <p:spPr>
          <a:xfrm>
            <a:off x="2978907" y="579512"/>
            <a:ext cx="4736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Политико-правовое воздействие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5D869E-4BDF-4F69-B144-D86050A1F495}"/>
              </a:ext>
            </a:extLst>
          </p:cNvPr>
          <p:cNvSpPr/>
          <p:nvPr/>
        </p:nvSpPr>
        <p:spPr>
          <a:xfrm>
            <a:off x="1027612" y="1234329"/>
            <a:ext cx="8342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ограничения в процессе принятия решения, являющиеся результатом правых  и управленческих рамок, внутри которых организация должна или желала бы действовать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471D89-A006-4985-BAD1-6B4492830551}"/>
              </a:ext>
            </a:extLst>
          </p:cNvPr>
          <p:cNvSpPr/>
          <p:nvPr/>
        </p:nvSpPr>
        <p:spPr>
          <a:xfrm>
            <a:off x="618309" y="2828836"/>
            <a:ext cx="9013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политико-правовое воздействие имеет двоякий характер: помимо наложения ограничивающих санкций оно может быть направлено на поддержание, стимулирование деятельности организации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075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5A2770-7C18-448F-BEFA-D12977C5D49E}"/>
              </a:ext>
            </a:extLst>
          </p:cNvPr>
          <p:cNvSpPr/>
          <p:nvPr/>
        </p:nvSpPr>
        <p:spPr>
          <a:xfrm>
            <a:off x="592182" y="631503"/>
            <a:ext cx="9091749" cy="385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Социально-культурное воздействие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72072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Социально-культурные условия влияют на решения менеджера. Так, они определяют, как потребители примут товар и какой товар они хотели бы принять. </a:t>
            </a:r>
          </a:p>
          <a:p>
            <a:pPr marL="457200" indent="72072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72072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Социально-культурные рамки определяют восприятие рекламы, взгляды служащих на равные возможности при найме и веру конкурентов в эти отношения.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4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65207E-0D7A-42B3-A945-77F491031819}"/>
              </a:ext>
            </a:extLst>
          </p:cNvPr>
          <p:cNvSpPr/>
          <p:nvPr/>
        </p:nvSpPr>
        <p:spPr>
          <a:xfrm>
            <a:off x="3532856" y="422757"/>
            <a:ext cx="3818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Демографический прогноз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F5DC79-53CC-4249-8D3D-F87E986DAF53}"/>
              </a:ext>
            </a:extLst>
          </p:cNvPr>
          <p:cNvSpPr/>
          <p:nvPr/>
        </p:nvSpPr>
        <p:spPr>
          <a:xfrm>
            <a:off x="452846" y="1111572"/>
            <a:ext cx="9387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Демографический прогноз оценивает население как будущих покупателей товаров и услуг.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781F07-D780-4F42-88B5-668A45E9EE28}"/>
              </a:ext>
            </a:extLst>
          </p:cNvPr>
          <p:cNvSpPr/>
          <p:nvPr/>
        </p:nvSpPr>
        <p:spPr>
          <a:xfrm>
            <a:off x="484856" y="1661386"/>
            <a:ext cx="9207784" cy="38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Учитываются прогнозы, в которые включены следующие основные изменения: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численности мужчин  женщин;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продолжительности жизни;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возраста населения;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прироста населения;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роста населения по регионам;</a:t>
            </a:r>
          </a:p>
          <a:p>
            <a:pPr marL="8969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постоянного и дискретного (единовременные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сверхпоступления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расходуются на предметы роскоши) доходов, реальных доходов семьи;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занятости населения;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образовательного уровня населения;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средней численности семьи;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доходов по возрастным и другим группам.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2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681C0D-6822-4845-B37A-DC682B85E088}"/>
              </a:ext>
            </a:extLst>
          </p:cNvPr>
          <p:cNvSpPr/>
          <p:nvPr/>
        </p:nvSpPr>
        <p:spPr>
          <a:xfrm>
            <a:off x="1275805" y="273763"/>
            <a:ext cx="713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Причины, по которым нужно осторожно относиться к прогнозам:</a:t>
            </a: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1F26AD-94D9-4710-A9D2-53F7E2ED13A6}"/>
              </a:ext>
            </a:extLst>
          </p:cNvPr>
          <p:cNvSpPr/>
          <p:nvPr/>
        </p:nvSpPr>
        <p:spPr>
          <a:xfrm>
            <a:off x="600891" y="912107"/>
            <a:ext cx="8482149" cy="5735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демографические исследования проводят редко, возможно один раз в 10 лет.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Ценность полученных данных уменьшается к концу десятилетия. Но даже новейшие данные, которые накапливаются постоянно, страдают недостатками, поскольку со времени их сбора до публикации проходит определенное время.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Во-вторых,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наиболее распространенная форма подачи информации – фактические данные, составленные на основе непроверенного «сырого» материала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их анализ и обработку уходит очень много времени.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В-третьих,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демографические исследования – это сухие цифры.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Они не могут быть использованы менеджером для понимания культурных, социологических или психологических аспектов поведения покупателей.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эти недостатки демографические исследования – мощный источник информации для составления прогнозных проектов при оценке различных факторов, которые могут повлиять на производство.</a:t>
            </a:r>
            <a:endParaRPr lang="ru-RU" sz="14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93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8D4DD6-A255-4421-8691-829597215169}"/>
              </a:ext>
            </a:extLst>
          </p:cNvPr>
          <p:cNvSpPr/>
          <p:nvPr/>
        </p:nvSpPr>
        <p:spPr>
          <a:xfrm>
            <a:off x="2984518" y="326962"/>
            <a:ext cx="426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Технологическое воздействие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E7A731-605F-4C45-B8D9-5A0AE9922DE5}"/>
              </a:ext>
            </a:extLst>
          </p:cNvPr>
          <p:cNvSpPr/>
          <p:nvPr/>
        </p:nvSpPr>
        <p:spPr>
          <a:xfrm>
            <a:off x="670559" y="987995"/>
            <a:ext cx="8978537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 должен идти в ногу с технологическим прогрессом на всех стадиях производства: обработки сырья, дизайна, собственно производства, обслуживания, продвижения продукта к покупателю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B06B82-8ED0-42F1-943A-1C2093FA896F}"/>
              </a:ext>
            </a:extLst>
          </p:cNvPr>
          <p:cNvSpPr/>
          <p:nvPr/>
        </p:nvSpPr>
        <p:spPr>
          <a:xfrm>
            <a:off x="531223" y="2369914"/>
            <a:ext cx="8612777" cy="29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2700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инновации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развитие новых методов, процессов, продуктов, технологий на научной основе.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Недавние достижения включают в себя лазерную технологию, полупроводники и уничтожение отходов путем сжигания в океане. </a:t>
            </a:r>
          </a:p>
          <a:p>
            <a:pPr marL="457200" indent="-1270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12700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Структурно-технологический сдвиг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поворот научных разработок в сторону производства потребительских товаров.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 использование волокнистых оптических кабелей в телекоммуникациях, применение микроволновых антенн для телефонной связи на большом расстоянии.</a:t>
            </a:r>
            <a:endParaRPr lang="ru-R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6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637D32-1C31-4335-A4D3-55F8CB2D7E1F}"/>
              </a:ext>
            </a:extLst>
          </p:cNvPr>
          <p:cNvSpPr/>
          <p:nvPr/>
        </p:nvSpPr>
        <p:spPr>
          <a:xfrm>
            <a:off x="1131202" y="366449"/>
            <a:ext cx="6703053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Среда прямого воздействия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состоит из факторов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1FC1C6-657C-419A-9036-7F1F072BC613}"/>
              </a:ext>
            </a:extLst>
          </p:cNvPr>
          <p:cNvSpPr/>
          <p:nvPr/>
        </p:nvSpPr>
        <p:spPr>
          <a:xfrm>
            <a:off x="1658313" y="1093316"/>
            <a:ext cx="608070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Конкурентная позиция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EB0F9E-A908-475B-8282-3C333F8462DD}"/>
              </a:ext>
            </a:extLst>
          </p:cNvPr>
          <p:cNvSpPr/>
          <p:nvPr/>
        </p:nvSpPr>
        <p:spPr>
          <a:xfrm>
            <a:off x="1658314" y="1776939"/>
            <a:ext cx="608070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Потребители</a:t>
            </a:r>
            <a:endParaRPr lang="ru-RU" sz="28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14735B-F30B-4F5E-B215-CD711B6914BF}"/>
              </a:ext>
            </a:extLst>
          </p:cNvPr>
          <p:cNvSpPr/>
          <p:nvPr/>
        </p:nvSpPr>
        <p:spPr>
          <a:xfrm>
            <a:off x="1658314" y="2460562"/>
            <a:ext cx="60807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Правительсвенное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воздействие</a:t>
            </a:r>
            <a:endParaRPr lang="ru-RU" sz="28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D290A3-A070-4933-9958-CFECDAC5C3AE}"/>
              </a:ext>
            </a:extLst>
          </p:cNvPr>
          <p:cNvSpPr/>
          <p:nvPr/>
        </p:nvSpPr>
        <p:spPr>
          <a:xfrm>
            <a:off x="1658313" y="3171407"/>
            <a:ext cx="6080701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Трудовые ресурсы</a:t>
            </a:r>
            <a:endParaRPr lang="ru-RU" sz="28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EB8274-EEEF-4FA0-A746-561B54DC4398}"/>
              </a:ext>
            </a:extLst>
          </p:cNvPr>
          <p:cNvSpPr/>
          <p:nvPr/>
        </p:nvSpPr>
        <p:spPr>
          <a:xfrm>
            <a:off x="1658314" y="3882252"/>
            <a:ext cx="608070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Заинтересованные лица</a:t>
            </a:r>
            <a:endParaRPr lang="ru-RU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5D4E69-EE09-4406-AB99-AB455066F087}"/>
              </a:ext>
            </a:extLst>
          </p:cNvPr>
          <p:cNvSpPr/>
          <p:nvPr/>
        </p:nvSpPr>
        <p:spPr>
          <a:xfrm>
            <a:off x="1658314" y="4616230"/>
            <a:ext cx="608070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Поставщики и кредиторы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35861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C69B52-CA28-4415-A73B-E192C03714E4}"/>
              </a:ext>
            </a:extLst>
          </p:cNvPr>
          <p:cNvSpPr/>
          <p:nvPr/>
        </p:nvSpPr>
        <p:spPr>
          <a:xfrm>
            <a:off x="609600" y="358234"/>
            <a:ext cx="8456023" cy="5982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Конкурентная позиция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данных, которые должны быть собраны и оценены по основным конкурентам: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доля на рынке,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ширина  производственной линии,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продаж,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товаров,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цен,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рекламы,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удобство расположения и новизна,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мощность и производительность,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опытность,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материалов,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финансовая позиция,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продукции,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в разработке и развитии новых товаров,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квалификации и персонала и общий имидж.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5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F661F2-2B27-477D-9D3F-4CD359962373}"/>
              </a:ext>
            </a:extLst>
          </p:cNvPr>
          <p:cNvSpPr/>
          <p:nvPr/>
        </p:nvSpPr>
        <p:spPr>
          <a:xfrm>
            <a:off x="705394" y="578692"/>
            <a:ext cx="8778240" cy="17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Потребители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лучше планировать операции организации,  предвидеть изменения емкости рынков и вовремя перераспределять ресурсы, необходимо изучать модели потребительского спроса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5F1A73-0541-4177-8A8C-C937D95902C4}"/>
              </a:ext>
            </a:extLst>
          </p:cNvPr>
          <p:cNvSpPr/>
          <p:nvPr/>
        </p:nvSpPr>
        <p:spPr>
          <a:xfrm>
            <a:off x="705393" y="2755835"/>
            <a:ext cx="8778239" cy="166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создании портрета потребителя используются четыре основных типа информации: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географический,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демографический,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психографический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поведенческий.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2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44C9F6-B7D7-42BA-B126-54301D2D728D}"/>
              </a:ext>
            </a:extLst>
          </p:cNvPr>
          <p:cNvSpPr/>
          <p:nvPr/>
        </p:nvSpPr>
        <p:spPr>
          <a:xfrm>
            <a:off x="574766" y="512356"/>
            <a:ext cx="8569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Географическое расположение обычно определяется национальными, религиозными, сельскими, городскими или столичными границами, плотность населения и климатом.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A42B26-452D-4619-88B8-258721586F2F}"/>
              </a:ext>
            </a:extLst>
          </p:cNvPr>
          <p:cNvSpPr/>
          <p:nvPr/>
        </p:nvSpPr>
        <p:spPr>
          <a:xfrm>
            <a:off x="435428" y="1780472"/>
            <a:ext cx="8769531" cy="10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dirty="0">
                <a:latin typeface="Times New Roman" panose="02020603050405020304" pitchFamily="18" charset="0"/>
              </a:rPr>
              <a:t>Демографические переменные – факторы, обычно используемые для дифференциации групп потребителей: возраст, пол, размер семьи, стадия жизненного цикла, доход, религия, образование, национальность, социальный класс.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0C57E5-2598-4044-BAF7-D366F20ED6D8}"/>
              </a:ext>
            </a:extLst>
          </p:cNvPr>
          <p:cNvSpPr/>
          <p:nvPr/>
        </p:nvSpPr>
        <p:spPr>
          <a:xfrm>
            <a:off x="435428" y="3029970"/>
            <a:ext cx="8708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Сегментация рынка по </a:t>
            </a:r>
            <a:r>
              <a:rPr lang="ru-RU" dirty="0" err="1">
                <a:latin typeface="Times New Roman" panose="02020603050405020304" pitchFamily="18" charset="0"/>
              </a:rPr>
              <a:t>психографическим</a:t>
            </a:r>
            <a:r>
              <a:rPr lang="ru-RU" dirty="0">
                <a:latin typeface="Times New Roman" panose="02020603050405020304" pitchFamily="18" charset="0"/>
              </a:rPr>
              <a:t> признакам – это процесс разделения всех покупателей рынка на однородные группы по таким критериям, как: ценности, убеждения, мотивация к покупке товара и тип личности.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F71925-55F9-4AE4-B28C-470574633B2C}"/>
              </a:ext>
            </a:extLst>
          </p:cNvPr>
          <p:cNvSpPr/>
          <p:nvPr/>
        </p:nvSpPr>
        <p:spPr>
          <a:xfrm>
            <a:off x="435428" y="4180339"/>
            <a:ext cx="8630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Личность и стиль жизни часто лучше объясняют поведение покупателя, чем географические переменные. Изучение психологии покупателя – важный компонент деятельности менеджера. </a:t>
            </a:r>
          </a:p>
        </p:txBody>
      </p:sp>
    </p:spTree>
    <p:extLst>
      <p:ext uri="{BB962C8B-B14F-4D97-AF65-F5344CB8AC3E}">
        <p14:creationId xmlns:p14="http://schemas.microsoft.com/office/powerpoint/2010/main" val="167418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7DC43-57B8-4B13-A7AF-6F3FF5BBD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57" t="32000" r="29500" b="14159"/>
          <a:stretch/>
        </p:blipFill>
        <p:spPr>
          <a:xfrm>
            <a:off x="0" y="-1"/>
            <a:ext cx="92746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61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B07B36-6400-41DA-A0DA-B85E8DD2D04D}"/>
              </a:ext>
            </a:extLst>
          </p:cNvPr>
          <p:cNvSpPr/>
          <p:nvPr/>
        </p:nvSpPr>
        <p:spPr>
          <a:xfrm>
            <a:off x="600891" y="1631983"/>
            <a:ext cx="8795657" cy="272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Правительственное воздействие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Правительство в различной степени оказывает воздействие на все иностранные организации, деловая активность будет ограничена рамками закона. Необходимо играть по чужим правилам, обязанность менеджера – их знать.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Независимо от того, ведете вы свой бизнес, например, в Японии или в странах Западной Европы, на вас будет воздействовать торговая структура этой страны.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0D7DEA-DF21-458D-9385-CC7700B264F0}"/>
              </a:ext>
            </a:extLst>
          </p:cNvPr>
          <p:cNvSpPr/>
          <p:nvPr/>
        </p:nvSpPr>
        <p:spPr>
          <a:xfrm>
            <a:off x="870858" y="669397"/>
            <a:ext cx="9022079" cy="4588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Трудовые ресурсы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организации привлечь и сохранить служащих – бесспорный ключ к успеху, поэтому необходимо рассмотреть три аспекта, которые непосредственно влияют на успех в привлечении талантливых, умелых и обязательных служащих.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это деловая репутация  работодателя.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местный уровень занятости.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наличие и доступность необходимых знаний и навыков.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9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B6CB74-557B-4A52-8907-969755651334}"/>
              </a:ext>
            </a:extLst>
          </p:cNvPr>
          <p:cNvSpPr/>
          <p:nvPr/>
        </p:nvSpPr>
        <p:spPr>
          <a:xfrm>
            <a:off x="235131" y="184172"/>
            <a:ext cx="10101943" cy="6222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Заинтересованные лица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 в целом.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 требует, чтобы организация принимала участие и делала вклад в общественную жизнь, выделяла солидную часть средств на поддержку правительства, назначала твердые цены на товары и услуги, разрабатывала технологии в своей области бизнеса, вела себя законно и этично.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Местная общественность.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Заинтересована в том, чтобы организация обеспечивала постоянную занятость и твердую оплату труда, поддерживала местное правительство, принимала участие в благотворительных и культурных акциях и исполняла взятые на  себя обязательства по отношению к обществу.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Акционеры.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и непосредственные владельцы бизнеса, они требуют участия в распределении прибыли, дополнительных вкладах и преимуществах при ликвидации фирмы, имеют право голосовать своими акциями на ежегодных съездах акционеров компаний, проверять документацию, перемещать  акции, участвовать в выборах и выдвигать кандидатов в совет директоров.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Профсоюзы.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Добиваются признания в качестве полноправного участника организации.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Требуют стимулирования свои членов пропорционально их вкладу в успех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068790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651573-1B30-4124-BAE9-DDA7397A8280}"/>
              </a:ext>
            </a:extLst>
          </p:cNvPr>
          <p:cNvSpPr/>
          <p:nvPr/>
        </p:nvSpPr>
        <p:spPr>
          <a:xfrm>
            <a:off x="452846" y="1333143"/>
            <a:ext cx="95010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Поставщики и кредиторы</a:t>
            </a:r>
          </a:p>
          <a:p>
            <a:endParaRPr lang="ru-RU" dirty="0"/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поставщики заинтересованы в своевременной выплате кредита, который они дали, и усиливают профессиональные и прочие отношения с организацией в условиях личного контакта и деловой практики, связанной с покупкой и получением организацией товаров и услуг. 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Кредиторы хотят своевременной выплаты процентов и возврата капитала  от своих инвестиций, безопасности залогов, а также надеются на сравнительный приоритет при ликвидации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920059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48B9B3-18AE-4B98-8274-88AC564C705F}"/>
              </a:ext>
            </a:extLst>
          </p:cNvPr>
          <p:cNvSpPr/>
          <p:nvPr/>
        </p:nvSpPr>
        <p:spPr>
          <a:xfrm>
            <a:off x="522513" y="399146"/>
            <a:ext cx="7959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вопрос</a:t>
            </a:r>
          </a:p>
          <a:p>
            <a:pPr algn="just"/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Внутренние факторы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ситуационные переменные внутри организации. Поскольку организации представляют собой созданные людьми системы, внутренние переменные в основном результат управленческих решений.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5827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637D32-1C31-4335-A4D3-55F8CB2D7E1F}"/>
              </a:ext>
            </a:extLst>
          </p:cNvPr>
          <p:cNvSpPr/>
          <p:nvPr/>
        </p:nvSpPr>
        <p:spPr>
          <a:xfrm>
            <a:off x="1462127" y="888963"/>
            <a:ext cx="6607812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Внутренние факторы 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1FC1C6-657C-419A-9036-7F1F072BC613}"/>
              </a:ext>
            </a:extLst>
          </p:cNvPr>
          <p:cNvSpPr/>
          <p:nvPr/>
        </p:nvSpPr>
        <p:spPr>
          <a:xfrm>
            <a:off x="1989238" y="1615830"/>
            <a:ext cx="608070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EB0F9E-A908-475B-8282-3C333F8462DD}"/>
              </a:ext>
            </a:extLst>
          </p:cNvPr>
          <p:cNvSpPr/>
          <p:nvPr/>
        </p:nvSpPr>
        <p:spPr>
          <a:xfrm>
            <a:off x="1989240" y="2299453"/>
            <a:ext cx="608070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организации </a:t>
            </a:r>
            <a:endParaRPr lang="ru-RU" sz="28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14735B-F30B-4F5E-B215-CD711B6914BF}"/>
              </a:ext>
            </a:extLst>
          </p:cNvPr>
          <p:cNvSpPr/>
          <p:nvPr/>
        </p:nvSpPr>
        <p:spPr>
          <a:xfrm>
            <a:off x="1989240" y="2983076"/>
            <a:ext cx="60807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организации</a:t>
            </a:r>
            <a:endParaRPr lang="ru-RU" sz="28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D290A3-A070-4933-9958-CFECDAC5C3AE}"/>
              </a:ext>
            </a:extLst>
          </p:cNvPr>
          <p:cNvSpPr/>
          <p:nvPr/>
        </p:nvSpPr>
        <p:spPr>
          <a:xfrm>
            <a:off x="1989239" y="3693921"/>
            <a:ext cx="6080701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</a:t>
            </a:r>
            <a:endParaRPr lang="ru-RU" sz="28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EB8274-EEEF-4FA0-A746-561B54DC4398}"/>
              </a:ext>
            </a:extLst>
          </p:cNvPr>
          <p:cNvSpPr/>
          <p:nvPr/>
        </p:nvSpPr>
        <p:spPr>
          <a:xfrm>
            <a:off x="1989240" y="4404766"/>
            <a:ext cx="608070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54743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534A41-D15B-4EDF-9889-D308FD72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446314"/>
            <a:ext cx="8882743" cy="59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16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руктура – это логические взаимоотношения уровней управления и функциональных областей, построенные в такой форме, которая позволяет наиболее эффективно достигать целей организации. Одной из основных концепций, имеющих отношение к структуре являетс…">
            <a:extLst>
              <a:ext uri="{FF2B5EF4-FFF2-40B4-BE49-F238E27FC236}">
                <a16:creationId xmlns:a16="http://schemas.microsoft.com/office/drawing/2014/main" id="{D009AEBD-D9CC-4D98-ACAB-EB123DBA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2" y="807720"/>
            <a:ext cx="7750629" cy="58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922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дача – это предписанная работа, серия работ или часть работы, которая должна быть выполнена заранее установленным способом в заранее оговоренные сроки. Если задача выполнится таким способом и в такие сроки, как это предписано, организация будет де…">
            <a:extLst>
              <a:ext uri="{FF2B5EF4-FFF2-40B4-BE49-F238E27FC236}">
                <a16:creationId xmlns:a16="http://schemas.microsoft.com/office/drawing/2014/main" id="{F8CF49BF-1D87-488A-859E-BA911BC5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215537"/>
            <a:ext cx="8307977" cy="62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38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Технология Средство преобразования сырья – будь то люди, информация или физические материалы – в искомые продукты и услуги. Технология подразумевает стандартизацию и механизацию. Единичное, массовое, непрерывное производство Люди определяют окончате…">
            <a:extLst>
              <a:ext uri="{FF2B5EF4-FFF2-40B4-BE49-F238E27FC236}">
                <a16:creationId xmlns:a16="http://schemas.microsoft.com/office/drawing/2014/main" id="{679BC651-C393-4758-8968-80C5D472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46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943525-CFD3-4492-8223-9D7CAF4A9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1" t="31746" r="29929" b="14032"/>
          <a:stretch/>
        </p:blipFill>
        <p:spPr>
          <a:xfrm>
            <a:off x="0" y="1"/>
            <a:ext cx="9560969" cy="68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47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1660A-EB35-421D-ACAB-8012899F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вопрос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6BDE19-6DD9-4D39-A376-1874ACC4F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" t="21877" r="9291" b="30939"/>
          <a:stretch/>
        </p:blipFill>
        <p:spPr>
          <a:xfrm>
            <a:off x="199270" y="1619794"/>
            <a:ext cx="9266948" cy="29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74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8FC27-87A1-472B-A29D-381CB31F0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3" y="78377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0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3814~001">
            <a:extLst>
              <a:ext uri="{FF2B5EF4-FFF2-40B4-BE49-F238E27FC236}">
                <a16:creationId xmlns:a16="http://schemas.microsoft.com/office/drawing/2014/main" id="{CCE78DC3-A06D-402F-9833-65CA303DE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70" y="678225"/>
            <a:ext cx="83534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946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BCF08A-CC6D-4124-8A35-B10143F8D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8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30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дель жизненного цикла организации Ларри Грейнера">
            <a:extLst>
              <a:ext uri="{FF2B5EF4-FFF2-40B4-BE49-F238E27FC236}">
                <a16:creationId xmlns:a16="http://schemas.microsoft.com/office/drawing/2014/main" id="{3E76D4A6-1847-49A6-8F96-56BB68A7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1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71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дель жизненного цикла организации Ларри Грейнера">
            <a:extLst>
              <a:ext uri="{FF2B5EF4-FFF2-40B4-BE49-F238E27FC236}">
                <a16:creationId xmlns:a16="http://schemas.microsoft.com/office/drawing/2014/main" id="{31A69678-C0F9-4C65-958F-2A10CC78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8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35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дель жизненного цикла организации Ицхака Адизеса">
            <a:extLst>
              <a:ext uri="{FF2B5EF4-FFF2-40B4-BE49-F238E27FC236}">
                <a16:creationId xmlns:a16="http://schemas.microsoft.com/office/drawing/2014/main" id="{4094FF63-8872-4901-8A8D-9A03ACF88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44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5EAFCC-CBE2-4C98-B456-616B17E4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одель жизненного цикла организации Ицхака Адизеса">
            <a:extLst>
              <a:ext uri="{FF2B5EF4-FFF2-40B4-BE49-F238E27FC236}">
                <a16:creationId xmlns:a16="http://schemas.microsoft.com/office/drawing/2014/main" id="{E685B790-DC6A-4DCF-8909-A9FE56EF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61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одель жизненного цикла организации Ицхака Адизеса">
            <a:extLst>
              <a:ext uri="{FF2B5EF4-FFF2-40B4-BE49-F238E27FC236}">
                <a16:creationId xmlns:a16="http://schemas.microsoft.com/office/drawing/2014/main" id="{DC7A33BC-CCBE-4B98-B328-792704BF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8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F62A60-1BAF-4A11-93E1-F9E219B11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43" t="32381" r="30143" b="15301"/>
          <a:stretch/>
        </p:blipFill>
        <p:spPr>
          <a:xfrm>
            <a:off x="0" y="0"/>
            <a:ext cx="9371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одель жизненного цикла организации Ицхака Адизеса">
            <a:extLst>
              <a:ext uri="{FF2B5EF4-FFF2-40B4-BE49-F238E27FC236}">
                <a16:creationId xmlns:a16="http://schemas.microsoft.com/office/drawing/2014/main" id="{15C5939C-72C1-4CF1-B113-7B867405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0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одель жизненного цикла организации Ицхака Адизеса">
            <a:extLst>
              <a:ext uri="{FF2B5EF4-FFF2-40B4-BE49-F238E27FC236}">
                <a16:creationId xmlns:a16="http://schemas.microsoft.com/office/drawing/2014/main" id="{CF5649E5-EFF2-4864-ABDE-F5890FC35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47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8F7B42B5-3BB0-4CD4-B96A-1F4C66BA127A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914400"/>
            <a:r>
              <a:rPr lang="ru-RU" sz="3200" kern="0">
                <a:solidFill>
                  <a:srgbClr val="FF0000"/>
                </a:solidFill>
                <a:latin typeface="Arial Black" pitchFamily="34" charset="0"/>
              </a:rPr>
              <a:t>Критерии определения стадии развития организации</a:t>
            </a:r>
            <a:endParaRPr lang="ru-RU" sz="3200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4B71402-19AD-4F86-9B47-0221835E1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8724"/>
              </p:ext>
            </p:extLst>
          </p:nvPr>
        </p:nvGraphicFramePr>
        <p:xfrm>
          <a:off x="457200" y="1341438"/>
          <a:ext cx="8229600" cy="5096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Фазы развития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6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Рождение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фирмы младше 10 лет, имеет неформальную структуру, во главе управления – менеджер-собственник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6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продаж возрастает более чем на 15%, функционально организованная структура, политика формализована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6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Зрелость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продаж растет, но прирост составляет менее 15%, более бюрократическая организация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6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Расцвет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продаж снова возрастает более чем на 15%, используются сложные системы контроля и планирования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Спад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 выпуска продукции, прибыль падает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959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E035B34-CE60-4F78-8183-2D023E37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06" y="-274638"/>
            <a:ext cx="9144000" cy="549275"/>
          </a:xfrm>
        </p:spPr>
        <p:txBody>
          <a:bodyPr>
            <a:noAutofit/>
          </a:bodyPr>
          <a:lstStyle/>
          <a:p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организаций, находящихся на разных стадиях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FB1A4A4-1A96-4D9F-89A8-83BD4A00F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65907"/>
              </p:ext>
            </p:extLst>
          </p:nvPr>
        </p:nvGraphicFramePr>
        <p:xfrm>
          <a:off x="459831" y="732110"/>
          <a:ext cx="8568952" cy="592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Фазы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развития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Состояние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ru-RU" sz="1000" dirty="0" err="1">
                          <a:effectLst/>
                          <a:latin typeface="Arial Black" panose="020B0A04020102020204" pitchFamily="34" charset="0"/>
                        </a:rPr>
                        <a:t>Situation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Организация 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структура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ru-RU" sz="1000" dirty="0" err="1">
                          <a:effectLst/>
                          <a:latin typeface="Arial Black" panose="020B0A04020102020204" pitchFamily="34" charset="0"/>
                        </a:rPr>
                        <a:t>Organization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Нововведения и стратегия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ru-RU" sz="1000" dirty="0" err="1">
                          <a:effectLst/>
                          <a:latin typeface="Arial Black" panose="020B0A04020102020204" pitchFamily="34" charset="0"/>
                        </a:rPr>
                        <a:t>Innovation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 &amp; </a:t>
                      </a:r>
                      <a:r>
                        <a:rPr lang="ru-RU" sz="1000" dirty="0" err="1">
                          <a:effectLst/>
                          <a:latin typeface="Arial Black" panose="020B0A04020102020204" pitchFamily="34" charset="0"/>
                        </a:rPr>
                        <a:t>Strategy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Рождение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(Birth Phase)</a:t>
                      </a:r>
                      <a:endParaRPr lang="ru-RU" sz="1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-Маленькая фирма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-Молодая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-Власть в руках собственника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-Однородная, мирная окружающая среда</a:t>
                      </a:r>
                      <a:endParaRPr lang="ru-RU" sz="1000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-Неформальная структура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-Недифференцированная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-Централизованная власть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-Непродуманные методы принятия решения и передачи информации </a:t>
                      </a:r>
                      <a:endParaRPr lang="ru-RU" sz="1000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-Множество нововведений в производственной линии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-Стратегия занять свою нишу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-Готовность к риску</a:t>
                      </a:r>
                      <a:endParaRPr lang="ru-RU" sz="1000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Развитие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ru-RU" sz="1000" dirty="0" err="1">
                          <a:effectLst/>
                          <a:latin typeface="Arial Black" panose="020B0A04020102020204" pitchFamily="34" charset="0"/>
                        </a:rPr>
                        <a:t>Growth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Black" panose="020B0A04020102020204" pitchFamily="34" charset="0"/>
                        </a:rPr>
                        <a:t>Phase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-Средний размер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-Старше по возрасту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-Многочисленные акционеры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-Более разнородная и конкурентная окружающая среда</a:t>
                      </a:r>
                      <a:endParaRPr lang="ru-RU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-Некоторая формализация структуры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-Функциональное разделение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-Умеренная дифференциация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-Менее централизованная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-Первичное развитие методов передачи информации и принятия решений</a:t>
                      </a:r>
                      <a:endParaRPr lang="ru-RU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-Расширение рынка в близлежащих областях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-Увеличение производства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-Стремительный рост</a:t>
                      </a:r>
                      <a:endParaRPr lang="ru-RU" sz="1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4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Зрелость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(Maturity Phase)</a:t>
                      </a:r>
                      <a:endParaRPr lang="ru-RU" sz="1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-Рассеянное правление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-Конкурентная и разнородная окружающая среда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-Формальная бюрократическая структура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-Умеренная дифференциация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-Умеренно централизованная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-Методы передачи информации и принятия решений как на предыдущей стадии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-Укрепление рынка продаж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-Консерватизм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-Снижение темпов роста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0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Расцвет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(Revival Phase)</a:t>
                      </a:r>
                      <a:endParaRPr lang="ru-RU" sz="1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66"/>
                          </a:solidFill>
                          <a:effectLst/>
                          <a:latin typeface="Arial Black" panose="020B0A04020102020204" pitchFamily="34" charset="0"/>
                        </a:rPr>
                        <a:t>-Размер огромный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66"/>
                          </a:solidFill>
                          <a:effectLst/>
                          <a:latin typeface="Arial Black" panose="020B0A04020102020204" pitchFamily="34" charset="0"/>
                        </a:rPr>
                        <a:t>-Разнородная, сложная и динамичная окружающая среда</a:t>
                      </a:r>
                      <a:endParaRPr lang="ru-RU" sz="1000" dirty="0">
                        <a:solidFill>
                          <a:srgbClr val="000066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66"/>
                          </a:solidFill>
                          <a:effectLst/>
                          <a:latin typeface="Arial Black" panose="020B0A04020102020204" pitchFamily="34" charset="0"/>
                        </a:rPr>
                        <a:t>-Высокая дифференциация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66"/>
                          </a:solidFill>
                          <a:effectLst/>
                          <a:latin typeface="Arial Black" panose="020B0A04020102020204" pitchFamily="34" charset="0"/>
                        </a:rPr>
                        <a:t>-Методы принятия решений формализованы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66"/>
                          </a:solidFill>
                          <a:effectLst/>
                          <a:latin typeface="Arial Black" panose="020B0A04020102020204" pitchFamily="34" charset="0"/>
                        </a:rPr>
                        <a:t>-Умеренная дифференциация и централизация</a:t>
                      </a:r>
                      <a:endParaRPr lang="ru-RU" sz="1000" dirty="0">
                        <a:solidFill>
                          <a:srgbClr val="000066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66"/>
                          </a:solidFill>
                          <a:effectLst/>
                          <a:latin typeface="Arial Black" panose="020B0A04020102020204" pitchFamily="34" charset="0"/>
                        </a:rPr>
                        <a:t>-Выход на смежные рынки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66"/>
                          </a:solidFill>
                          <a:effectLst/>
                          <a:latin typeface="Arial Black" panose="020B0A04020102020204" pitchFamily="34" charset="0"/>
                        </a:rPr>
                        <a:t>-Высокий уровень риска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66"/>
                          </a:solidFill>
                          <a:effectLst/>
                          <a:latin typeface="Arial Black" panose="020B0A04020102020204" pitchFamily="34" charset="0"/>
                        </a:rPr>
                        <a:t>-Прочные инновации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66"/>
                          </a:solidFill>
                          <a:effectLst/>
                          <a:latin typeface="Arial Black" panose="020B0A04020102020204" pitchFamily="34" charset="0"/>
                        </a:rPr>
                        <a:t>-Стремительный рост</a:t>
                      </a:r>
                      <a:endParaRPr lang="ru-RU" sz="1000" dirty="0">
                        <a:solidFill>
                          <a:srgbClr val="000066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Спад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(Decline Phase)</a:t>
                      </a:r>
                      <a:endParaRPr lang="ru-RU" sz="1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-Занимает весь рынок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-Однородная и конкурентная среда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-Формальная, бюрократическая структура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-Низкий уровень инноваций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-Слияние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-Избежание риска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  <a:latin typeface="Arial Black" panose="020B0A04020102020204" pitchFamily="34" charset="0"/>
                        </a:rPr>
                        <a:t>-Медленный рост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55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C17C8D-3B9F-4FC5-B742-F4D6FE72EB09}"/>
              </a:ext>
            </a:extLst>
          </p:cNvPr>
          <p:cNvSpPr/>
          <p:nvPr/>
        </p:nvSpPr>
        <p:spPr>
          <a:xfrm>
            <a:off x="287382" y="523972"/>
            <a:ext cx="109205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среда характеризуется:</a:t>
            </a:r>
          </a:p>
          <a:p>
            <a:pPr algn="ctr"/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взаимосвязанностью факторов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силой, с которой изменение одного фактора воздействует на другие факторы;</a:t>
            </a:r>
          </a:p>
          <a:p>
            <a:pPr indent="457200"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числом и разнообразием факторов, значимым образом влияющих на организацию;</a:t>
            </a:r>
          </a:p>
          <a:p>
            <a:pPr indent="457200"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относительной скоростью изменения среды;</a:t>
            </a:r>
          </a:p>
          <a:p>
            <a:pPr indent="457200"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неопределенностью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относительным количеством информации о среде и уверенностью в ее точности.</a:t>
            </a:r>
          </a:p>
        </p:txBody>
      </p:sp>
    </p:spTree>
    <p:extLst>
      <p:ext uri="{BB962C8B-B14F-4D97-AF65-F5344CB8AC3E}">
        <p14:creationId xmlns:p14="http://schemas.microsoft.com/office/powerpoint/2010/main" val="25962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AACD5-588F-48EF-A5A5-5D5AA7060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57" t="31619" r="29929" b="14286"/>
          <a:stretch/>
        </p:blipFill>
        <p:spPr>
          <a:xfrm>
            <a:off x="0" y="0"/>
            <a:ext cx="917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0735DB-1AA2-48C4-AA3C-5DBFC50681DC}"/>
              </a:ext>
            </a:extLst>
          </p:cNvPr>
          <p:cNvSpPr/>
          <p:nvPr/>
        </p:nvSpPr>
        <p:spPr>
          <a:xfrm>
            <a:off x="426719" y="284557"/>
            <a:ext cx="8961121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 косвенного воздействия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факторов, которые берут начало за пределами организации и обычно независимы от внутренней ситуации, сложившейся в ней. Она включает следующие компоненты.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BBE4D1-BC77-4D45-AF3A-81467C06D463}"/>
              </a:ext>
            </a:extLst>
          </p:cNvPr>
          <p:cNvSpPr/>
          <p:nvPr/>
        </p:nvSpPr>
        <p:spPr>
          <a:xfrm>
            <a:off x="426719" y="3198008"/>
            <a:ext cx="9283336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 прямого воздействия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включает факторы, которые действуют на организацию, когда она пытается привлечь или приобрести необходимые ресурсы либо продать товар и услуги с хорошей прибылью. Наиболее влиятельные факторы среды прямого воздействия следующие.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1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637D32-1C31-4335-A4D3-55F8CB2D7E1F}"/>
              </a:ext>
            </a:extLst>
          </p:cNvPr>
          <p:cNvSpPr/>
          <p:nvPr/>
        </p:nvSpPr>
        <p:spPr>
          <a:xfrm>
            <a:off x="1131202" y="366449"/>
            <a:ext cx="7058664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Среда косвенного воздействия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состоит из факторов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1FC1C6-657C-419A-9036-7F1F072BC613}"/>
              </a:ext>
            </a:extLst>
          </p:cNvPr>
          <p:cNvSpPr/>
          <p:nvPr/>
        </p:nvSpPr>
        <p:spPr>
          <a:xfrm>
            <a:off x="1658313" y="1093316"/>
            <a:ext cx="608070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Экологическое воздействие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EB0F9E-A908-475B-8282-3C333F8462DD}"/>
              </a:ext>
            </a:extLst>
          </p:cNvPr>
          <p:cNvSpPr/>
          <p:nvPr/>
        </p:nvSpPr>
        <p:spPr>
          <a:xfrm>
            <a:off x="1658314" y="1776939"/>
            <a:ext cx="608070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Экономическое воздействие</a:t>
            </a:r>
            <a:endParaRPr lang="ru-RU" sz="28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14735B-F30B-4F5E-B215-CD711B6914BF}"/>
              </a:ext>
            </a:extLst>
          </p:cNvPr>
          <p:cNvSpPr/>
          <p:nvPr/>
        </p:nvSpPr>
        <p:spPr>
          <a:xfrm>
            <a:off x="1658314" y="2460562"/>
            <a:ext cx="60807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Политико-правовое воздействие</a:t>
            </a:r>
            <a:endParaRPr lang="ru-RU" sz="28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D290A3-A070-4933-9958-CFECDAC5C3AE}"/>
              </a:ext>
            </a:extLst>
          </p:cNvPr>
          <p:cNvSpPr/>
          <p:nvPr/>
        </p:nvSpPr>
        <p:spPr>
          <a:xfrm>
            <a:off x="1658314" y="3171407"/>
            <a:ext cx="60807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Социально-культурное воздействие</a:t>
            </a:r>
            <a:endParaRPr lang="ru-RU" sz="28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EB8274-EEEF-4FA0-A746-561B54DC4398}"/>
              </a:ext>
            </a:extLst>
          </p:cNvPr>
          <p:cNvSpPr/>
          <p:nvPr/>
        </p:nvSpPr>
        <p:spPr>
          <a:xfrm>
            <a:off x="1658314" y="3882252"/>
            <a:ext cx="608070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Демографический прогноз </a:t>
            </a:r>
            <a:endParaRPr lang="ru-RU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5D4E69-EE09-4406-AB99-AB455066F087}"/>
              </a:ext>
            </a:extLst>
          </p:cNvPr>
          <p:cNvSpPr/>
          <p:nvPr/>
        </p:nvSpPr>
        <p:spPr>
          <a:xfrm>
            <a:off x="1658314" y="4616230"/>
            <a:ext cx="608070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Технологическое воздействие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3389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ED6133-40FD-47E4-9FAE-51CC3478FAB5}"/>
              </a:ext>
            </a:extLst>
          </p:cNvPr>
          <p:cNvSpPr/>
          <p:nvPr/>
        </p:nvSpPr>
        <p:spPr>
          <a:xfrm>
            <a:off x="3243274" y="414048"/>
            <a:ext cx="397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Экологическое воздействие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BFEB12-4D67-4A99-B8F6-483730C6CD3D}"/>
              </a:ext>
            </a:extLst>
          </p:cNvPr>
          <p:cNvSpPr/>
          <p:nvPr/>
        </p:nvSpPr>
        <p:spPr>
          <a:xfrm>
            <a:off x="644434" y="1094155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отдаленное влияние на процесс принятия решений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8ADB9E-3090-4DE4-AD36-453139DCF59E}"/>
              </a:ext>
            </a:extLst>
          </p:cNvPr>
          <p:cNvSpPr/>
          <p:nvPr/>
        </p:nvSpPr>
        <p:spPr>
          <a:xfrm>
            <a:off x="478971" y="1549012"/>
            <a:ext cx="8839200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70-х годах ХХ в. в США беспокойство по поводу охраны окружающей среды повлекло за собой принятие законодательных актов об очистке воздуха и воды. </a:t>
            </a: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1990-х годах были предприняты действия, направленные на консервацию источников минеральных ресурсов и их обогащение.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B6D81B-9CB4-461D-A49B-D8B4B0FA4533}"/>
              </a:ext>
            </a:extLst>
          </p:cNvPr>
          <p:cNvSpPr/>
          <p:nvPr/>
        </p:nvSpPr>
        <p:spPr>
          <a:xfrm>
            <a:off x="330925" y="2980868"/>
            <a:ext cx="8665029" cy="26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менеджеры должны участвовать в поддержании экологического баланса, выполняя правительственные решения;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менеджерам следует рассматривать некоторые взаимосвязанные вопросы при принятии решений: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невозобновимые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ресурсы – каменный уголь, нефть, серебро и некоторые другие – должны использоваться благоразумно до тех пор, пока не будут найдены либо созданы их заменители; вторичному использованию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невозобновимых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полезных ископаемых должно уделяться особое внимание и т.д.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169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1728</Words>
  <Application>Microsoft Office PowerPoint</Application>
  <PresentationFormat>Широкоэкранный</PresentationFormat>
  <Paragraphs>214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Особенности организаций, находящихся на разных стадиях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PGAU</dc:creator>
  <cp:lastModifiedBy>PGAU</cp:lastModifiedBy>
  <cp:revision>28</cp:revision>
  <dcterms:created xsi:type="dcterms:W3CDTF">2022-09-13T18:17:07Z</dcterms:created>
  <dcterms:modified xsi:type="dcterms:W3CDTF">2022-09-20T17:46:14Z</dcterms:modified>
</cp:coreProperties>
</file>