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diagrams/colors1.xml" ContentType="application/vnd.openxmlformats-officedocument.drawingml.diagramColors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diagrams/quickStyle1.xml" ContentType="application/vnd.openxmlformats-officedocument.drawingml.diagramStyle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1.xml" ContentType="application/vnd.openxmlformats-officedocument.drawingml.diagram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diagrams/drawing1.xml" ContentType="application/vnd.ms-office.drawingml.diagramDrawing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7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7" r:id="rId23"/>
    <p:sldId id="278" r:id="rId24"/>
    <p:sldId id="279" r:id="rId25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32767"/>
    </p:ext>
    <p:ext uri="{FD5EFAAD-0ECE-453E-9831-46B23BE46B34}">
      <p15:chartTrackingRefBased xmlns:p15="http://schemas.microsoft.com/office/powerpoint/2012/main" xmlns="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/>
  </p:normalViewPr>
  <p:slideViewPr>
    <p:cSldViewPr snapToGrid="0">
      <p:cViewPr varScale="1">
        <p:scale>
          <a:sx n="91" d="100"/>
          <a:sy n="91" d="100"/>
        </p:scale>
        <p:origin x="-486" y="-114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1#2">
  <dgm:title val=""/>
  <dgm:desc val=""/>
  <dgm:catLst>
    <dgm:cat type="colorful" pri="101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/>
    <dgm:txEffectClrLst/>
  </dgm:styleLbl>
  <dgm:styleLbl name="lnNode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2">
        <a:alpha val="50000"/>
      </a:schemeClr>
      <a:schemeClr val="accent3">
        <a:alpha val="50000"/>
      </a:schemeClr>
      <a:schemeClr val="accent4">
        <a:alpha val="50000"/>
      </a:schemeClr>
      <a:schemeClr val="accent5">
        <a:alpha val="50000"/>
      </a:schemeClr>
      <a:schemeClr val="accent6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2">
        <a:tint val="50000"/>
      </a:schemeClr>
      <a:schemeClr val="accent3">
        <a:tint val="50000"/>
      </a:schemeClr>
      <a:schemeClr val="accent4">
        <a:tint val="50000"/>
      </a:schemeClr>
      <a:schemeClr val="accent5">
        <a:tint val="50000"/>
      </a:schemeClr>
      <a:schemeClr val="accent6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1">
        <a:tint val="50000"/>
      </a:schemeClr>
      <a:schemeClr val="accent1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/>
    <dgm:txEffectClrLst/>
  </dgm:styleLbl>
  <dgm:styleLbl name="f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 meth="repeat">
      <a:schemeClr val="accent2"/>
      <a:schemeClr val="accent3"/>
      <a:schemeClr val="accent4"/>
      <a:schemeClr val="accent5"/>
      <a:schemeClr val="accent6"/>
    </dgm:fillClrLst>
    <dgm:linClrLst meth="cycle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 meth="repeat">
      <a:schemeClr val="accent2"/>
      <a:schemeClr val="accent3"/>
      <a:schemeClr val="accent4"/>
      <a:schemeClr val="accent5"/>
      <a:schemeClr val="accent6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2"/>
    </dgm:fillClrLst>
    <dgm:linClrLst meth="repeat">
      <a:schemeClr val="lt1"/>
    </dgm:linClrLst>
    <dgm:effectClrLst/>
    <dgm:txLinClrLst/>
    <dgm:txFillClrLst/>
    <dgm:txEffectClrLst/>
  </dgm:styleLbl>
  <dgm:styleLbl name="asst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>
        <a:tint val="90000"/>
      </a:schemeClr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>
        <a:tint val="7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5">
        <a:tint val="5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  <a:schemeClr val="accent3"/>
      <a:schemeClr val="accent4"/>
      <a:schemeClr val="accent5"/>
      <a:schemeClr val="accent6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fillClrLst>
    <dgm:linClrLst meth="repeat">
      <a:schemeClr val="accent2">
        <a:tint val="40000"/>
        <a:alpha val="90000"/>
      </a:schemeClr>
      <a:schemeClr val="accent3">
        <a:tint val="40000"/>
        <a:alpha val="90000"/>
      </a:schemeClr>
      <a:schemeClr val="accent4">
        <a:tint val="40000"/>
        <a:alpha val="90000"/>
      </a:schemeClr>
      <a:schemeClr val="accent5">
        <a:tint val="40000"/>
        <a:alpha val="90000"/>
      </a:schemeClr>
      <a:schemeClr val="accent6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9028B70B-BC5D-46C6-9E43-2F9AD1A74E6A}" type="doc">
      <dgm:prSet loTypeId="urn:microsoft.com/office/officeart/2005/8/layout/process4" loCatId="list" qsTypeId="urn:microsoft.com/office/officeart/2005/8/quickstyle/simple1" qsCatId="simple" csTypeId="urn:microsoft.com/office/officeart/2005/8/colors/colorful1#2" csCatId="colorful" phldr="1"/>
      <dgm:spPr/>
      <dgm:t>
        <a:bodyPr/>
        <a:lstStyle/>
        <a:p>
          <a:endParaRPr lang="ru-RU"/>
        </a:p>
      </dgm:t>
    </dgm:pt>
    <dgm:pt modelId="{ACB94A17-327A-4CFC-8EA9-B7FDEE29B036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– сложная </a:t>
          </a:r>
          <a:r>
            <a:rPr lang="ru-RU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система</a:t>
          </a:r>
        </a:p>
      </dgm:t>
    </dgm:pt>
    <dgm:pt modelId="{DFD55D6B-7C1E-4A16-8C03-4E0A9E758353}" type="parTrans" cxnId="{3CB31F88-AC77-4B0B-9288-84964DE9FC6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E7BA929-F334-460F-B092-519A4F83668A}" type="sibTrans" cxnId="{3CB31F88-AC77-4B0B-9288-84964DE9FC6E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4F39DA0-7D78-45B3-9D62-F5EFE3A61D06}">
      <dgm:prSet phldrT="[Текст]"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элементы</a:t>
          </a:r>
        </a:p>
      </dgm:t>
    </dgm:pt>
    <dgm:pt modelId="{82E38CC6-2FED-4A71-AC78-504A67DFBA9C}" type="parTrans" cxnId="{5443B8A7-E65D-485B-8EBE-7CB72E02979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E2CFA39-A54A-41E9-A231-E7D2F71C6643}" type="sibTrans" cxnId="{5443B8A7-E65D-485B-8EBE-7CB72E02979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A3738AC-53AA-4CF2-BD4A-5EE2DE8F21E8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осуществляет </a:t>
          </a:r>
        </a:p>
      </dgm:t>
    </dgm:pt>
    <dgm:pt modelId="{2BFC178D-2B8B-442F-BD96-304CB6CE3637}" type="parTrans" cxnId="{D4B6704F-F39C-4616-840D-F09EE44DBE6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5DFD404-52ED-402E-8C17-D327289CE151}" type="sibTrans" cxnId="{D4B6704F-F39C-4616-840D-F09EE44DBE6D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CAFF525-5A19-479C-8DC6-38FFF18B6E46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Самостоятельную деятельность</a:t>
          </a:r>
        </a:p>
      </dgm:t>
    </dgm:pt>
    <dgm:pt modelId="{F539014E-AD64-43F9-932E-023D57675330}" type="parTrans" cxnId="{F5ACAA48-D592-40D8-B033-2282F8B2472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98C09F40-F06B-4C14-A781-34AB58F517D4}" type="sibTrans" cxnId="{F5ACAA48-D592-40D8-B033-2282F8B2472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E2DF8A9F-FC87-4C60-A806-6ED6E4D11E70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Планирование деятельности</a:t>
          </a:r>
        </a:p>
      </dgm:t>
    </dgm:pt>
    <dgm:pt modelId="{C7C9DB82-14FB-42E6-B4BA-58E17DD6008B}" type="parTrans" cxnId="{EE466EBE-F839-40EA-8F79-B71283A73BC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74AC7E9-D349-43EA-B887-13841F8407FD}" type="sibTrans" cxnId="{EE466EBE-F839-40EA-8F79-B71283A73BC3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084B42F-0943-45B1-AAB8-9F881BA99ABD}">
      <dgm:prSet phldrT="[Текст]"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Среда организации</a:t>
          </a:r>
        </a:p>
      </dgm:t>
    </dgm:pt>
    <dgm:pt modelId="{993252D3-3F56-49C4-A268-73C573AEA391}" type="parTrans" cxnId="{CDF069E5-8D1D-4CF8-A599-78BC9ED6DCE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B4751A6-B699-4EAA-B9A6-D1C3D65C1529}" type="sibTrans" cxnId="{CDF069E5-8D1D-4CF8-A599-78BC9ED6DCEB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1E76812-6536-4F77-AAE4-19160E561C32}">
      <dgm:prSet phldrT="[Текст]" custT="1"/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Внутренняя</a:t>
          </a:r>
        </a:p>
      </dgm:t>
    </dgm:pt>
    <dgm:pt modelId="{312C3E0E-C62C-4E6B-905C-143DA03B3127}" type="parTrans" cxnId="{281B5EFB-2D29-4EE8-A59D-717061BE0CE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684EEB0D-793F-4587-965C-2D9BEA0AA1DB}" type="sibTrans" cxnId="{281B5EFB-2D29-4EE8-A59D-717061BE0CEA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4AADA5-A429-46AF-A24B-8992283352A2}">
      <dgm:prSet phldrT="[Текст]" custT="1"/>
      <dgm:spPr/>
      <dgm:t>
        <a:bodyPr/>
        <a:lstStyle/>
        <a:p>
          <a:r>
            <a:rPr lang="ru-RU" sz="2400" dirty="0">
              <a:latin typeface="Times New Roman" panose="02020603050405020304" pitchFamily="18" charset="0"/>
              <a:cs typeface="Times New Roman" panose="02020603050405020304" pitchFamily="18" charset="0"/>
            </a:rPr>
            <a:t>Внешняя </a:t>
          </a:r>
        </a:p>
      </dgm:t>
    </dgm:pt>
    <dgm:pt modelId="{9ABC344E-32AF-408A-9A3D-A0ED870BC076}" type="parTrans" cxnId="{6CF698B7-E1DE-4A14-916A-99B5E35679E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C4A4080-7AE4-4762-84BC-8C11D8C583F7}" type="sibTrans" cxnId="{6CF698B7-E1DE-4A14-916A-99B5E35679E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5A04CBA2-81B4-4B81-8B2F-3BBF97DC7EF0}">
      <dgm:prSet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звенья</a:t>
          </a:r>
        </a:p>
      </dgm:t>
    </dgm:pt>
    <dgm:pt modelId="{E9C64A6E-6D1B-4BAE-84D2-ACABB6DC0147}" type="parTrans" cxnId="{4C87D3DB-308D-4BDC-9560-751D6298969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2B868F2A-2F0A-4C57-AFEC-17576B4FC210}" type="sibTrans" cxnId="{4C87D3DB-308D-4BDC-9560-751D6298969F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4D45CA53-EEDA-4AF5-A055-471BA2AC09FC}">
      <dgm:prSet custT="1"/>
      <dgm:spPr/>
      <dgm:t>
        <a:bodyPr/>
        <a:lstStyle/>
        <a:p>
          <a:r>
            <a:rPr lang="ru-RU" sz="2000" dirty="0">
              <a:latin typeface="Times New Roman" panose="02020603050405020304" pitchFamily="18" charset="0"/>
              <a:cs typeface="Times New Roman" panose="02020603050405020304" pitchFamily="18" charset="0"/>
            </a:rPr>
            <a:t>подсистемы</a:t>
          </a:r>
        </a:p>
      </dgm:t>
    </dgm:pt>
    <dgm:pt modelId="{24AD19C4-B74C-4404-9306-9553A4C5675E}" type="parTrans" cxnId="{B98A87A0-13D7-4CB0-B1A8-0A636CB0026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A8C666A1-CAAB-4375-943A-C66F2B552955}" type="sibTrans" cxnId="{B98A87A0-13D7-4CB0-B1A8-0A636CB00266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D33EFBC0-26AA-4A50-876F-1434B7E7B50B}">
      <dgm:prSet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Выработку стратегии и тактики</a:t>
          </a:r>
        </a:p>
      </dgm:t>
    </dgm:pt>
    <dgm:pt modelId="{1E7657F2-90C1-4D87-8FB1-6A2B738EF727}" type="parTrans" cxnId="{CC6EEF97-4AB8-47AC-9506-FCDB2C08A73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13617A8B-3752-4773-AEEE-438FFD256DCB}" type="sibTrans" cxnId="{CC6EEF97-4AB8-47AC-9506-FCDB2C08A739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B232BB4B-E567-4116-AD09-D9F5F55B7CC9}">
      <dgm:prSet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Имеет свои цели и интересы</a:t>
          </a:r>
        </a:p>
      </dgm:t>
    </dgm:pt>
    <dgm:pt modelId="{28851E02-916C-4429-98CC-36977A5648F6}" type="parTrans" cxnId="{9D78AD77-38E8-4A9D-9F9F-B23EFF586D2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791FE46-701A-4D95-B917-35407A9A14F1}" type="sibTrans" cxnId="{9D78AD77-38E8-4A9D-9F9F-B23EFF586D2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3F2A0208-039E-4EA5-AD91-5F231B105DA0}">
      <dgm:prSet/>
      <dgm:spPr/>
      <dgm:t>
        <a:bodyPr/>
        <a:lstStyle/>
        <a:p>
          <a:r>
            <a:rPr lang="ru-RU" dirty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– динамически развивающаяся, управляемая система с целенаправленным действием</a:t>
          </a:r>
        </a:p>
      </dgm:t>
    </dgm:pt>
    <dgm:pt modelId="{9AF08332-7AD2-4316-9C9C-12D28521F85C}" type="parTrans" cxnId="{3E456B5A-3573-4310-AA4A-1939CC1453D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C8386466-DB3B-4310-84FE-165E560473FC}" type="sibTrans" cxnId="{3E456B5A-3573-4310-AA4A-1939CC1453D2}">
      <dgm:prSet/>
      <dgm:spPr/>
      <dgm:t>
        <a:bodyPr/>
        <a:lstStyle/>
        <a:p>
          <a:endParaRPr lang="ru-RU">
            <a:latin typeface="Times New Roman" panose="02020603050405020304" pitchFamily="18" charset="0"/>
            <a:cs typeface="Times New Roman" panose="02020603050405020304" pitchFamily="18" charset="0"/>
          </a:endParaRPr>
        </a:p>
      </dgm:t>
    </dgm:pt>
    <dgm:pt modelId="{03B98923-042E-4C6A-87D0-5C0986A22340}" type="pres">
      <dgm:prSet presAssocID="{9028B70B-BC5D-46C6-9E43-2F9AD1A74E6A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64C07CC0-6EF3-4E28-8FEA-61A26B2B5066}" type="pres">
      <dgm:prSet presAssocID="{3F2A0208-039E-4EA5-AD91-5F231B105DA0}" presName="boxAndChildren" presStyleCnt="0"/>
      <dgm:spPr/>
    </dgm:pt>
    <dgm:pt modelId="{798D12E5-FD27-414C-922C-F0BF6D306A19}" type="pres">
      <dgm:prSet presAssocID="{3F2A0208-039E-4EA5-AD91-5F231B105DA0}" presName="parentTextBox" presStyleLbl="node1" presStyleIdx="0" presStyleCnt="4"/>
      <dgm:spPr/>
      <dgm:t>
        <a:bodyPr/>
        <a:lstStyle/>
        <a:p>
          <a:endParaRPr lang="ru-RU"/>
        </a:p>
      </dgm:t>
    </dgm:pt>
    <dgm:pt modelId="{8C0EFBA8-DC67-461C-B8C2-B8B0D8E44F6A}" type="pres">
      <dgm:prSet presAssocID="{6B4751A6-B699-4EAA-B9A6-D1C3D65C1529}" presName="sp" presStyleCnt="0"/>
      <dgm:spPr/>
    </dgm:pt>
    <dgm:pt modelId="{0942F2E7-89BA-41F3-A3C6-4280AE805210}" type="pres">
      <dgm:prSet presAssocID="{3084B42F-0943-45B1-AAB8-9F881BA99ABD}" presName="arrowAndChildren" presStyleCnt="0"/>
      <dgm:spPr/>
    </dgm:pt>
    <dgm:pt modelId="{0CFC072A-4F25-4C85-A434-F54A2F2FD43B}" type="pres">
      <dgm:prSet presAssocID="{3084B42F-0943-45B1-AAB8-9F881BA99ABD}" presName="parentTextArrow" presStyleLbl="node1" presStyleIdx="0" presStyleCnt="4"/>
      <dgm:spPr/>
      <dgm:t>
        <a:bodyPr/>
        <a:lstStyle/>
        <a:p>
          <a:endParaRPr lang="ru-RU"/>
        </a:p>
      </dgm:t>
    </dgm:pt>
    <dgm:pt modelId="{6FA3D35E-3EBD-4DA3-85B1-B013D71BD924}" type="pres">
      <dgm:prSet presAssocID="{3084B42F-0943-45B1-AAB8-9F881BA99ABD}" presName="arrow" presStyleLbl="node1" presStyleIdx="1" presStyleCnt="4"/>
      <dgm:spPr/>
      <dgm:t>
        <a:bodyPr/>
        <a:lstStyle/>
        <a:p>
          <a:endParaRPr lang="ru-RU"/>
        </a:p>
      </dgm:t>
    </dgm:pt>
    <dgm:pt modelId="{764FED49-2150-40D4-8871-5F72EC03928E}" type="pres">
      <dgm:prSet presAssocID="{3084B42F-0943-45B1-AAB8-9F881BA99ABD}" presName="descendantArrow" presStyleCnt="0"/>
      <dgm:spPr/>
    </dgm:pt>
    <dgm:pt modelId="{F4341C39-5A9E-4EE3-9403-80CBC0D28FBE}" type="pres">
      <dgm:prSet presAssocID="{01E76812-6536-4F77-AAE4-19160E561C32}" presName="childTextArrow" presStyleLbl="fgAccFollowNode1" presStyleIdx="0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6E5CE1C1-6E20-44B6-8BCA-11F726C3F0B2}" type="pres">
      <dgm:prSet presAssocID="{2B4AADA5-A429-46AF-A24B-8992283352A2}" presName="childTextArrow" presStyleLbl="fgAccFollowNode1" presStyleIdx="1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8E821B64-998F-4095-8B09-AAC398228692}" type="pres">
      <dgm:prSet presAssocID="{D5DFD404-52ED-402E-8C17-D327289CE151}" presName="sp" presStyleCnt="0"/>
      <dgm:spPr/>
    </dgm:pt>
    <dgm:pt modelId="{A2E1FDEE-AEF6-44B2-8E65-5114738A4BA0}" type="pres">
      <dgm:prSet presAssocID="{BA3738AC-53AA-4CF2-BD4A-5EE2DE8F21E8}" presName="arrowAndChildren" presStyleCnt="0"/>
      <dgm:spPr/>
    </dgm:pt>
    <dgm:pt modelId="{6F6854EF-02DA-457C-BC6E-238DDD847078}" type="pres">
      <dgm:prSet presAssocID="{BA3738AC-53AA-4CF2-BD4A-5EE2DE8F21E8}" presName="parentTextArrow" presStyleLbl="node1" presStyleIdx="1" presStyleCnt="4"/>
      <dgm:spPr/>
      <dgm:t>
        <a:bodyPr/>
        <a:lstStyle/>
        <a:p>
          <a:endParaRPr lang="ru-RU"/>
        </a:p>
      </dgm:t>
    </dgm:pt>
    <dgm:pt modelId="{039C25E3-CEDF-4E52-B7D1-837613DB13BB}" type="pres">
      <dgm:prSet presAssocID="{BA3738AC-53AA-4CF2-BD4A-5EE2DE8F21E8}" presName="arrow" presStyleLbl="node1" presStyleIdx="2" presStyleCnt="4"/>
      <dgm:spPr/>
      <dgm:t>
        <a:bodyPr/>
        <a:lstStyle/>
        <a:p>
          <a:endParaRPr lang="ru-RU"/>
        </a:p>
      </dgm:t>
    </dgm:pt>
    <dgm:pt modelId="{25101649-2E8E-40D0-87B3-3A7E39418A38}" type="pres">
      <dgm:prSet presAssocID="{BA3738AC-53AA-4CF2-BD4A-5EE2DE8F21E8}" presName="descendantArrow" presStyleCnt="0"/>
      <dgm:spPr/>
    </dgm:pt>
    <dgm:pt modelId="{B6E87511-DCE0-4795-ACE9-ECAD42DB9F8D}" type="pres">
      <dgm:prSet presAssocID="{5CAFF525-5A19-479C-8DC6-38FFF18B6E46}" presName="childTextArrow" presStyleLbl="fgAccFollowNode1" presStyleIdx="2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CE34B0-A4F0-4A13-A870-D167E6453237}" type="pres">
      <dgm:prSet presAssocID="{E2DF8A9F-FC87-4C60-A806-6ED6E4D11E70}" presName="childTextArrow" presStyleLbl="fgAccFollowNode1" presStyleIdx="3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B2FB42F7-25AE-4B4D-8693-9E07991FE607}" type="pres">
      <dgm:prSet presAssocID="{D33EFBC0-26AA-4A50-876F-1434B7E7B50B}" presName="childTextArrow" presStyleLbl="fgAccFollowNode1" presStyleIdx="4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55597664-9CBD-4641-AA22-B0A24379F49F}" type="pres">
      <dgm:prSet presAssocID="{B232BB4B-E567-4116-AD09-D9F5F55B7CC9}" presName="childTextArrow" presStyleLbl="fgAccFollowNode1" presStyleIdx="5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04150AA9-F4FD-4FFB-95EF-71FC2F9405D8}" type="pres">
      <dgm:prSet presAssocID="{3E7BA929-F334-460F-B092-519A4F83668A}" presName="sp" presStyleCnt="0"/>
      <dgm:spPr/>
    </dgm:pt>
    <dgm:pt modelId="{178777B0-93E0-4D75-B143-AA9561FE1B4C}" type="pres">
      <dgm:prSet presAssocID="{ACB94A17-327A-4CFC-8EA9-B7FDEE29B036}" presName="arrowAndChildren" presStyleCnt="0"/>
      <dgm:spPr/>
    </dgm:pt>
    <dgm:pt modelId="{B56A5145-2548-45DF-A874-FAF3DDC02719}" type="pres">
      <dgm:prSet presAssocID="{ACB94A17-327A-4CFC-8EA9-B7FDEE29B036}" presName="parentTextArrow" presStyleLbl="node1" presStyleIdx="2" presStyleCnt="4"/>
      <dgm:spPr/>
      <dgm:t>
        <a:bodyPr/>
        <a:lstStyle/>
        <a:p>
          <a:endParaRPr lang="ru-RU"/>
        </a:p>
      </dgm:t>
    </dgm:pt>
    <dgm:pt modelId="{221322A8-5C03-4CD4-9A49-25EFFF334704}" type="pres">
      <dgm:prSet presAssocID="{ACB94A17-327A-4CFC-8EA9-B7FDEE29B036}" presName="arrow" presStyleLbl="node1" presStyleIdx="3" presStyleCnt="4" custLinFactNeighborY="-123"/>
      <dgm:spPr/>
      <dgm:t>
        <a:bodyPr/>
        <a:lstStyle/>
        <a:p>
          <a:endParaRPr lang="ru-RU"/>
        </a:p>
      </dgm:t>
    </dgm:pt>
    <dgm:pt modelId="{E0936522-86A9-4CE0-ADB2-C63ED271C711}" type="pres">
      <dgm:prSet presAssocID="{ACB94A17-327A-4CFC-8EA9-B7FDEE29B036}" presName="descendantArrow" presStyleCnt="0"/>
      <dgm:spPr/>
    </dgm:pt>
    <dgm:pt modelId="{9FE309BC-00AC-4226-9AE3-0C05A4875912}" type="pres">
      <dgm:prSet presAssocID="{B4F39DA0-7D78-45B3-9D62-F5EFE3A61D06}" presName="childTextArrow" presStyleLbl="fgAccFollowNode1" presStyleIdx="6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B822BEF-6969-43A5-8BD3-9B7FD936F6AC}" type="pres">
      <dgm:prSet presAssocID="{5A04CBA2-81B4-4B81-8B2F-3BBF97DC7EF0}" presName="childTextArrow" presStyleLbl="fgAccFollowNode1" presStyleIdx="7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304FE48-282F-439B-9B5F-2E21175E1038}" type="pres">
      <dgm:prSet presAssocID="{4D45CA53-EEDA-4AF5-A055-471BA2AC09FC}" presName="childTextArrow" presStyleLbl="fgAccFollowNode1" presStyleIdx="8" presStyleCnt="9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4C81680D-1FDC-42A2-A2CB-1B25C29EF643}" type="presOf" srcId="{9028B70B-BC5D-46C6-9E43-2F9AD1A74E6A}" destId="{03B98923-042E-4C6A-87D0-5C0986A22340}" srcOrd="0" destOrd="0" presId="urn:microsoft.com/office/officeart/2005/8/layout/process4"/>
    <dgm:cxn modelId="{CDF069E5-8D1D-4CF8-A599-78BC9ED6DCEB}" srcId="{9028B70B-BC5D-46C6-9E43-2F9AD1A74E6A}" destId="{3084B42F-0943-45B1-AAB8-9F881BA99ABD}" srcOrd="2" destOrd="0" parTransId="{993252D3-3F56-49C4-A268-73C573AEA391}" sibTransId="{6B4751A6-B699-4EAA-B9A6-D1C3D65C1529}"/>
    <dgm:cxn modelId="{B4841006-517A-4DE3-A8E5-30E835F0C02D}" type="presOf" srcId="{ACB94A17-327A-4CFC-8EA9-B7FDEE29B036}" destId="{221322A8-5C03-4CD4-9A49-25EFFF334704}" srcOrd="1" destOrd="0" presId="urn:microsoft.com/office/officeart/2005/8/layout/process4"/>
    <dgm:cxn modelId="{5DA28101-6D4D-4160-A62C-1A4ED99EDBE6}" type="presOf" srcId="{3084B42F-0943-45B1-AAB8-9F881BA99ABD}" destId="{0CFC072A-4F25-4C85-A434-F54A2F2FD43B}" srcOrd="0" destOrd="0" presId="urn:microsoft.com/office/officeart/2005/8/layout/process4"/>
    <dgm:cxn modelId="{910A3131-3AF5-42EF-BE72-EDB1868EAA16}" type="presOf" srcId="{ACB94A17-327A-4CFC-8EA9-B7FDEE29B036}" destId="{B56A5145-2548-45DF-A874-FAF3DDC02719}" srcOrd="0" destOrd="0" presId="urn:microsoft.com/office/officeart/2005/8/layout/process4"/>
    <dgm:cxn modelId="{EE466EBE-F839-40EA-8F79-B71283A73BC3}" srcId="{BA3738AC-53AA-4CF2-BD4A-5EE2DE8F21E8}" destId="{E2DF8A9F-FC87-4C60-A806-6ED6E4D11E70}" srcOrd="1" destOrd="0" parTransId="{C7C9DB82-14FB-42E6-B4BA-58E17DD6008B}" sibTransId="{674AC7E9-D349-43EA-B887-13841F8407FD}"/>
    <dgm:cxn modelId="{5443B8A7-E65D-485B-8EBE-7CB72E02979A}" srcId="{ACB94A17-327A-4CFC-8EA9-B7FDEE29B036}" destId="{B4F39DA0-7D78-45B3-9D62-F5EFE3A61D06}" srcOrd="0" destOrd="0" parTransId="{82E38CC6-2FED-4A71-AC78-504A67DFBA9C}" sibTransId="{9E2CFA39-A54A-41E9-A231-E7D2F71C6643}"/>
    <dgm:cxn modelId="{F5ACAA48-D592-40D8-B033-2282F8B24729}" srcId="{BA3738AC-53AA-4CF2-BD4A-5EE2DE8F21E8}" destId="{5CAFF525-5A19-479C-8DC6-38FFF18B6E46}" srcOrd="0" destOrd="0" parTransId="{F539014E-AD64-43F9-932E-023D57675330}" sibTransId="{98C09F40-F06B-4C14-A781-34AB58F517D4}"/>
    <dgm:cxn modelId="{09505B68-0706-4D51-8651-717C5DA2E538}" type="presOf" srcId="{BA3738AC-53AA-4CF2-BD4A-5EE2DE8F21E8}" destId="{6F6854EF-02DA-457C-BC6E-238DDD847078}" srcOrd="0" destOrd="0" presId="urn:microsoft.com/office/officeart/2005/8/layout/process4"/>
    <dgm:cxn modelId="{9D78AD77-38E8-4A9D-9F9F-B23EFF586D22}" srcId="{BA3738AC-53AA-4CF2-BD4A-5EE2DE8F21E8}" destId="{B232BB4B-E567-4116-AD09-D9F5F55B7CC9}" srcOrd="3" destOrd="0" parTransId="{28851E02-916C-4429-98CC-36977A5648F6}" sibTransId="{3791FE46-701A-4D95-B917-35407A9A14F1}"/>
    <dgm:cxn modelId="{CC6EEF97-4AB8-47AC-9506-FCDB2C08A739}" srcId="{BA3738AC-53AA-4CF2-BD4A-5EE2DE8F21E8}" destId="{D33EFBC0-26AA-4A50-876F-1434B7E7B50B}" srcOrd="2" destOrd="0" parTransId="{1E7657F2-90C1-4D87-8FB1-6A2B738EF727}" sibTransId="{13617A8B-3752-4773-AEEE-438FFD256DCB}"/>
    <dgm:cxn modelId="{3E456B5A-3573-4310-AA4A-1939CC1453D2}" srcId="{9028B70B-BC5D-46C6-9E43-2F9AD1A74E6A}" destId="{3F2A0208-039E-4EA5-AD91-5F231B105DA0}" srcOrd="3" destOrd="0" parTransId="{9AF08332-7AD2-4316-9C9C-12D28521F85C}" sibTransId="{C8386466-DB3B-4310-84FE-165E560473FC}"/>
    <dgm:cxn modelId="{935E263C-9F23-463E-91D1-9FFCEE1DF298}" type="presOf" srcId="{D33EFBC0-26AA-4A50-876F-1434B7E7B50B}" destId="{B2FB42F7-25AE-4B4D-8693-9E07991FE607}" srcOrd="0" destOrd="0" presId="urn:microsoft.com/office/officeart/2005/8/layout/process4"/>
    <dgm:cxn modelId="{6CF698B7-E1DE-4A14-916A-99B5E35679EF}" srcId="{3084B42F-0943-45B1-AAB8-9F881BA99ABD}" destId="{2B4AADA5-A429-46AF-A24B-8992283352A2}" srcOrd="1" destOrd="0" parTransId="{9ABC344E-32AF-408A-9A3D-A0ED870BC076}" sibTransId="{2C4A4080-7AE4-4762-84BC-8C11D8C583F7}"/>
    <dgm:cxn modelId="{87130D85-B6DD-48B7-A59C-A09B28965222}" type="presOf" srcId="{B4F39DA0-7D78-45B3-9D62-F5EFE3A61D06}" destId="{9FE309BC-00AC-4226-9AE3-0C05A4875912}" srcOrd="0" destOrd="0" presId="urn:microsoft.com/office/officeart/2005/8/layout/process4"/>
    <dgm:cxn modelId="{4C87D3DB-308D-4BDC-9560-751D6298969F}" srcId="{ACB94A17-327A-4CFC-8EA9-B7FDEE29B036}" destId="{5A04CBA2-81B4-4B81-8B2F-3BBF97DC7EF0}" srcOrd="1" destOrd="0" parTransId="{E9C64A6E-6D1B-4BAE-84D2-ACABB6DC0147}" sibTransId="{2B868F2A-2F0A-4C57-AFEC-17576B4FC210}"/>
    <dgm:cxn modelId="{E6ACA62E-EE24-43A4-903F-E85F73A32E88}" type="presOf" srcId="{4D45CA53-EEDA-4AF5-A055-471BA2AC09FC}" destId="{E304FE48-282F-439B-9B5F-2E21175E1038}" srcOrd="0" destOrd="0" presId="urn:microsoft.com/office/officeart/2005/8/layout/process4"/>
    <dgm:cxn modelId="{A58B83B6-8A4C-41B6-BDB4-31B90782FE75}" type="presOf" srcId="{BA3738AC-53AA-4CF2-BD4A-5EE2DE8F21E8}" destId="{039C25E3-CEDF-4E52-B7D1-837613DB13BB}" srcOrd="1" destOrd="0" presId="urn:microsoft.com/office/officeart/2005/8/layout/process4"/>
    <dgm:cxn modelId="{E8C94D51-818C-4276-9C83-D6FC1F2279F3}" type="presOf" srcId="{3084B42F-0943-45B1-AAB8-9F881BA99ABD}" destId="{6FA3D35E-3EBD-4DA3-85B1-B013D71BD924}" srcOrd="1" destOrd="0" presId="urn:microsoft.com/office/officeart/2005/8/layout/process4"/>
    <dgm:cxn modelId="{B98A87A0-13D7-4CB0-B1A8-0A636CB00266}" srcId="{ACB94A17-327A-4CFC-8EA9-B7FDEE29B036}" destId="{4D45CA53-EEDA-4AF5-A055-471BA2AC09FC}" srcOrd="2" destOrd="0" parTransId="{24AD19C4-B74C-4404-9306-9553A4C5675E}" sibTransId="{A8C666A1-CAAB-4375-943A-C66F2B552955}"/>
    <dgm:cxn modelId="{CE32B639-197A-4F1E-977A-8306357E17D5}" type="presOf" srcId="{5A04CBA2-81B4-4B81-8B2F-3BBF97DC7EF0}" destId="{7B822BEF-6969-43A5-8BD3-9B7FD936F6AC}" srcOrd="0" destOrd="0" presId="urn:microsoft.com/office/officeart/2005/8/layout/process4"/>
    <dgm:cxn modelId="{65E076FD-6531-41E9-BE6C-9EEBB30EC249}" type="presOf" srcId="{5CAFF525-5A19-479C-8DC6-38FFF18B6E46}" destId="{B6E87511-DCE0-4795-ACE9-ECAD42DB9F8D}" srcOrd="0" destOrd="0" presId="urn:microsoft.com/office/officeart/2005/8/layout/process4"/>
    <dgm:cxn modelId="{88CA3DB3-23BA-40A8-8B88-BEB4CFF840EB}" type="presOf" srcId="{2B4AADA5-A429-46AF-A24B-8992283352A2}" destId="{6E5CE1C1-6E20-44B6-8BCA-11F726C3F0B2}" srcOrd="0" destOrd="0" presId="urn:microsoft.com/office/officeart/2005/8/layout/process4"/>
    <dgm:cxn modelId="{C3D7E69A-C473-4D5D-B934-8E8240FB9457}" type="presOf" srcId="{3F2A0208-039E-4EA5-AD91-5F231B105DA0}" destId="{798D12E5-FD27-414C-922C-F0BF6D306A19}" srcOrd="0" destOrd="0" presId="urn:microsoft.com/office/officeart/2005/8/layout/process4"/>
    <dgm:cxn modelId="{281B5EFB-2D29-4EE8-A59D-717061BE0CEA}" srcId="{3084B42F-0943-45B1-AAB8-9F881BA99ABD}" destId="{01E76812-6536-4F77-AAE4-19160E561C32}" srcOrd="0" destOrd="0" parTransId="{312C3E0E-C62C-4E6B-905C-143DA03B3127}" sibTransId="{684EEB0D-793F-4587-965C-2D9BEA0AA1DB}"/>
    <dgm:cxn modelId="{16BFF35C-5973-476F-A1CA-D16173DFE02D}" type="presOf" srcId="{B232BB4B-E567-4116-AD09-D9F5F55B7CC9}" destId="{55597664-9CBD-4641-AA22-B0A24379F49F}" srcOrd="0" destOrd="0" presId="urn:microsoft.com/office/officeart/2005/8/layout/process4"/>
    <dgm:cxn modelId="{615A70C0-E901-4497-9CAE-7013A5ABE4A8}" type="presOf" srcId="{E2DF8A9F-FC87-4C60-A806-6ED6E4D11E70}" destId="{16CE34B0-A4F0-4A13-A870-D167E6453237}" srcOrd="0" destOrd="0" presId="urn:microsoft.com/office/officeart/2005/8/layout/process4"/>
    <dgm:cxn modelId="{858676D2-BC0A-448B-AB33-E1407AB46B19}" type="presOf" srcId="{01E76812-6536-4F77-AAE4-19160E561C32}" destId="{F4341C39-5A9E-4EE3-9403-80CBC0D28FBE}" srcOrd="0" destOrd="0" presId="urn:microsoft.com/office/officeart/2005/8/layout/process4"/>
    <dgm:cxn modelId="{3CB31F88-AC77-4B0B-9288-84964DE9FC6E}" srcId="{9028B70B-BC5D-46C6-9E43-2F9AD1A74E6A}" destId="{ACB94A17-327A-4CFC-8EA9-B7FDEE29B036}" srcOrd="0" destOrd="0" parTransId="{DFD55D6B-7C1E-4A16-8C03-4E0A9E758353}" sibTransId="{3E7BA929-F334-460F-B092-519A4F83668A}"/>
    <dgm:cxn modelId="{D4B6704F-F39C-4616-840D-F09EE44DBE6D}" srcId="{9028B70B-BC5D-46C6-9E43-2F9AD1A74E6A}" destId="{BA3738AC-53AA-4CF2-BD4A-5EE2DE8F21E8}" srcOrd="1" destOrd="0" parTransId="{2BFC178D-2B8B-442F-BD96-304CB6CE3637}" sibTransId="{D5DFD404-52ED-402E-8C17-D327289CE151}"/>
    <dgm:cxn modelId="{D1F30FE9-F76E-4B26-9F5D-B047042D29D2}" type="presParOf" srcId="{03B98923-042E-4C6A-87D0-5C0986A22340}" destId="{64C07CC0-6EF3-4E28-8FEA-61A26B2B5066}" srcOrd="0" destOrd="0" presId="urn:microsoft.com/office/officeart/2005/8/layout/process4"/>
    <dgm:cxn modelId="{7D8864C5-9905-4872-BE0E-F195CAD15DE6}" type="presParOf" srcId="{64C07CC0-6EF3-4E28-8FEA-61A26B2B5066}" destId="{798D12E5-FD27-414C-922C-F0BF6D306A19}" srcOrd="0" destOrd="0" presId="urn:microsoft.com/office/officeart/2005/8/layout/process4"/>
    <dgm:cxn modelId="{35F4AB4E-6D84-45E3-812F-CCB9C0AAE206}" type="presParOf" srcId="{03B98923-042E-4C6A-87D0-5C0986A22340}" destId="{8C0EFBA8-DC67-461C-B8C2-B8B0D8E44F6A}" srcOrd="1" destOrd="0" presId="urn:microsoft.com/office/officeart/2005/8/layout/process4"/>
    <dgm:cxn modelId="{585DDE77-EC84-4B0A-B389-1A5AC309636C}" type="presParOf" srcId="{03B98923-042E-4C6A-87D0-5C0986A22340}" destId="{0942F2E7-89BA-41F3-A3C6-4280AE805210}" srcOrd="2" destOrd="0" presId="urn:microsoft.com/office/officeart/2005/8/layout/process4"/>
    <dgm:cxn modelId="{E17F26F4-DEF8-48AA-97DB-328D38D4CA77}" type="presParOf" srcId="{0942F2E7-89BA-41F3-A3C6-4280AE805210}" destId="{0CFC072A-4F25-4C85-A434-F54A2F2FD43B}" srcOrd="0" destOrd="0" presId="urn:microsoft.com/office/officeart/2005/8/layout/process4"/>
    <dgm:cxn modelId="{AB851056-BF71-4121-A387-1D6BE7DBACE8}" type="presParOf" srcId="{0942F2E7-89BA-41F3-A3C6-4280AE805210}" destId="{6FA3D35E-3EBD-4DA3-85B1-B013D71BD924}" srcOrd="1" destOrd="0" presId="urn:microsoft.com/office/officeart/2005/8/layout/process4"/>
    <dgm:cxn modelId="{BD226A96-DF43-4F52-A331-A8A8074D1377}" type="presParOf" srcId="{0942F2E7-89BA-41F3-A3C6-4280AE805210}" destId="{764FED49-2150-40D4-8871-5F72EC03928E}" srcOrd="2" destOrd="0" presId="urn:microsoft.com/office/officeart/2005/8/layout/process4"/>
    <dgm:cxn modelId="{BC91AABB-906B-4372-B878-E6D9190EF209}" type="presParOf" srcId="{764FED49-2150-40D4-8871-5F72EC03928E}" destId="{F4341C39-5A9E-4EE3-9403-80CBC0D28FBE}" srcOrd="0" destOrd="0" presId="urn:microsoft.com/office/officeart/2005/8/layout/process4"/>
    <dgm:cxn modelId="{55DFE991-346A-46EA-85F2-D0972CD3ACA4}" type="presParOf" srcId="{764FED49-2150-40D4-8871-5F72EC03928E}" destId="{6E5CE1C1-6E20-44B6-8BCA-11F726C3F0B2}" srcOrd="1" destOrd="0" presId="urn:microsoft.com/office/officeart/2005/8/layout/process4"/>
    <dgm:cxn modelId="{3B4C96F8-D7B1-47C5-8D54-075543BBC6DE}" type="presParOf" srcId="{03B98923-042E-4C6A-87D0-5C0986A22340}" destId="{8E821B64-998F-4095-8B09-AAC398228692}" srcOrd="3" destOrd="0" presId="urn:microsoft.com/office/officeart/2005/8/layout/process4"/>
    <dgm:cxn modelId="{B2156B10-7D00-45A6-8839-92049C023CAD}" type="presParOf" srcId="{03B98923-042E-4C6A-87D0-5C0986A22340}" destId="{A2E1FDEE-AEF6-44B2-8E65-5114738A4BA0}" srcOrd="4" destOrd="0" presId="urn:microsoft.com/office/officeart/2005/8/layout/process4"/>
    <dgm:cxn modelId="{468CACFA-3684-4651-9834-4EF767700137}" type="presParOf" srcId="{A2E1FDEE-AEF6-44B2-8E65-5114738A4BA0}" destId="{6F6854EF-02DA-457C-BC6E-238DDD847078}" srcOrd="0" destOrd="0" presId="urn:microsoft.com/office/officeart/2005/8/layout/process4"/>
    <dgm:cxn modelId="{3564DB2D-1902-4D7F-B78E-F0721A5A6B60}" type="presParOf" srcId="{A2E1FDEE-AEF6-44B2-8E65-5114738A4BA0}" destId="{039C25E3-CEDF-4E52-B7D1-837613DB13BB}" srcOrd="1" destOrd="0" presId="urn:microsoft.com/office/officeart/2005/8/layout/process4"/>
    <dgm:cxn modelId="{142095D6-0E05-4C44-A15E-52E068C7BD3F}" type="presParOf" srcId="{A2E1FDEE-AEF6-44B2-8E65-5114738A4BA0}" destId="{25101649-2E8E-40D0-87B3-3A7E39418A38}" srcOrd="2" destOrd="0" presId="urn:microsoft.com/office/officeart/2005/8/layout/process4"/>
    <dgm:cxn modelId="{A9D8F21C-AC78-46AE-804E-852F32D05108}" type="presParOf" srcId="{25101649-2E8E-40D0-87B3-3A7E39418A38}" destId="{B6E87511-DCE0-4795-ACE9-ECAD42DB9F8D}" srcOrd="0" destOrd="0" presId="urn:microsoft.com/office/officeart/2005/8/layout/process4"/>
    <dgm:cxn modelId="{58F6C184-5651-4E28-A280-4506CB5BDD83}" type="presParOf" srcId="{25101649-2E8E-40D0-87B3-3A7E39418A38}" destId="{16CE34B0-A4F0-4A13-A870-D167E6453237}" srcOrd="1" destOrd="0" presId="urn:microsoft.com/office/officeart/2005/8/layout/process4"/>
    <dgm:cxn modelId="{3F4F9B4E-7351-4CF3-AD22-3930505AFFBB}" type="presParOf" srcId="{25101649-2E8E-40D0-87B3-3A7E39418A38}" destId="{B2FB42F7-25AE-4B4D-8693-9E07991FE607}" srcOrd="2" destOrd="0" presId="urn:microsoft.com/office/officeart/2005/8/layout/process4"/>
    <dgm:cxn modelId="{6B88FA17-5B4E-4FE7-AAED-DAB85F4D8633}" type="presParOf" srcId="{25101649-2E8E-40D0-87B3-3A7E39418A38}" destId="{55597664-9CBD-4641-AA22-B0A24379F49F}" srcOrd="3" destOrd="0" presId="urn:microsoft.com/office/officeart/2005/8/layout/process4"/>
    <dgm:cxn modelId="{33CC3F89-C61B-4D19-AAE4-25C8BF1BFF7E}" type="presParOf" srcId="{03B98923-042E-4C6A-87D0-5C0986A22340}" destId="{04150AA9-F4FD-4FFB-95EF-71FC2F9405D8}" srcOrd="5" destOrd="0" presId="urn:microsoft.com/office/officeart/2005/8/layout/process4"/>
    <dgm:cxn modelId="{5D7AA16A-64C5-4C96-AB52-CA3EB68F4ADA}" type="presParOf" srcId="{03B98923-042E-4C6A-87D0-5C0986A22340}" destId="{178777B0-93E0-4D75-B143-AA9561FE1B4C}" srcOrd="6" destOrd="0" presId="urn:microsoft.com/office/officeart/2005/8/layout/process4"/>
    <dgm:cxn modelId="{EE5E46DD-F68F-4E45-86FD-E820226D8654}" type="presParOf" srcId="{178777B0-93E0-4D75-B143-AA9561FE1B4C}" destId="{B56A5145-2548-45DF-A874-FAF3DDC02719}" srcOrd="0" destOrd="0" presId="urn:microsoft.com/office/officeart/2005/8/layout/process4"/>
    <dgm:cxn modelId="{7206FABB-A7BB-4DF6-9925-519D2C73C8EA}" type="presParOf" srcId="{178777B0-93E0-4D75-B143-AA9561FE1B4C}" destId="{221322A8-5C03-4CD4-9A49-25EFFF334704}" srcOrd="1" destOrd="0" presId="urn:microsoft.com/office/officeart/2005/8/layout/process4"/>
    <dgm:cxn modelId="{325BFEEF-0F7A-40AF-87EB-DB462A2F5A5F}" type="presParOf" srcId="{178777B0-93E0-4D75-B143-AA9561FE1B4C}" destId="{E0936522-86A9-4CE0-ADB2-C63ED271C711}" srcOrd="2" destOrd="0" presId="urn:microsoft.com/office/officeart/2005/8/layout/process4"/>
    <dgm:cxn modelId="{38BCD069-AC24-49C3-82B6-1113355D51E7}" type="presParOf" srcId="{E0936522-86A9-4CE0-ADB2-C63ED271C711}" destId="{9FE309BC-00AC-4226-9AE3-0C05A4875912}" srcOrd="0" destOrd="0" presId="urn:microsoft.com/office/officeart/2005/8/layout/process4"/>
    <dgm:cxn modelId="{B47C6035-0DD6-4509-A299-FF5C037151F4}" type="presParOf" srcId="{E0936522-86A9-4CE0-ADB2-C63ED271C711}" destId="{7B822BEF-6969-43A5-8BD3-9B7FD936F6AC}" srcOrd="1" destOrd="0" presId="urn:microsoft.com/office/officeart/2005/8/layout/process4"/>
    <dgm:cxn modelId="{3A0B0970-A96A-4862-8F52-1348CE38CC4B}" type="presParOf" srcId="{E0936522-86A9-4CE0-ADB2-C63ED271C711}" destId="{E304FE48-282F-439B-9B5F-2E21175E1038}" srcOrd="2" destOrd="0" presId="urn:microsoft.com/office/officeart/2005/8/layout/process4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798D12E5-FD27-414C-922C-F0BF6D306A19}">
      <dsp:nvSpPr>
        <dsp:cNvPr id="0" name=""/>
        <dsp:cNvSpPr/>
      </dsp:nvSpPr>
      <dsp:spPr>
        <a:xfrm>
          <a:off x="0" y="5625045"/>
          <a:ext cx="7862912" cy="1230622"/>
        </a:xfrm>
        <a:prstGeom prst="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– динамически развивающаяся, управляемая система с целенаправленным действием</a:t>
          </a:r>
        </a:p>
      </dsp:txBody>
      <dsp:txXfrm>
        <a:off x="0" y="5625045"/>
        <a:ext cx="7862912" cy="1230622"/>
      </dsp:txXfrm>
    </dsp:sp>
    <dsp:sp modelId="{6FA3D35E-3EBD-4DA3-85B1-B013D71BD924}">
      <dsp:nvSpPr>
        <dsp:cNvPr id="0" name=""/>
        <dsp:cNvSpPr/>
      </dsp:nvSpPr>
      <dsp:spPr>
        <a:xfrm rot="10800000">
          <a:off x="0" y="3750807"/>
          <a:ext cx="7862912" cy="1892697"/>
        </a:xfrm>
        <a:prstGeom prst="upArrowCallout">
          <a:avLst/>
        </a:prstGeom>
        <a:solidFill>
          <a:schemeClr val="accent3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Среда организации</a:t>
          </a:r>
        </a:p>
      </dsp:txBody>
      <dsp:txXfrm>
        <a:off x="0" y="3750807"/>
        <a:ext cx="7862912" cy="664336"/>
      </dsp:txXfrm>
    </dsp:sp>
    <dsp:sp modelId="{F4341C39-5A9E-4EE3-9403-80CBC0D28FBE}">
      <dsp:nvSpPr>
        <dsp:cNvPr id="0" name=""/>
        <dsp:cNvSpPr/>
      </dsp:nvSpPr>
      <dsp:spPr>
        <a:xfrm>
          <a:off x="0" y="4415144"/>
          <a:ext cx="3931456" cy="565916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Внутренняя</a:t>
          </a:r>
        </a:p>
      </dsp:txBody>
      <dsp:txXfrm>
        <a:off x="0" y="4415144"/>
        <a:ext cx="3931456" cy="565916"/>
      </dsp:txXfrm>
    </dsp:sp>
    <dsp:sp modelId="{6E5CE1C1-6E20-44B6-8BCA-11F726C3F0B2}">
      <dsp:nvSpPr>
        <dsp:cNvPr id="0" name=""/>
        <dsp:cNvSpPr/>
      </dsp:nvSpPr>
      <dsp:spPr>
        <a:xfrm>
          <a:off x="3931456" y="4415144"/>
          <a:ext cx="3931456" cy="565916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70688" tIns="30480" rIns="170688" bIns="30480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Внешняя </a:t>
          </a:r>
        </a:p>
      </dsp:txBody>
      <dsp:txXfrm>
        <a:off x="3931456" y="4415144"/>
        <a:ext cx="3931456" cy="565916"/>
      </dsp:txXfrm>
    </dsp:sp>
    <dsp:sp modelId="{039C25E3-CEDF-4E52-B7D1-837613DB13BB}">
      <dsp:nvSpPr>
        <dsp:cNvPr id="0" name=""/>
        <dsp:cNvSpPr/>
      </dsp:nvSpPr>
      <dsp:spPr>
        <a:xfrm rot="10800000">
          <a:off x="0" y="1876569"/>
          <a:ext cx="7862912" cy="1892697"/>
        </a:xfrm>
        <a:prstGeom prst="upArrowCallout">
          <a:avLst/>
        </a:prstGeom>
        <a:solidFill>
          <a:schemeClr val="accent4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осуществляет </a:t>
          </a:r>
        </a:p>
      </dsp:txBody>
      <dsp:txXfrm>
        <a:off x="0" y="1876569"/>
        <a:ext cx="7862912" cy="664336"/>
      </dsp:txXfrm>
    </dsp:sp>
    <dsp:sp modelId="{B6E87511-DCE0-4795-ACE9-ECAD42DB9F8D}">
      <dsp:nvSpPr>
        <dsp:cNvPr id="0" name=""/>
        <dsp:cNvSpPr/>
      </dsp:nvSpPr>
      <dsp:spPr>
        <a:xfrm>
          <a:off x="0" y="2540906"/>
          <a:ext cx="1965728" cy="565916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Самостоятельную деятельность</a:t>
          </a:r>
        </a:p>
      </dsp:txBody>
      <dsp:txXfrm>
        <a:off x="0" y="2540906"/>
        <a:ext cx="1965728" cy="565916"/>
      </dsp:txXfrm>
    </dsp:sp>
    <dsp:sp modelId="{16CE34B0-A4F0-4A13-A870-D167E6453237}">
      <dsp:nvSpPr>
        <dsp:cNvPr id="0" name=""/>
        <dsp:cNvSpPr/>
      </dsp:nvSpPr>
      <dsp:spPr>
        <a:xfrm>
          <a:off x="1965728" y="2540906"/>
          <a:ext cx="1965728" cy="565916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Планирование деятельности</a:t>
          </a:r>
        </a:p>
      </dsp:txBody>
      <dsp:txXfrm>
        <a:off x="1965728" y="2540906"/>
        <a:ext cx="1965728" cy="565916"/>
      </dsp:txXfrm>
    </dsp:sp>
    <dsp:sp modelId="{B2FB42F7-25AE-4B4D-8693-9E07991FE607}">
      <dsp:nvSpPr>
        <dsp:cNvPr id="0" name=""/>
        <dsp:cNvSpPr/>
      </dsp:nvSpPr>
      <dsp:spPr>
        <a:xfrm>
          <a:off x="3931456" y="2540906"/>
          <a:ext cx="1965728" cy="565916"/>
        </a:xfrm>
        <a:prstGeom prst="rect">
          <a:avLst/>
        </a:prstGeom>
        <a:solidFill>
          <a:schemeClr val="accent6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6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Выработку стратегии и тактики</a:t>
          </a:r>
        </a:p>
      </dsp:txBody>
      <dsp:txXfrm>
        <a:off x="3931456" y="2540906"/>
        <a:ext cx="1965728" cy="565916"/>
      </dsp:txXfrm>
    </dsp:sp>
    <dsp:sp modelId="{55597664-9CBD-4641-AA22-B0A24379F49F}">
      <dsp:nvSpPr>
        <dsp:cNvPr id="0" name=""/>
        <dsp:cNvSpPr/>
      </dsp:nvSpPr>
      <dsp:spPr>
        <a:xfrm>
          <a:off x="5897184" y="2540906"/>
          <a:ext cx="1965728" cy="565916"/>
        </a:xfrm>
        <a:prstGeom prst="rect">
          <a:avLst/>
        </a:prstGeom>
        <a:solidFill>
          <a:schemeClr val="accent2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2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6680" tIns="19050" rIns="106680" bIns="19050" numCol="1" spcCol="1270" anchor="ctr" anchorCtr="0">
          <a:noAutofit/>
        </a:bodyPr>
        <a:lstStyle/>
        <a:p>
          <a:pPr lvl="0" algn="ctr" defTabSz="6667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15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Имеет свои цели и интересы</a:t>
          </a:r>
        </a:p>
      </dsp:txBody>
      <dsp:txXfrm>
        <a:off x="5897184" y="2540906"/>
        <a:ext cx="1965728" cy="565916"/>
      </dsp:txXfrm>
    </dsp:sp>
    <dsp:sp modelId="{221322A8-5C03-4CD4-9A49-25EFFF334704}">
      <dsp:nvSpPr>
        <dsp:cNvPr id="0" name=""/>
        <dsp:cNvSpPr/>
      </dsp:nvSpPr>
      <dsp:spPr>
        <a:xfrm rot="10800000">
          <a:off x="0" y="3"/>
          <a:ext cx="7862912" cy="1892697"/>
        </a:xfrm>
        <a:prstGeom prst="upArrowCallout">
          <a:avLst/>
        </a:prstGeom>
        <a:solidFill>
          <a:schemeClr val="accent5"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0688" tIns="170688" rIns="170688" bIns="170688" numCol="1" spcCol="1270" anchor="ctr" anchorCtr="0">
          <a:noAutofit/>
        </a:bodyPr>
        <a:lstStyle/>
        <a:p>
          <a:pPr lvl="0" algn="ctr" defTabSz="1066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4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Организация – сложная </a:t>
          </a:r>
          <a:r>
            <a:rPr lang="ru-RU" sz="2400" b="1" kern="12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</a:rPr>
            <a:t>система</a:t>
          </a:r>
        </a:p>
      </dsp:txBody>
      <dsp:txXfrm>
        <a:off x="0" y="3"/>
        <a:ext cx="7862912" cy="664336"/>
      </dsp:txXfrm>
    </dsp:sp>
    <dsp:sp modelId="{9FE309BC-00AC-4226-9AE3-0C05A4875912}">
      <dsp:nvSpPr>
        <dsp:cNvPr id="0" name=""/>
        <dsp:cNvSpPr/>
      </dsp:nvSpPr>
      <dsp:spPr>
        <a:xfrm>
          <a:off x="3839" y="666668"/>
          <a:ext cx="2618411" cy="565916"/>
        </a:xfrm>
        <a:prstGeom prst="rect">
          <a:avLst/>
        </a:prstGeom>
        <a:solidFill>
          <a:schemeClr val="accent3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3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элементы</a:t>
          </a:r>
        </a:p>
      </dsp:txBody>
      <dsp:txXfrm>
        <a:off x="3839" y="666668"/>
        <a:ext cx="2618411" cy="565916"/>
      </dsp:txXfrm>
    </dsp:sp>
    <dsp:sp modelId="{7B822BEF-6969-43A5-8BD3-9B7FD936F6AC}">
      <dsp:nvSpPr>
        <dsp:cNvPr id="0" name=""/>
        <dsp:cNvSpPr/>
      </dsp:nvSpPr>
      <dsp:spPr>
        <a:xfrm>
          <a:off x="2622250" y="666668"/>
          <a:ext cx="2618411" cy="565916"/>
        </a:xfrm>
        <a:prstGeom prst="rect">
          <a:avLst/>
        </a:prstGeom>
        <a:solidFill>
          <a:schemeClr val="accent4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4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звенья</a:t>
          </a:r>
        </a:p>
      </dsp:txBody>
      <dsp:txXfrm>
        <a:off x="2622250" y="666668"/>
        <a:ext cx="2618411" cy="565916"/>
      </dsp:txXfrm>
    </dsp:sp>
    <dsp:sp modelId="{E304FE48-282F-439B-9B5F-2E21175E1038}">
      <dsp:nvSpPr>
        <dsp:cNvPr id="0" name=""/>
        <dsp:cNvSpPr/>
      </dsp:nvSpPr>
      <dsp:spPr>
        <a:xfrm>
          <a:off x="5240661" y="666668"/>
          <a:ext cx="2618411" cy="565916"/>
        </a:xfrm>
        <a:prstGeom prst="rect">
          <a:avLst/>
        </a:prstGeom>
        <a:solidFill>
          <a:schemeClr val="accent5">
            <a:tint val="40000"/>
            <a:alpha val="90000"/>
            <a:hueOff val="0"/>
            <a:satOff val="0"/>
            <a:lumOff val="0"/>
            <a:alphaOff val="0"/>
          </a:schemeClr>
        </a:solidFill>
        <a:ln w="19050" cap="rnd" cmpd="sng" algn="ctr">
          <a:solidFill>
            <a:schemeClr val="accent5">
              <a:tint val="40000"/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42240" tIns="25400" rIns="142240" bIns="254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ru-RU" sz="2000" kern="1200" dirty="0">
              <a:latin typeface="Times New Roman" panose="02020603050405020304" pitchFamily="18" charset="0"/>
              <a:cs typeface="Times New Roman" panose="02020603050405020304" pitchFamily="18" charset="0"/>
            </a:rPr>
            <a:t>подсистемы</a:t>
          </a:r>
        </a:p>
      </dsp:txBody>
      <dsp:txXfrm>
        <a:off x="5240661" y="666668"/>
        <a:ext cx="2618411" cy="565916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process4">
  <dgm:title val=""/>
  <dgm:desc val=""/>
  <dgm:catLst>
    <dgm:cat type="process" pri="16000"/>
    <dgm:cat type="list" pri="20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2"/>
        <dgm:pt modelId="21"/>
      </dgm:ptLst>
      <dgm:cxnLst>
        <dgm:cxn modelId="4" srcId="0" destId="1" srcOrd="0" destOrd="0"/>
        <dgm:cxn modelId="5" srcId="0" destId="2" srcOrd="1" destOrd="0"/>
        <dgm:cxn modelId="13" srcId="1" destId="11" srcOrd="0" destOrd="0"/>
        <dgm:cxn modelId="23" srcId="2" destId="21" srcOrd="0" destOrd="0"/>
      </dgm:cxnLst>
      <dgm:bg/>
      <dgm:whole/>
    </dgm:dataModel>
  </dgm:styleData>
  <dgm:clrData>
    <dgm:dataModel>
      <dgm:ptLst>
        <dgm:pt modelId="0" type="doc"/>
        <dgm:pt modelId="1"/>
        <dgm:pt modelId="11"/>
        <dgm:pt modelId="2"/>
        <dgm:pt modelId="21"/>
        <dgm:pt modelId="3"/>
        <dgm:pt modelId="31"/>
        <dgm:pt modelId="4"/>
        <dgm:pt modelId="41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  <dgm:cxn modelId="13" srcId="1" destId="11" srcOrd="0" destOrd="0"/>
        <dgm:cxn modelId="23" srcId="2" destId="21" srcOrd="0" destOrd="0"/>
        <dgm:cxn modelId="33" srcId="3" destId="31" srcOrd="0" destOrd="0"/>
        <dgm:cxn modelId="43" srcId="4" destId="41" srcOrd="0" destOrd="0"/>
      </dgm:cxnLst>
      <dgm:bg/>
      <dgm:whole/>
    </dgm:dataModel>
  </dgm:clrData>
  <dgm:layoutNode name="Name0">
    <dgm:varLst>
      <dgm:dir/>
      <dgm:animLvl val="lvl"/>
      <dgm:resizeHandles val="exact"/>
    </dgm:varLst>
    <dgm:alg type="lin">
      <dgm:param type="linDir" val="fromB"/>
    </dgm:alg>
    <dgm:shape xmlns:r="http://schemas.openxmlformats.org/officeDocument/2006/relationships" r:blip="">
      <dgm:adjLst/>
    </dgm:shape>
    <dgm:presOf/>
    <dgm:constrLst>
      <dgm:constr type="h" for="ch" forName="boxAndChildren" refType="h"/>
      <dgm:constr type="h" for="ch" forName="arrowAndChildren" refType="h" refFor="ch" refForName="boxAndChildren" op="equ" fact="1.538"/>
      <dgm:constr type="w" for="ch" forName="arrowAndChildren" refType="w"/>
      <dgm:constr type="w" for="ch" forName="boxAndChildren" refType="w"/>
      <dgm:constr type="h" for="ch" forName="sp" refType="h" fact="-0.015"/>
      <dgm:constr type="primFontSz" for="des" forName="parentTextBox" val="65"/>
      <dgm:constr type="primFontSz" for="des" forName="parentTextArrow" refType="primFontSz" refFor="des" refForName="parentTextBox" op="equ"/>
      <dgm:constr type="primFontSz" for="des" forName="childTextArrow" val="65"/>
      <dgm:constr type="primFontSz" for="des" forName="childTextBox" refType="primFontSz" refFor="des" refForName="childTextArrow" op="equ"/>
    </dgm:constrLst>
    <dgm:ruleLst/>
    <dgm:forEach name="Name1" axis="ch" ptType="node" st="-1" step="-1">
      <dgm:choose name="Name2">
        <dgm:if name="Name3" axis="self" ptType="node" func="revPos" op="equ" val="1">
          <dgm:layoutNode name="boxAndChildren">
            <dgm:alg type="composite"/>
            <dgm:shape xmlns:r="http://schemas.openxmlformats.org/officeDocument/2006/relationships" r:blip="">
              <dgm:adjLst/>
            </dgm:shape>
            <dgm:presOf/>
            <dgm:choose name="Name4">
              <dgm:if name="Name5" axis="ch" ptType="node" func="cnt" op="gte" val="1">
                <dgm:constrLst>
                  <dgm:constr type="w" for="ch" forName="parentTextBox" refType="w"/>
                  <dgm:constr type="h" for="ch" forName="parentTextBox" refType="h" fact="0.54"/>
                  <dgm:constr type="t" for="ch" forName="parentTextBox"/>
                  <dgm:constr type="w" for="ch" forName="entireBox" refType="w"/>
                  <dgm:constr type="h" for="ch" forName="entireBox" refType="h"/>
                  <dgm:constr type="w" for="ch" forName="descendantBox" refType="w"/>
                  <dgm:constr type="b" for="ch" forName="descendantBox" refType="h" fact="0.98"/>
                  <dgm:constr type="h" for="ch" forName="descendantBox" refType="h" fact="0.46"/>
                </dgm:constrLst>
              </dgm:if>
              <dgm:else name="Name6">
                <dgm:constrLst>
                  <dgm:constr type="w" for="ch" forName="parentTextBox" refType="w"/>
                  <dgm:constr type="h" for="ch" forName="parentTextBox" refType="h"/>
                </dgm:constrLst>
              </dgm:else>
            </dgm:choose>
            <dgm:ruleLst/>
            <dgm:layoutNode name="parentTextBox">
              <dgm:alg type="tx"/>
              <dgm:choose name="Name7">
                <dgm:if name="Name8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9">
                  <dgm:shape xmlns:r="http://schemas.openxmlformats.org/officeDocument/2006/relationships" type="rec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10">
              <dgm:if name="Name11" axis="ch" ptType="node" func="cnt" op="gte" val="1">
                <dgm:layoutNode name="entireBox">
                  <dgm:alg type="sp"/>
                  <dgm:shape xmlns:r="http://schemas.openxmlformats.org/officeDocument/2006/relationships" type="rect" r:blip="">
                    <dgm:adjLst/>
                  </dgm:shape>
                  <dgm:presOf axis="self"/>
                  <dgm:constrLst/>
                  <dgm:ruleLst/>
                </dgm:layoutNode>
                <dgm:layoutNode name="descendantBox" styleLbl="fgAccFollowNode1">
                  <dgm:choose name="Name12">
                    <dgm:if name="Name13" func="var" arg="dir" op="equ" val="norm">
                      <dgm:alg type="lin"/>
                    </dgm:if>
                    <dgm:else name="Name14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Box" refType="w"/>
                    <dgm:constr type="h" for="ch" forName="childTextBox" refType="h"/>
                  </dgm:constrLst>
                  <dgm:ruleLst/>
                  <dgm:forEach name="Name15" axis="ch" ptType="node">
                    <dgm:layoutNode name="childTextBox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16"/>
            </dgm:choose>
          </dgm:layoutNode>
        </dgm:if>
        <dgm:else name="Name17">
          <dgm:layoutNode name="arrowAndChildren">
            <dgm:alg type="composite"/>
            <dgm:shape xmlns:r="http://schemas.openxmlformats.org/officeDocument/2006/relationships" r:blip="">
              <dgm:adjLst/>
            </dgm:shape>
            <dgm:presOf/>
            <dgm:choose name="Name18">
              <dgm:if name="Name19" axis="ch" ptType="node" func="cnt" op="gte" val="1">
                <dgm:constrLst>
                  <dgm:constr type="w" for="ch" forName="parentTextArrow" refType="w"/>
                  <dgm:constr type="t" for="ch" forName="parentTextArrow"/>
                  <dgm:constr type="h" for="ch" forName="parentTextArrow" refType="h" fact="0.351"/>
                  <dgm:constr type="w" for="ch" forName="arrow" refType="w"/>
                  <dgm:constr type="h" for="ch" forName="arrow" refType="h"/>
                  <dgm:constr type="w" for="ch" forName="descendantArrow" refType="w"/>
                  <dgm:constr type="b" for="ch" forName="descendantArrow" refType="h" fact="0.65"/>
                  <dgm:constr type="h" for="ch" forName="descendantArrow" refType="h" fact="0.299"/>
                </dgm:constrLst>
              </dgm:if>
              <dgm:else name="Name20">
                <dgm:constrLst>
                  <dgm:constr type="w" for="ch" forName="parentTextArrow" refType="w"/>
                  <dgm:constr type="h" for="ch" forName="parentTextArrow" refType="h"/>
                </dgm:constrLst>
              </dgm:else>
            </dgm:choose>
            <dgm:ruleLst/>
            <dgm:layoutNode name="parentTextArrow">
              <dgm:alg type="tx"/>
              <dgm:choose name="Name21">
                <dgm:if name="Name22" axis="ch" ptType="node" func="cnt" op="gte" val="1">
                  <dgm:shape xmlns:r="http://schemas.openxmlformats.org/officeDocument/2006/relationships" type="rect" r:blip="" zOrderOff="1" hideGeom="1">
                    <dgm:adjLst/>
                  </dgm:shape>
                </dgm:if>
                <dgm:else name="Name23">
                  <dgm:shape xmlns:r="http://schemas.openxmlformats.org/officeDocument/2006/relationships" rot="180" type="upArrowCallout" r:blip="">
                    <dgm:adjLst/>
                  </dgm:shape>
                </dgm:else>
              </dgm:choose>
              <dgm:presOf axis="self"/>
              <dgm:constrLst/>
              <dgm:ruleLst>
                <dgm:rule type="primFontSz" val="5" fact="NaN" max="NaN"/>
              </dgm:ruleLst>
            </dgm:layoutNode>
            <dgm:choose name="Name24">
              <dgm:if name="Name25" axis="ch" ptType="node" func="cnt" op="gte" val="1">
                <dgm:layoutNode name="arrow">
                  <dgm:alg type="sp"/>
                  <dgm:shape xmlns:r="http://schemas.openxmlformats.org/officeDocument/2006/relationships" rot="180" type="upArrowCallout" r:blip="">
                    <dgm:adjLst/>
                  </dgm:shape>
                  <dgm:presOf axis="self"/>
                  <dgm:constrLst/>
                  <dgm:ruleLst/>
                </dgm:layoutNode>
                <dgm:layoutNode name="descendantArrow">
                  <dgm:choose name="Name26">
                    <dgm:if name="Name27" func="var" arg="dir" op="equ" val="norm">
                      <dgm:alg type="lin"/>
                    </dgm:if>
                    <dgm:else name="Name28">
                      <dgm:alg type="lin">
                        <dgm:param type="linDir" val="fromR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w" for="ch" forName="childTextArrow" refType="w"/>
                    <dgm:constr type="h" for="ch" forName="childTextArrow" refType="h"/>
                  </dgm:constrLst>
                  <dgm:ruleLst/>
                  <dgm:forEach name="Name29" axis="ch" ptType="node">
                    <dgm:layoutNode name="childTextArrow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rect" r:blip="">
                        <dgm:adjLst/>
                      </dgm:shape>
                      <dgm:presOf axis="desOrSelf" ptType="node"/>
                      <dgm:constrLst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</dgm:forEach>
                </dgm:layoutNode>
              </dgm:if>
              <dgm:else name="Name30"/>
            </dgm:choose>
          </dgm:layoutNode>
        </dgm:else>
      </dgm:choose>
      <dgm:forEach name="Name31" axis="precedSib" ptType="sibTrans" st="-1" cnt="1">
        <dgm:layoutNode name="sp">
          <dgm:alg type="sp"/>
          <dgm:shape xmlns:r="http://schemas.openxmlformats.org/officeDocument/2006/relationships" r:blip="">
            <dgm:adjLst/>
          </dgm:shape>
          <dgm:presOf axis="self"/>
          <dgm:constrLst/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oup 15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sp>
          <p:nvSpPr>
            <p:cNvPr id="15" name="Freeform 14"/>
            <p:cNvSpPr/>
            <p:nvPr/>
          </p:nvSpPr>
          <p:spPr>
            <a:xfrm>
              <a:off x="0" y="-7862"/>
              <a:ext cx="863600" cy="5698067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19" name="Straight Connector 18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Straight Connector 19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1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Isosceles Triangle 22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Isosceles Triangle 26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07067" y="2404534"/>
            <a:ext cx="7766936" cy="1646302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07067" y="4050833"/>
            <a:ext cx="7766936" cy="1096899"/>
          </a:xfrm>
        </p:spPr>
        <p:txBody>
          <a:bodyPr anchor="t"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Заголовок и подпис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609600"/>
            <a:ext cx="8596668" cy="3403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366139" y="3632200"/>
            <a:ext cx="722452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470400"/>
            <a:ext cx="8596668" cy="1570962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Карточка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1931988"/>
            <a:ext cx="8596668" cy="2595460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Цитата карточки имен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31334" y="609600"/>
            <a:ext cx="8094134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24" name="TextBox 23"/>
          <p:cNvSpPr txBox="1"/>
          <p:nvPr/>
        </p:nvSpPr>
        <p:spPr>
          <a:xfrm>
            <a:off x="541870" y="790378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8893011" y="288655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>
                    <a:lumMod val="60000"/>
                    <a:lumOff val="40000"/>
                  </a:schemeClr>
                </a:solidFill>
                <a:effectLst/>
                <a:latin typeface="Arial"/>
              </a:rPr>
              <a:t>”</a:t>
            </a:r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Истина или лож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5799" y="609600"/>
            <a:ext cx="8588203" cy="302260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77332" y="4013200"/>
            <a:ext cx="8596669" cy="514248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1513914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5C6B4A9-1611-4792-9094-5F34BCA07E0B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9333C77-0158-454C-844F-B7AB9BD7DAD4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7967673" y="609599"/>
            <a:ext cx="1304743" cy="5251451"/>
          </a:xfrm>
        </p:spPr>
        <p:txBody>
          <a:bodyPr vert="eaVert" anchor="ctr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77335" y="609600"/>
            <a:ext cx="7060150" cy="5251450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5" y="2700867"/>
            <a:ext cx="8596668" cy="1826581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5" y="4527448"/>
            <a:ext cx="8596668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77334" y="2160589"/>
            <a:ext cx="4184035" cy="3880772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089970" y="2160589"/>
            <a:ext cx="4184034" cy="388077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5745" y="2160983"/>
            <a:ext cx="418562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75745" y="2737245"/>
            <a:ext cx="4185623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88383" y="2160983"/>
            <a:ext cx="418561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088384" y="2737245"/>
            <a:ext cx="4185617" cy="330411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1498604"/>
            <a:ext cx="3854528" cy="1278466"/>
          </a:xfrm>
        </p:spPr>
        <p:txBody>
          <a:bodyPr anchor="b">
            <a:normAutofit/>
          </a:bodyPr>
          <a:lstStyle>
            <a:lvl1pPr>
              <a:defRPr sz="200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60461" y="514924"/>
            <a:ext cx="4513541" cy="5526437"/>
          </a:xfrm>
        </p:spPr>
        <p:txBody>
          <a:bodyPr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2777069"/>
            <a:ext cx="3854528" cy="2584449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063" indent="0">
              <a:buNone/>
              <a:defRPr sz="1400"/>
            </a:lvl2pPr>
            <a:lvl3pPr marL="914126" indent="0">
              <a:buNone/>
              <a:defRPr sz="1200"/>
            </a:lvl3pPr>
            <a:lvl4pPr marL="1371189" indent="0">
              <a:buNone/>
              <a:defRPr sz="1000"/>
            </a:lvl4pPr>
            <a:lvl5pPr marL="1828251" indent="0">
              <a:buNone/>
              <a:defRPr sz="1000"/>
            </a:lvl5pPr>
            <a:lvl6pPr marL="2285314" indent="0">
              <a:buNone/>
              <a:defRPr sz="1000"/>
            </a:lvl6pPr>
            <a:lvl7pPr marL="2742377" indent="0">
              <a:buNone/>
              <a:defRPr sz="1000"/>
            </a:lvl7pPr>
            <a:lvl8pPr marL="3199440" indent="0">
              <a:buNone/>
              <a:defRPr sz="1000"/>
            </a:lvl8pPr>
            <a:lvl9pPr marL="3656503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A54C80-263E-416B-A8E0-580EDEADCBDC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19954A3-9DFD-4C44-94BA-B95130A3BA1C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334" y="4800600"/>
            <a:ext cx="859666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77334" y="609600"/>
            <a:ext cx="8596668" cy="3845718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77334" y="5367338"/>
            <a:ext cx="8596667" cy="674024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4" name="Group 43"/>
          <p:cNvGrpSpPr/>
          <p:nvPr/>
        </p:nvGrpSpPr>
        <p:grpSpPr>
          <a:xfrm>
            <a:off x="0" y="-8467"/>
            <a:ext cx="12192000" cy="6866467"/>
            <a:chOff x="0" y="-8467"/>
            <a:chExt cx="12192000" cy="6866467"/>
          </a:xfrm>
        </p:grpSpPr>
        <p:cxnSp>
          <p:nvCxnSpPr>
            <p:cNvPr id="20" name="Straight Connector 19"/>
            <p:cNvCxnSpPr/>
            <p:nvPr/>
          </p:nvCxnSpPr>
          <p:spPr>
            <a:xfrm>
              <a:off x="9371012" y="0"/>
              <a:ext cx="1219200" cy="6858000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Straight Connector 20"/>
            <p:cNvCxnSpPr/>
            <p:nvPr/>
          </p:nvCxnSpPr>
          <p:spPr>
            <a:xfrm flipH="1">
              <a:off x="7425267" y="3681413"/>
              <a:ext cx="4763558" cy="3176587"/>
            </a:xfrm>
            <a:prstGeom prst="line">
              <a:avLst/>
            </a:prstGeom>
            <a:ln w="9525">
              <a:solidFill>
                <a:schemeClr val="accent1">
                  <a:alpha val="70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22" name="Rectangle 23"/>
            <p:cNvSpPr/>
            <p:nvPr/>
          </p:nvSpPr>
          <p:spPr>
            <a:xfrm>
              <a:off x="9181476" y="-8467"/>
              <a:ext cx="3007349" cy="6866467"/>
            </a:xfrm>
            <a:custGeom>
              <a:avLst/>
              <a:gdLst/>
              <a:ahLst/>
              <a:cxnLst/>
              <a:rect l="l" t="t" r="r" b="b"/>
              <a:pathLst>
                <a:path w="3007349" h="6866467">
                  <a:moveTo>
                    <a:pt x="2045532" y="0"/>
                  </a:moveTo>
                  <a:lnTo>
                    <a:pt x="3007349" y="0"/>
                  </a:lnTo>
                  <a:lnTo>
                    <a:pt x="3007349" y="6866467"/>
                  </a:lnTo>
                  <a:lnTo>
                    <a:pt x="0" y="6866467"/>
                  </a:lnTo>
                  <a:lnTo>
                    <a:pt x="2045532" y="0"/>
                  </a:lnTo>
                  <a:close/>
                </a:path>
              </a:pathLst>
            </a:custGeom>
            <a:solidFill>
              <a:schemeClr val="accent1">
                <a:alpha val="3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Rectangle 25"/>
            <p:cNvSpPr/>
            <p:nvPr/>
          </p:nvSpPr>
          <p:spPr>
            <a:xfrm>
              <a:off x="9603442" y="-8467"/>
              <a:ext cx="2588558" cy="6866467"/>
            </a:xfrm>
            <a:custGeom>
              <a:avLst/>
              <a:gdLst/>
              <a:ahLst/>
              <a:cxnLst/>
              <a:rect l="l" t="t" r="r" b="b"/>
              <a:pathLst>
                <a:path w="2573311" h="6866467">
                  <a:moveTo>
                    <a:pt x="0" y="0"/>
                  </a:moveTo>
                  <a:lnTo>
                    <a:pt x="2573311" y="0"/>
                  </a:lnTo>
                  <a:lnTo>
                    <a:pt x="2573311" y="6866467"/>
                  </a:lnTo>
                  <a:lnTo>
                    <a:pt x="1202336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Isosceles Triangle 23"/>
            <p:cNvSpPr/>
            <p:nvPr/>
          </p:nvSpPr>
          <p:spPr>
            <a:xfrm>
              <a:off x="8932333" y="3048000"/>
              <a:ext cx="3259667" cy="3810000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Rectangle 27"/>
            <p:cNvSpPr/>
            <p:nvPr/>
          </p:nvSpPr>
          <p:spPr>
            <a:xfrm>
              <a:off x="9334500" y="-8467"/>
              <a:ext cx="2854326" cy="6866467"/>
            </a:xfrm>
            <a:custGeom>
              <a:avLst/>
              <a:gdLst/>
              <a:ahLst/>
              <a:cxnLst/>
              <a:rect l="l" t="t" r="r" b="b"/>
              <a:pathLst>
                <a:path w="2858013" h="6866467">
                  <a:moveTo>
                    <a:pt x="0" y="0"/>
                  </a:moveTo>
                  <a:lnTo>
                    <a:pt x="2858013" y="0"/>
                  </a:lnTo>
                  <a:lnTo>
                    <a:pt x="2858013" y="6866467"/>
                  </a:lnTo>
                  <a:lnTo>
                    <a:pt x="2473942" y="6866467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lumMod val="75000"/>
                <a:alpha val="5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6" name="Rectangle 28"/>
            <p:cNvSpPr/>
            <p:nvPr/>
          </p:nvSpPr>
          <p:spPr>
            <a:xfrm>
              <a:off x="10898730" y="-8467"/>
              <a:ext cx="1290094" cy="6866467"/>
            </a:xfrm>
            <a:custGeom>
              <a:avLst/>
              <a:gdLst/>
              <a:ahLst/>
              <a:cxnLst/>
              <a:rect l="l" t="t" r="r" b="b"/>
              <a:pathLst>
                <a:path w="1290094" h="6858000">
                  <a:moveTo>
                    <a:pt x="1019735" y="0"/>
                  </a:moveTo>
                  <a:lnTo>
                    <a:pt x="1290094" y="0"/>
                  </a:lnTo>
                  <a:lnTo>
                    <a:pt x="1290094" y="6858000"/>
                  </a:lnTo>
                  <a:lnTo>
                    <a:pt x="0" y="6858000"/>
                  </a:lnTo>
                  <a:lnTo>
                    <a:pt x="1019735" y="0"/>
                  </a:lnTo>
                  <a:close/>
                </a:path>
              </a:pathLst>
            </a:custGeom>
            <a:solidFill>
              <a:schemeClr val="accent2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7" name="Rectangle 29"/>
            <p:cNvSpPr/>
            <p:nvPr/>
          </p:nvSpPr>
          <p:spPr>
            <a:xfrm>
              <a:off x="10938999" y="-8467"/>
              <a:ext cx="1249825" cy="6866467"/>
            </a:xfrm>
            <a:custGeom>
              <a:avLst/>
              <a:gdLst/>
              <a:ahLst/>
              <a:cxnLst/>
              <a:rect l="l" t="t" r="r" b="b"/>
              <a:pathLst>
                <a:path w="1249825" h="6858000">
                  <a:moveTo>
                    <a:pt x="0" y="0"/>
                  </a:moveTo>
                  <a:lnTo>
                    <a:pt x="1249825" y="0"/>
                  </a:lnTo>
                  <a:lnTo>
                    <a:pt x="1249825" y="6858000"/>
                  </a:lnTo>
                  <a:lnTo>
                    <a:pt x="1109382" y="685800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8" name="Isosceles Triangle 27"/>
            <p:cNvSpPr/>
            <p:nvPr/>
          </p:nvSpPr>
          <p:spPr>
            <a:xfrm>
              <a:off x="10371666" y="3589867"/>
              <a:ext cx="1817159" cy="3268133"/>
            </a:xfrm>
            <a:prstGeom prst="triangle">
              <a:avLst>
                <a:gd name="adj" fmla="val 100000"/>
              </a:avLst>
            </a:prstGeom>
            <a:solidFill>
              <a:schemeClr val="accent1">
                <a:lumMod val="75000"/>
                <a:alpha val="66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Isosceles Triangle 18"/>
            <p:cNvSpPr/>
            <p:nvPr/>
          </p:nvSpPr>
          <p:spPr>
            <a:xfrm>
              <a:off x="0" y="4013200"/>
              <a:ext cx="448733" cy="2844800"/>
            </a:xfrm>
            <a:prstGeom prst="triangle">
              <a:avLst>
                <a:gd name="adj" fmla="val 0"/>
              </a:avLst>
            </a:prstGeom>
            <a:solidFill>
              <a:schemeClr val="accent1"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77334" y="609600"/>
            <a:ext cx="8596668" cy="132080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77334" y="2160589"/>
            <a:ext cx="8596668" cy="38807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205133" y="6041362"/>
            <a:ext cx="9119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1BEF0D-F0BB-DE4B-95CE-6DB70DBA9567}" type="datetimeFigureOut">
              <a:rPr lang="en-US" dirty="0"/>
              <a:pPr/>
              <a:t>9/12/2023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77334" y="6041362"/>
            <a:ext cx="629761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590663" y="6041362"/>
            <a:ext cx="68333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accent1"/>
                </a:solidFill>
              </a:defRPr>
            </a:lvl1pPr>
          </a:lstStyle>
          <a:p>
            <a:fld id="{D57F1E4F-1CFF-5643-939E-217C01CDF565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5" r:id="rId2"/>
    <p:sldLayoutId id="2147483651" r:id="rId3"/>
    <p:sldLayoutId id="2147483666" r:id="rId4"/>
    <p:sldLayoutId id="2147483653" r:id="rId5"/>
    <p:sldLayoutId id="2147483654" r:id="rId6"/>
    <p:sldLayoutId id="2147483655" r:id="rId7"/>
    <p:sldLayoutId id="2147483667" r:id="rId8"/>
    <p:sldLayoutId id="2147483657" r:id="rId9"/>
    <p:sldLayoutId id="2147483660" r:id="rId10"/>
    <p:sldLayoutId id="2147483661" r:id="rId11"/>
    <p:sldLayoutId id="2147483662" r:id="rId12"/>
    <p:sldLayoutId id="2147483663" r:id="rId13"/>
    <p:sldLayoutId id="2147483664" r:id="rId14"/>
    <p:sldLayoutId id="2147483668" r:id="rId15"/>
    <p:sldLayoutId id="2147483659" r:id="rId16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>
          <a:solidFill>
            <a:schemeClr val="accent1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2B5146E8-8168-4A1D-8C33-77FA2FAFA396}"/>
              </a:ext>
            </a:extLst>
          </p:cNvPr>
          <p:cNvSpPr/>
          <p:nvPr/>
        </p:nvSpPr>
        <p:spPr>
          <a:xfrm>
            <a:off x="812800" y="1154837"/>
            <a:ext cx="9423400" cy="344709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36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Тема: «ВВЕДЕНИЕ В ТЕОРИЮ ОРГАНИЗАЦИИ»</a:t>
            </a:r>
          </a:p>
          <a:p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	Сущность организации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	Предмет и метод теории организации</a:t>
            </a:r>
          </a:p>
          <a:p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	Место и роль организации в системе современных знаний</a:t>
            </a:r>
          </a:p>
        </p:txBody>
      </p:sp>
    </p:spTree>
    <p:extLst>
      <p:ext uri="{BB962C8B-B14F-4D97-AF65-F5344CB8AC3E}">
        <p14:creationId xmlns:p14="http://schemas.microsoft.com/office/powerpoint/2010/main" xmlns="" val="14242905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876413DD-C726-41D2-A56E-63C48AD699A6}"/>
              </a:ext>
            </a:extLst>
          </p:cNvPr>
          <p:cNvSpPr/>
          <p:nvPr/>
        </p:nvSpPr>
        <p:spPr>
          <a:xfrm>
            <a:off x="338666" y="1082808"/>
            <a:ext cx="9533467" cy="440120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Элементы организации в обобщенном виде: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товары или услуги;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место и роль в системе рыночных отношений;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цели организации (выживание, рост, доходность);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технология (процессы, инновации);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философия (базовые взгляды, ценности, мотивации);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внутренняя концепция (сильные стороны, степень        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конкурентоспособности, факторы выживания);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• внешний образ, имидж (ответственность перед партнерами, </a:t>
            </a:r>
          </a:p>
          <a:p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  потребителями, обществом в целом)</a:t>
            </a:r>
          </a:p>
        </p:txBody>
      </p:sp>
    </p:spTree>
    <p:extLst>
      <p:ext uri="{BB962C8B-B14F-4D97-AF65-F5344CB8AC3E}">
        <p14:creationId xmlns:p14="http://schemas.microsoft.com/office/powerpoint/2010/main" xmlns="" val="185295132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Таблица 3">
            <a:extLst>
              <a:ext uri="{FF2B5EF4-FFF2-40B4-BE49-F238E27FC236}">
                <a16:creationId xmlns:a16="http://schemas.microsoft.com/office/drawing/2014/main" xmlns="" id="{336D8801-2297-4275-9FA9-71C0375B47FF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1650783489"/>
              </p:ext>
            </p:extLst>
          </p:nvPr>
        </p:nvGraphicFramePr>
        <p:xfrm>
          <a:off x="920520" y="466012"/>
          <a:ext cx="8401280" cy="6071948"/>
        </p:xfrm>
        <a:graphic>
          <a:graphicData uri="http://schemas.openxmlformats.org/drawingml/2006/table">
            <a:tbl>
              <a:tblPr firstRow="1" firstCol="1" bandRow="1"/>
              <a:tblGrid>
                <a:gridCol w="3541413">
                  <a:extLst>
                    <a:ext uri="{9D8B030D-6E8A-4147-A177-3AD203B41FA5}">
                      <a16:colId xmlns:a16="http://schemas.microsoft.com/office/drawing/2014/main" xmlns="" val="3031108896"/>
                    </a:ext>
                  </a:extLst>
                </a:gridCol>
                <a:gridCol w="4859867">
                  <a:extLst>
                    <a:ext uri="{9D8B030D-6E8A-4147-A177-3AD203B41FA5}">
                      <a16:colId xmlns:a16="http://schemas.microsoft.com/office/drawing/2014/main" xmlns="" val="960519675"/>
                    </a:ext>
                  </a:extLst>
                </a:gridCol>
              </a:tblGrid>
              <a:tr h="245338"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Критерии классификации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62" marR="45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b="1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Группы целей</a:t>
                      </a:r>
                      <a:endParaRPr lang="ru-RU" sz="1400" dirty="0">
                        <a:effectLst/>
                        <a:latin typeface="Times New Roman" panose="02020603050405020304" pitchFamily="18" charset="0"/>
                        <a:ea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 marL="45062" marR="45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914941018"/>
                  </a:ext>
                </a:extLst>
              </a:tr>
              <a:tr h="279250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Период установления</a:t>
                      </a:r>
                    </a:p>
                  </a:txBody>
                  <a:tcPr marL="45062" marR="45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Стратегические, Оперативные, Тактические</a:t>
                      </a:r>
                    </a:p>
                  </a:txBody>
                  <a:tcPr marL="45062" marR="45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755453775"/>
                  </a:ext>
                </a:extLst>
              </a:tr>
              <a:tr h="752037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Содержание</a:t>
                      </a:r>
                    </a:p>
                  </a:txBody>
                  <a:tcPr marL="45062" marR="45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Экономические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Социальные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Организационные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Технические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Научные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Политические</a:t>
                      </a:r>
                    </a:p>
                  </a:txBody>
                  <a:tcPr marL="45062" marR="45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51758654"/>
                  </a:ext>
                </a:extLst>
              </a:tr>
              <a:tr h="752037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Структура</a:t>
                      </a:r>
                    </a:p>
                  </a:txBody>
                  <a:tcPr marL="45062" marR="45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Маркетинговые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Производственные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Инновационные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Финансовые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Кадровые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Административные</a:t>
                      </a:r>
                    </a:p>
                  </a:txBody>
                  <a:tcPr marL="45062" marR="45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669903595"/>
                  </a:ext>
                </a:extLst>
              </a:tr>
              <a:tr h="24533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Среда</a:t>
                      </a:r>
                    </a:p>
                  </a:txBody>
                  <a:tcPr marL="45062" marR="45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Внутренние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Внешние</a:t>
                      </a:r>
                    </a:p>
                  </a:txBody>
                  <a:tcPr marL="45062" marR="45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56258500"/>
                  </a:ext>
                </a:extLst>
              </a:tr>
              <a:tr h="37201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Приоритетность</a:t>
                      </a:r>
                    </a:p>
                  </a:txBody>
                  <a:tcPr marL="45062" marR="45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Особо приоритетные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Приоритетные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Прочие</a:t>
                      </a:r>
                    </a:p>
                  </a:txBody>
                  <a:tcPr marL="45062" marR="45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248619117"/>
                  </a:ext>
                </a:extLst>
              </a:tr>
              <a:tr h="24533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Измеримость</a:t>
                      </a:r>
                    </a:p>
                  </a:txBody>
                  <a:tcPr marL="45062" marR="45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Количественные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Качественные</a:t>
                      </a:r>
                    </a:p>
                  </a:txBody>
                  <a:tcPr marL="45062" marR="45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058784819"/>
                  </a:ext>
                </a:extLst>
              </a:tr>
              <a:tr h="245338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Повторяемость</a:t>
                      </a:r>
                    </a:p>
                  </a:txBody>
                  <a:tcPr marL="45062" marR="45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Постоянные (повторяющееся)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Разовые</a:t>
                      </a:r>
                    </a:p>
                  </a:txBody>
                  <a:tcPr marL="45062" marR="45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774679643"/>
                  </a:ext>
                </a:extLst>
              </a:tr>
              <a:tr h="279969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Иерархия</a:t>
                      </a:r>
                    </a:p>
                  </a:txBody>
                  <a:tcPr marL="45062" marR="45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Цели организации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Цели подразделений</a:t>
                      </a:r>
                    </a:p>
                  </a:txBody>
                  <a:tcPr marL="45062" marR="45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679927011"/>
                  </a:ext>
                </a:extLst>
              </a:tr>
              <a:tr h="372013"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Стадии жизненного цикла</a:t>
                      </a:r>
                    </a:p>
                  </a:txBody>
                  <a:tcPr marL="45062" marR="45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Проектирование и создание объекта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Рост объекта Зрелость объекта</a:t>
                      </a:r>
                    </a:p>
                    <a:p>
                      <a:pPr indent="0" algn="just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400" dirty="0">
                          <a:effectLst/>
                          <a:latin typeface="Times New Roman" panose="02020603050405020304" pitchFamily="18" charset="0"/>
                          <a:ea typeface="Times New Roman" panose="02020603050405020304" pitchFamily="18" charset="0"/>
                          <a:cs typeface="Times New Roman" panose="02020603050405020304" pitchFamily="18" charset="0"/>
                        </a:rPr>
                        <a:t>Завершение жизненного цикла объекта</a:t>
                      </a:r>
                    </a:p>
                  </a:txBody>
                  <a:tcPr marL="45062" marR="45062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54286309"/>
                  </a:ext>
                </a:extLst>
              </a:tr>
            </a:tbl>
          </a:graphicData>
        </a:graphic>
      </p:graphicFrame>
      <p:sp>
        <p:nvSpPr>
          <p:cNvPr id="5" name="Rectangle 1">
            <a:extLst>
              <a:ext uri="{FF2B5EF4-FFF2-40B4-BE49-F238E27FC236}">
                <a16:creationId xmlns:a16="http://schemas.microsoft.com/office/drawing/2014/main" xmlns="" id="{D79312E9-A1DF-4DC5-A6A0-FC950C8B04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94001" y="65902"/>
            <a:ext cx="4979997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>
            <a:lvl1pPr indent="14605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marL="0" marR="0" lvl="0" indent="0" algn="just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ru-RU" altLang="ru-RU" sz="2000" b="1" i="0" u="none" strike="noStrike" cap="none" normalizeH="0" baseline="0" dirty="0">
                <a:ln>
                  <a:noFill/>
                </a:ln>
                <a:solidFill>
                  <a:schemeClr val="tx1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Классификация целей организации</a:t>
            </a:r>
            <a:endParaRPr kumimoji="0" lang="ru-RU" altLang="ru-RU" sz="2000" b="0" i="0" u="none" strike="noStrike" cap="none" normalizeH="0" baseline="0" dirty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5602376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Содержимое 3">
            <a:extLst>
              <a:ext uri="{FF2B5EF4-FFF2-40B4-BE49-F238E27FC236}">
                <a16:creationId xmlns:a16="http://schemas.microsoft.com/office/drawing/2014/main" xmlns="" id="{95086C82-535C-4835-BEF1-12122F958D7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xmlns="" val="3637424798"/>
              </p:ext>
            </p:extLst>
          </p:nvPr>
        </p:nvGraphicFramePr>
        <p:xfrm>
          <a:off x="919944" y="0"/>
          <a:ext cx="7862912" cy="6858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xmlns="" val="351319812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7BEDD78C-3B4B-48EC-8481-F64B45F6DC04}"/>
              </a:ext>
            </a:extLst>
          </p:cNvPr>
          <p:cNvSpPr/>
          <p:nvPr/>
        </p:nvSpPr>
        <p:spPr>
          <a:xfrm>
            <a:off x="801969" y="738200"/>
            <a:ext cx="6373155" cy="1200329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 вопрос</a:t>
            </a: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выполняет  объяснительную функцию.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1DAC8D62-2453-44A1-8BF5-E4523B1CF8ED}"/>
              </a:ext>
            </a:extLst>
          </p:cNvPr>
          <p:cNvSpPr/>
          <p:nvPr/>
        </p:nvSpPr>
        <p:spPr>
          <a:xfrm>
            <a:off x="801969" y="2216203"/>
            <a:ext cx="8816164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познания обычно считают то, на что направлена познавательная деятельность исследователя; </a:t>
            </a:r>
          </a:p>
          <a:p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исследуемые с определенной целью стороны, свойства, отношения объекта. </a:t>
            </a:r>
          </a:p>
        </p:txBody>
      </p:sp>
    </p:spTree>
    <p:extLst>
      <p:ext uri="{BB962C8B-B14F-4D97-AF65-F5344CB8AC3E}">
        <p14:creationId xmlns:p14="http://schemas.microsoft.com/office/powerpoint/2010/main" xmlns="" val="47241785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2E6241E-E7E7-4FE1-8126-009FF12B8A68}"/>
              </a:ext>
            </a:extLst>
          </p:cNvPr>
          <p:cNvSpPr/>
          <p:nvPr/>
        </p:nvSpPr>
        <p:spPr>
          <a:xfrm>
            <a:off x="812800" y="410402"/>
            <a:ext cx="848360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Авторы различных школ и направлений в теории и практике менеджмента по-разному подходили к выбору объекта и предмета организации. 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E2AEC3D4-35D9-4D98-815B-06423B5013DC}"/>
              </a:ext>
            </a:extLst>
          </p:cNvPr>
          <p:cNvSpPr/>
          <p:nvPr/>
        </p:nvSpPr>
        <p:spPr>
          <a:xfrm>
            <a:off x="719666" y="1206774"/>
            <a:ext cx="8754534" cy="526297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учении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Ф.У. Тейлора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объектом организации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является организация труда, а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трудовые процессы, трудовые приемы и движения, а также методы работы. </a:t>
            </a:r>
          </a:p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Г. Форда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 организации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– это организация производства, а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 технологические потоки, производственные процессы. 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 классической школе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выступает организация в целом, а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предметом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организации являются структуры и функции аппарата управления, регламентация содержания и методов работы. </a:t>
            </a:r>
          </a:p>
          <a:p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человеческих отношений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и различные поведенческие школы рассматривают в качестве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объекта организации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людей, а в качестве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предмета исследования 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- мотивы поведения людей в организации.</a:t>
            </a:r>
          </a:p>
        </p:txBody>
      </p:sp>
    </p:spTree>
    <p:extLst>
      <p:ext uri="{BB962C8B-B14F-4D97-AF65-F5344CB8AC3E}">
        <p14:creationId xmlns:p14="http://schemas.microsoft.com/office/powerpoint/2010/main" xmlns="" val="58543390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1DD8D125-4D16-4514-B467-B7DCAE1FFCC4}"/>
              </a:ext>
            </a:extLst>
          </p:cNvPr>
          <p:cNvSpPr/>
          <p:nvPr/>
        </p:nvSpPr>
        <p:spPr>
          <a:xfrm>
            <a:off x="237067" y="699522"/>
            <a:ext cx="9406467" cy="501611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28600" indent="450215" algn="just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Объект теории организации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– это регулируемые и самоорганизующиеся процессы, происходящие в общественных организационных системах, совокупность организационных отношений, как по вертикали, так и по горизонтали: организация и дезорганизация, субординация и координация, упорядочение и согласование, </a:t>
            </a:r>
            <a:r>
              <a:rPr lang="ru-RU" sz="2800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т.е. взаимодействие людей по поводу организации совместной деятельности, производства материальных благ, воспроизводства самих себя, как субъектов общественных изменений.</a:t>
            </a:r>
            <a:endParaRPr lang="ru-RU" sz="2800" u="sng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260368197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239258E5-F7ED-447C-B02D-D7AF255489D8}"/>
              </a:ext>
            </a:extLst>
          </p:cNvPr>
          <p:cNvSpPr/>
          <p:nvPr/>
        </p:nvSpPr>
        <p:spPr>
          <a:xfrm>
            <a:off x="541867" y="1792869"/>
            <a:ext cx="9220200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Предмет теории организации</a:t>
            </a:r>
            <a:r>
              <a:rPr lang="ru-RU" sz="32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организационные отношения, т.е. связи и взаимодействия между различного рода целостными образованиями и их структурными составляющими, а также процессы и действия организующей направленности. </a:t>
            </a:r>
            <a:endParaRPr lang="ru-RU" sz="3200" dirty="0"/>
          </a:p>
        </p:txBody>
      </p:sp>
    </p:spTree>
    <p:extLst>
      <p:ext uri="{BB962C8B-B14F-4D97-AF65-F5344CB8AC3E}">
        <p14:creationId xmlns:p14="http://schemas.microsoft.com/office/powerpoint/2010/main" xmlns="" val="2490729786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2DFEB667-AB3A-4F7F-ADB8-E0F97C7D1292}"/>
              </a:ext>
            </a:extLst>
          </p:cNvPr>
          <p:cNvSpPr/>
          <p:nvPr/>
        </p:nvSpPr>
        <p:spPr>
          <a:xfrm>
            <a:off x="524933" y="576703"/>
            <a:ext cx="9643533" cy="230832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Инструментом теоретического исследования предмета является научный метод. </a:t>
            </a:r>
          </a:p>
          <a:p>
            <a:pPr algn="just"/>
            <a:endParaRPr lang="ru-RU" sz="24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Под </a:t>
            </a: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методом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(от греч. </a:t>
            </a:r>
            <a:r>
              <a:rPr lang="en-US" sz="2400" dirty="0" err="1">
                <a:latin typeface="Times New Roman" panose="02020603050405020304" pitchFamily="18" charset="0"/>
                <a:ea typeface="Times New Roman" panose="02020603050405020304" pitchFamily="18" charset="0"/>
              </a:rPr>
              <a:t>Methodos</a:t>
            </a: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буквально «путь к чему-либо») </a:t>
            </a:r>
            <a:r>
              <a:rPr lang="ru-RU" sz="2400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понимается упорядоченная деятельность по достижению определенной цели. </a:t>
            </a:r>
            <a:endParaRPr lang="ru-RU" sz="2400" u="sng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43DD24C9-3A9E-42D0-9ABD-F6EB37DF1C68}"/>
              </a:ext>
            </a:extLst>
          </p:cNvPr>
          <p:cNvSpPr/>
          <p:nvPr/>
        </p:nvSpPr>
        <p:spPr>
          <a:xfrm>
            <a:off x="524933" y="3095811"/>
            <a:ext cx="9719734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Метод теории организации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– набор теоретико-познавательных и логических принципов и категорий, а также научного (формально-логического, математического, статистического, собственно организованного) инструментария для исследования системы организационных отношений.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487178390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8F1A1365-0659-45DA-90CA-AEA6770A53E7}"/>
              </a:ext>
            </a:extLst>
          </p:cNvPr>
          <p:cNvSpPr/>
          <p:nvPr/>
        </p:nvSpPr>
        <p:spPr>
          <a:xfrm>
            <a:off x="804332" y="1924509"/>
            <a:ext cx="8898467" cy="261385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 indent="629920" algn="just">
              <a:lnSpc>
                <a:spcPct val="115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 основным методам теории организации относятся:</a:t>
            </a:r>
          </a:p>
          <a:p>
            <a:pPr marL="90170" indent="629920" algn="just">
              <a:lnSpc>
                <a:spcPct val="115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ru-RU" sz="2400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37592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90170" algn="l"/>
              </a:tabLs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индуктивный, </a:t>
            </a:r>
          </a:p>
          <a:p>
            <a:pPr marL="37592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90170" algn="l"/>
              </a:tabLs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статистический, </a:t>
            </a:r>
          </a:p>
          <a:p>
            <a:pPr marL="37592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90170" algn="l"/>
              </a:tabLs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абстрактно-аналитический, </a:t>
            </a:r>
          </a:p>
          <a:p>
            <a:pPr marL="375920" indent="-285750" algn="just">
              <a:lnSpc>
                <a:spcPct val="115000"/>
              </a:lnSpc>
              <a:spcAft>
                <a:spcPts val="0"/>
              </a:spcAft>
              <a:buFont typeface="Wingdings" panose="05000000000000000000" pitchFamily="2" charset="2"/>
              <a:buChar char="Ø"/>
              <a:tabLst>
                <a:tab pos="90170" algn="l"/>
              </a:tabLst>
            </a:pPr>
            <a:r>
              <a:rPr lang="ru-RU" sz="2400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сравнительный и др.</a:t>
            </a:r>
            <a:endParaRPr lang="ru-RU" sz="2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4078503996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48F60B34-761A-4621-BA53-B720C9C5C9D2}"/>
              </a:ext>
            </a:extLst>
          </p:cNvPr>
          <p:cNvSpPr/>
          <p:nvPr/>
        </p:nvSpPr>
        <p:spPr>
          <a:xfrm>
            <a:off x="541867" y="650502"/>
            <a:ext cx="844126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Статистический метод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заключается в количественном учете факторов и частоте их повторяемости.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(Исследование массовых явлений окружающего мира с использованием методов теории вероятностей, группировок, средних величин, индексов, графических изображений и т.п. )</a:t>
            </a:r>
            <a:endParaRPr lang="ru-RU" dirty="0"/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489A5F55-3818-4C38-A017-94378852B902}"/>
              </a:ext>
            </a:extLst>
          </p:cNvPr>
          <p:cNvSpPr/>
          <p:nvPr/>
        </p:nvSpPr>
        <p:spPr>
          <a:xfrm>
            <a:off x="541867" y="1850831"/>
            <a:ext cx="8610600" cy="14773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Абстрактно - аналитический метод </a:t>
            </a:r>
            <a:r>
              <a:rPr lang="ru-RU" u="sng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позволяет определять законы явлений, отражающие связи и постоянные тенденции. 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Средством для этого служит «абстрагирование», т.е. мысленное выделение существенных свойств и связей предмета, отвлечение от частностей, что позволяет выявить в чистом виде основу изучаемых явлений. </a:t>
            </a:r>
            <a:endParaRPr lang="ru-RU" dirty="0"/>
          </a:p>
        </p:txBody>
      </p:sp>
      <p:sp>
        <p:nvSpPr>
          <p:cNvPr id="8" name="Прямоугольник 7">
            <a:extLst>
              <a:ext uri="{FF2B5EF4-FFF2-40B4-BE49-F238E27FC236}">
                <a16:creationId xmlns:a16="http://schemas.microsoft.com/office/drawing/2014/main" xmlns="" id="{331BFA40-DEB5-4E76-8708-3A17DC878550}"/>
              </a:ext>
            </a:extLst>
          </p:cNvPr>
          <p:cNvSpPr/>
          <p:nvPr/>
        </p:nvSpPr>
        <p:spPr>
          <a:xfrm>
            <a:off x="541866" y="3529842"/>
            <a:ext cx="8610599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Суть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сравнительного метода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заключается в подборе сходных организаций как объектов исследования. </a:t>
            </a:r>
            <a:endParaRPr lang="ru-RU" dirty="0"/>
          </a:p>
        </p:txBody>
      </p:sp>
      <p:sp>
        <p:nvSpPr>
          <p:cNvPr id="9" name="Прямоугольник 8">
            <a:extLst>
              <a:ext uri="{FF2B5EF4-FFF2-40B4-BE49-F238E27FC236}">
                <a16:creationId xmlns:a16="http://schemas.microsoft.com/office/drawing/2014/main" xmlns="" id="{34E6C0EA-1AB6-4553-8A64-02A00C52F5D8}"/>
              </a:ext>
            </a:extLst>
          </p:cNvPr>
          <p:cNvSpPr/>
          <p:nvPr/>
        </p:nvSpPr>
        <p:spPr>
          <a:xfrm>
            <a:off x="541865" y="4176173"/>
            <a:ext cx="8610599" cy="19779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 indent="629920" algn="just">
              <a:lnSpc>
                <a:spcPct val="115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во-первых, сравнивать можно лишь взаимосвязанные, однородные и соизмеряемые события (факты);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170" indent="629920" algn="just">
              <a:lnSpc>
                <a:spcPct val="115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во-вторых, следует выявить не только признаки сходства в сравниваемых (факта), структурах, но признаки различия;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170" indent="629920" algn="just">
              <a:lnSpc>
                <a:spcPct val="115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</a:rPr>
              <a:t>в-третьих, сравнение должно осуществляться, прежде всего по таким признакам сходства и различия, которые имеют важное, существенное значение.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4993600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03511086-91BE-49C3-BE41-20613E00FBBA}"/>
              </a:ext>
            </a:extLst>
          </p:cNvPr>
          <p:cNvSpPr/>
          <p:nvPr/>
        </p:nvSpPr>
        <p:spPr>
          <a:xfrm>
            <a:off x="575733" y="287516"/>
            <a:ext cx="1778000" cy="55643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>
              <a:lnSpc>
                <a:spcPct val="115000"/>
              </a:lnSpc>
              <a:spcAft>
                <a:spcPts val="0"/>
              </a:spcAft>
            </a:pPr>
            <a:r>
              <a:rPr lang="ru-RU" sz="28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1. Вопрос</a:t>
            </a:r>
            <a:endParaRPr lang="ru-RU" sz="28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3CA03334-29BD-4941-BFCB-DB344D1445F5}"/>
              </a:ext>
            </a:extLst>
          </p:cNvPr>
          <p:cNvSpPr/>
          <p:nvPr/>
        </p:nvSpPr>
        <p:spPr>
          <a:xfrm>
            <a:off x="575733" y="1505003"/>
            <a:ext cx="9372600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Организация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представляет собой  сознательно координируемое социальное образование с определенными границами, которое функционирует на относительно постоянной основе для достижения общей цели или целей. </a:t>
            </a:r>
          </a:p>
        </p:txBody>
      </p:sp>
    </p:spTree>
    <p:extLst>
      <p:ext uri="{BB962C8B-B14F-4D97-AF65-F5344CB8AC3E}">
        <p14:creationId xmlns:p14="http://schemas.microsoft.com/office/powerpoint/2010/main" xmlns="" val="300600667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28E8BF18-2A5A-48FE-B0D3-BCC045C4F23F}"/>
              </a:ext>
            </a:extLst>
          </p:cNvPr>
          <p:cNvSpPr/>
          <p:nvPr/>
        </p:nvSpPr>
        <p:spPr>
          <a:xfrm>
            <a:off x="474133" y="679986"/>
            <a:ext cx="8890000" cy="516891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90170" indent="629920" algn="just">
              <a:lnSpc>
                <a:spcPct val="115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Использование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комплексного подхода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позволяет получить новые знания об организации посредством изучения этого явления в междисциплинарном аспекте на стыке различных наук.</a:t>
            </a:r>
            <a:endParaRPr lang="ru-RU" sz="1400" u="sng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170" indent="629920" algn="just">
              <a:lnSpc>
                <a:spcPct val="115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Исследование организаций с позиций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системного подхода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u="sng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дает возможность раскрыть такие свойства организации, как  целостность, системность, организованность, описать законы взаимосвязи между ее элементами, внутриорганизационные отношения и взаимоотношения рассматриваемого объекта с другими.</a:t>
            </a:r>
            <a:endParaRPr lang="ru-RU" sz="1400" u="sng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170" indent="629920" algn="just">
              <a:lnSpc>
                <a:spcPct val="115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Применение </a:t>
            </a:r>
            <a:r>
              <a:rPr lang="ru-RU" b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функционального подхода</a:t>
            </a: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позволяет: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170" indent="629920" algn="just">
              <a:lnSpc>
                <a:spcPct val="115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■ изучить проявление целенаправленности и активности деятельности организации;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170" indent="629920" algn="just">
              <a:lnSpc>
                <a:spcPct val="115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■ установить то место, которое занимает та или иная организация в природных и общественном процессах;</a:t>
            </a:r>
            <a:endParaRPr lang="ru-RU" sz="1400" dirty="0"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90170" indent="629920" algn="just">
              <a:lnSpc>
                <a:spcPct val="115000"/>
              </a:lnSpc>
              <a:spcAft>
                <a:spcPts val="0"/>
              </a:spcAft>
              <a:tabLst>
                <a:tab pos="90170" algn="l"/>
              </a:tabLst>
            </a:pPr>
            <a:r>
              <a:rPr lang="ru-RU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■ выявить взаимодействие рассматриваемой организации с другими системными и несистемными образованиями, зависимость между отдельными компонентами внутри данной системы.</a:t>
            </a:r>
            <a:endParaRPr lang="ru-RU" sz="1400" dirty="0">
              <a:effectLst/>
              <a:latin typeface="Calibri" panose="020F0502020204030204" pitchFamily="34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xmlns="" val="3671053859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E6988DBA-EE6F-4387-9CF1-3692743E3830}"/>
              </a:ext>
            </a:extLst>
          </p:cNvPr>
          <p:cNvSpPr/>
          <p:nvPr/>
        </p:nvSpPr>
        <p:spPr>
          <a:xfrm>
            <a:off x="575733" y="1321040"/>
            <a:ext cx="8906933" cy="36163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365760" lvl="0" indent="-283464" algn="just" defTabSz="914400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3200" b="1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организации </a:t>
            </a: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– это наука об основных закономерностях, регламентирующих жизнедеятельность организаций, как реально существующих объектов окружающей нас действительности.</a:t>
            </a:r>
          </a:p>
          <a:p>
            <a:pPr marL="365760" lvl="0" indent="-283464" algn="just" defTabSz="914400">
              <a:spcBef>
                <a:spcPts val="600"/>
              </a:spcBef>
              <a:buClr>
                <a:srgbClr val="3891A7"/>
              </a:buClr>
              <a:buSzPct val="80000"/>
              <a:buFont typeface="Wingdings 2"/>
              <a:buChar char=""/>
            </a:pPr>
            <a:r>
              <a:rPr lang="ru-RU" sz="32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Выделилась как самостоятельная наука из социологии.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609600" y="315310"/>
            <a:ext cx="2722179" cy="67710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3 </a:t>
            </a:r>
            <a:r>
              <a:rPr lang="ru-RU" sz="2000" b="1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Вопрос</a:t>
            </a:r>
            <a:endParaRPr lang="ru-RU" sz="2000" b="1" dirty="0" smtClean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3990108187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2">
            <a:extLst>
              <a:ext uri="{FF2B5EF4-FFF2-40B4-BE49-F238E27FC236}">
                <a16:creationId xmlns:a16="http://schemas.microsoft.com/office/drawing/2014/main" xmlns="" id="{D0259FDE-558A-4D7C-B160-2F44C0A11CA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/>
          <a:srcRect l="35742" t="17812" r="25000" b="30252"/>
          <a:stretch>
            <a:fillRect/>
          </a:stretch>
        </p:blipFill>
        <p:spPr bwMode="auto">
          <a:xfrm>
            <a:off x="1008827" y="0"/>
            <a:ext cx="8091546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  <p:extLst>
      <p:ext uri="{BB962C8B-B14F-4D97-AF65-F5344CB8AC3E}">
        <p14:creationId xmlns:p14="http://schemas.microsoft.com/office/powerpoint/2010/main" xmlns="" val="436256708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Рисунок 3">
            <a:extLst>
              <a:ext uri="{FF2B5EF4-FFF2-40B4-BE49-F238E27FC236}">
                <a16:creationId xmlns:a16="http://schemas.microsoft.com/office/drawing/2014/main" xmlns="" id="{EB6B677B-342B-43C3-A814-2F44437838D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755210" y="1042202"/>
            <a:ext cx="8175445" cy="492599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xmlns="" val="1297462557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3B3912D-25DD-4DA5-B403-0E517A6164FD}"/>
              </a:ext>
            </a:extLst>
          </p:cNvPr>
          <p:cNvSpPr/>
          <p:nvPr/>
        </p:nvSpPr>
        <p:spPr>
          <a:xfrm>
            <a:off x="584200" y="1679771"/>
            <a:ext cx="9254066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Таким образом, </a:t>
            </a:r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тесная связь теории организации с другими отраслями знаний позволяет рассматривать ее как междисциплинарный предмет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обобщающий и развивающий научные достижения и </a:t>
            </a:r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дающий практические рекомендации деятельности на основании общих законов развития организаций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xmlns="" val="397752385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5CAD405B-93F9-482F-B48C-D1652B9FE007}"/>
              </a:ext>
            </a:extLst>
          </p:cNvPr>
          <p:cNvSpPr/>
          <p:nvPr/>
        </p:nvSpPr>
        <p:spPr>
          <a:xfrm>
            <a:off x="829733" y="1643503"/>
            <a:ext cx="9194800" cy="31085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Под словами: </a:t>
            </a:r>
          </a:p>
          <a:p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«сознательно координируемое»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понимается управление;</a:t>
            </a:r>
          </a:p>
          <a:p>
            <a:endParaRPr lang="ru-RU" sz="2800" dirty="0">
              <a:latin typeface="Times New Roman" panose="02020603050405020304" pitchFamily="18" charset="0"/>
              <a:ea typeface="Times New Roman" panose="02020603050405020304" pitchFamily="18" charset="0"/>
            </a:endParaRPr>
          </a:p>
          <a:p>
            <a:pPr algn="just"/>
            <a:r>
              <a:rPr lang="ru-RU" sz="2800" b="1" dirty="0">
                <a:latin typeface="Times New Roman" panose="02020603050405020304" pitchFamily="18" charset="0"/>
                <a:ea typeface="Times New Roman" panose="02020603050405020304" pitchFamily="18" charset="0"/>
              </a:rPr>
              <a:t>«социальным образованием»</a:t>
            </a:r>
            <a:r>
              <a:rPr lang="ru-RU" sz="2800" dirty="0">
                <a:latin typeface="Times New Roman" panose="02020603050405020304" pitchFamily="18" charset="0"/>
                <a:ea typeface="Times New Roman" panose="02020603050405020304" pitchFamily="18" charset="0"/>
              </a:rPr>
              <a:t> - то, что организация состоит из людей  или их групп, взаимодействующих между собой.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xmlns="" val="381665942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E8F2C21D-B48A-4E6D-8155-6012229344C1}"/>
              </a:ext>
            </a:extLst>
          </p:cNvPr>
          <p:cNvSpPr/>
          <p:nvPr/>
        </p:nvSpPr>
        <p:spPr>
          <a:xfrm>
            <a:off x="482599" y="1282469"/>
            <a:ext cx="9694334" cy="32932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Для организации характерны:</a:t>
            </a:r>
          </a:p>
          <a:p>
            <a:endParaRPr lang="ru-RU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Комплексность;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Формализация; </a:t>
            </a:r>
          </a:p>
          <a:p>
            <a:pPr marL="342900" indent="-342900">
              <a:buFont typeface="Wingdings" panose="05000000000000000000" pitchFamily="2" charset="2"/>
              <a:buChar char="ü"/>
            </a:pP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Определенное соотношение централизации и децентрализации. </a:t>
            </a:r>
          </a:p>
        </p:txBody>
      </p:sp>
    </p:spTree>
    <p:extLst>
      <p:ext uri="{BB962C8B-B14F-4D97-AF65-F5344CB8AC3E}">
        <p14:creationId xmlns:p14="http://schemas.microsoft.com/office/powerpoint/2010/main" xmlns="" val="187518398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528F09C-4862-4EE7-A4C1-C40CA37A1875}"/>
              </a:ext>
            </a:extLst>
          </p:cNvPr>
          <p:cNvSpPr/>
          <p:nvPr/>
        </p:nvSpPr>
        <p:spPr>
          <a:xfrm>
            <a:off x="2573141" y="551934"/>
            <a:ext cx="6218112" cy="76944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ru-RU" sz="44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Комплексность </a:t>
            </a:r>
            <a:r>
              <a:rPr lang="ru-RU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включает: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71BA4522-DC39-47DE-AC1E-EEEEEDF2B6D3}"/>
              </a:ext>
            </a:extLst>
          </p:cNvPr>
          <p:cNvSpPr/>
          <p:nvPr/>
        </p:nvSpPr>
        <p:spPr>
          <a:xfrm>
            <a:off x="795866" y="1714268"/>
            <a:ext cx="8551334" cy="304698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Уровень специализации или разделения труда;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Количество уровней в иерархии организации;</a:t>
            </a:r>
          </a:p>
          <a:p>
            <a:pPr marL="457200" indent="-457200" algn="just">
              <a:buFont typeface="Wingdings" panose="05000000000000000000" pitchFamily="2" charset="2"/>
              <a:buChar char="ü"/>
            </a:pP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Степень территориального распределения частей организации. </a:t>
            </a:r>
          </a:p>
        </p:txBody>
      </p:sp>
    </p:spTree>
    <p:extLst>
      <p:ext uri="{BB962C8B-B14F-4D97-AF65-F5344CB8AC3E}">
        <p14:creationId xmlns:p14="http://schemas.microsoft.com/office/powerpoint/2010/main" xmlns="" val="249993953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3C21D1BF-933B-4D7C-8168-02D2DEF4D672}"/>
              </a:ext>
            </a:extLst>
          </p:cNvPr>
          <p:cNvSpPr/>
          <p:nvPr/>
        </p:nvSpPr>
        <p:spPr>
          <a:xfrm>
            <a:off x="330199" y="1883602"/>
            <a:ext cx="9567333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Под </a:t>
            </a:r>
            <a:r>
              <a:rPr lang="ru-RU" sz="40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формализацией</a:t>
            </a:r>
            <a:r>
              <a:rPr lang="ru-RU" sz="4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понимается заранее разработанные и установленные правила и процедуры, определяющие поведение работников. </a:t>
            </a:r>
          </a:p>
        </p:txBody>
      </p:sp>
    </p:spTree>
    <p:extLst>
      <p:ext uri="{BB962C8B-B14F-4D97-AF65-F5344CB8AC3E}">
        <p14:creationId xmlns:p14="http://schemas.microsoft.com/office/powerpoint/2010/main" xmlns="" val="255255204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AE21C55-EA85-4309-AADF-5243D2E64D73}"/>
              </a:ext>
            </a:extLst>
          </p:cNvPr>
          <p:cNvSpPr/>
          <p:nvPr/>
        </p:nvSpPr>
        <p:spPr>
          <a:xfrm>
            <a:off x="533399" y="1756602"/>
            <a:ext cx="8542867" cy="206210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Соотношение </a:t>
            </a:r>
            <a:r>
              <a:rPr lang="ru-RU" sz="3200" b="1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централизации и децентрализации </a:t>
            </a:r>
            <a:r>
              <a:rPr lang="ru-RU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определяется уровнями, на которых вырабатываются и принимаются управленческие решения в организации. </a:t>
            </a:r>
          </a:p>
        </p:txBody>
      </p:sp>
    </p:spTree>
    <p:extLst>
      <p:ext uri="{BB962C8B-B14F-4D97-AF65-F5344CB8AC3E}">
        <p14:creationId xmlns:p14="http://schemas.microsoft.com/office/powerpoint/2010/main" xmlns="" val="404611314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EE186EFC-8DD6-4A9C-884D-35581002A667}"/>
              </a:ext>
            </a:extLst>
          </p:cNvPr>
          <p:cNvSpPr/>
          <p:nvPr/>
        </p:nvSpPr>
        <p:spPr>
          <a:xfrm>
            <a:off x="609600" y="658968"/>
            <a:ext cx="8458199" cy="4001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0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Следует различать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теорию организации</a:t>
            </a:r>
            <a:r>
              <a:rPr lang="ru-RU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и </a:t>
            </a:r>
            <a:r>
              <a:rPr lang="ru-RU" sz="20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организационное поведение.</a:t>
            </a:r>
          </a:p>
        </p:txBody>
      </p:sp>
      <p:sp>
        <p:nvSpPr>
          <p:cNvPr id="5" name="Прямоугольник 4">
            <a:extLst>
              <a:ext uri="{FF2B5EF4-FFF2-40B4-BE49-F238E27FC236}">
                <a16:creationId xmlns:a16="http://schemas.microsoft.com/office/drawing/2014/main" xmlns="" id="{986722DF-A191-48CD-AE85-19130E9A4C9E}"/>
              </a:ext>
            </a:extLst>
          </p:cNvPr>
          <p:cNvSpPr/>
          <p:nvPr/>
        </p:nvSpPr>
        <p:spPr>
          <a:xfrm>
            <a:off x="541866" y="1587268"/>
            <a:ext cx="8525933" cy="267765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1. Объектом анализа в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теории организации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является организация в целом и ее основные части.</a:t>
            </a:r>
          </a:p>
          <a:p>
            <a:pPr algn="just"/>
            <a:endParaRPr lang="ru-RU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2. </a:t>
            </a:r>
            <a:r>
              <a:rPr lang="ru-RU" sz="28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Организационное поведение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как научная дисциплина имеет объектом анализа – поведение индивидуумов и групп.</a:t>
            </a:r>
          </a:p>
        </p:txBody>
      </p:sp>
      <p:sp>
        <p:nvSpPr>
          <p:cNvPr id="6" name="Прямоугольник 5">
            <a:extLst>
              <a:ext uri="{FF2B5EF4-FFF2-40B4-BE49-F238E27FC236}">
                <a16:creationId xmlns:a16="http://schemas.microsoft.com/office/drawing/2014/main" xmlns="" id="{B7AB6366-E3CA-4C9F-B56C-4B81277601EB}"/>
              </a:ext>
            </a:extLst>
          </p:cNvPr>
          <p:cNvSpPr/>
          <p:nvPr/>
        </p:nvSpPr>
        <p:spPr>
          <a:xfrm>
            <a:off x="474133" y="4624401"/>
            <a:ext cx="9508067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Необходимо подчеркнуть, что </a:t>
            </a:r>
            <a:r>
              <a:rPr lang="ru-RU" sz="24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теория организации и организационное поведение</a:t>
            </a:r>
            <a:r>
              <a:rPr lang="ru-RU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– </a:t>
            </a:r>
            <a:r>
              <a:rPr lang="ru-RU" sz="24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смежные дисциплины.</a:t>
            </a:r>
          </a:p>
        </p:txBody>
      </p:sp>
    </p:spTree>
    <p:extLst>
      <p:ext uri="{BB962C8B-B14F-4D97-AF65-F5344CB8AC3E}">
        <p14:creationId xmlns:p14="http://schemas.microsoft.com/office/powerpoint/2010/main" xmlns="" val="1336105983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xmlns="" id="{B3F3C5F0-B388-40FD-8805-0A6795308EEC}"/>
              </a:ext>
            </a:extLst>
          </p:cNvPr>
          <p:cNvSpPr/>
          <p:nvPr/>
        </p:nvSpPr>
        <p:spPr>
          <a:xfrm>
            <a:off x="397932" y="366623"/>
            <a:ext cx="9186333" cy="65556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indent="457200"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Каждая организация имеет свое предназначение – </a:t>
            </a:r>
            <a:r>
              <a:rPr lang="ru-RU" sz="2800" b="1" i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миссию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во имя которой  люди объединяются и осуществляют свою деятельность.</a:t>
            </a:r>
          </a:p>
          <a:p>
            <a:pPr indent="457200"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Значение </a:t>
            </a:r>
            <a:r>
              <a:rPr lang="ru-RU" sz="28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определения миссии организации </a:t>
            </a:r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состоит в том, что она:</a:t>
            </a:r>
          </a:p>
          <a:p>
            <a:pPr indent="457200"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1)	представляет собой базис, точку опоры для всех плановых решений организации, для определения ее целей и задач;</a:t>
            </a:r>
          </a:p>
          <a:p>
            <a:pPr indent="457200"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2)	 создает уверенность, что организация преследует непротиворечивые, ясные, сравнимые цели;</a:t>
            </a:r>
          </a:p>
          <a:p>
            <a:pPr indent="457200"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3)	помогает сосредоточить усилия работников на выбранном направлении, объединяет их действия;</a:t>
            </a:r>
          </a:p>
          <a:p>
            <a:pPr indent="457200" algn="just"/>
            <a:r>
              <a:rPr lang="ru-RU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4)	вызывает понимание и поддержку внешних участников организации (акционеров, финансовых фирм и т.д.)</a:t>
            </a:r>
          </a:p>
        </p:txBody>
      </p:sp>
    </p:spTree>
    <p:extLst>
      <p:ext uri="{BB962C8B-B14F-4D97-AF65-F5344CB8AC3E}">
        <p14:creationId xmlns:p14="http://schemas.microsoft.com/office/powerpoint/2010/main" xmlns="" val="3076765337"/>
      </p:ext>
    </p:extLst>
  </p:cSld>
  <p:clrMapOvr>
    <a:masterClrMapping/>
  </p:clrMapOvr>
</p:sld>
</file>

<file path=ppt/theme/theme1.xml><?xml version="1.0" encoding="utf-8"?>
<a:theme xmlns:a="http://schemas.openxmlformats.org/drawingml/2006/main" name="Аспект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5FCBEF"/>
      </a:accent1>
      <a:accent2>
        <a:srgbClr val="2E83C3"/>
      </a:accent2>
      <a:accent3>
        <a:srgbClr val="42D0A2"/>
      </a:accent3>
      <a:accent4>
        <a:srgbClr val="2E946B"/>
      </a:accent4>
      <a:accent5>
        <a:srgbClr val="42B051"/>
      </a:accent5>
      <a:accent6>
        <a:srgbClr val="96D141"/>
      </a:accent6>
      <a:hlink>
        <a:srgbClr val="3FCDE7"/>
      </a:hlink>
      <a:folHlink>
        <a:srgbClr val="A9D3E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xmlns="" name="Facet" id="{C0C680CD-088A-49FC-A102-D699147F32B2}" vid="{0B5AB586-D108-4FC1-8368-649FE654B89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87</TotalTime>
  <Words>1044</Words>
  <Application>Microsoft Office PowerPoint</Application>
  <PresentationFormat>Произвольный</PresentationFormat>
  <Paragraphs>135</Paragraphs>
  <Slides>24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24</vt:i4>
      </vt:variant>
    </vt:vector>
  </HeadingPairs>
  <TitlesOfParts>
    <vt:vector size="25" baseType="lpstr">
      <vt:lpstr>Аспект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  <vt:lpstr>Слайд 11</vt:lpstr>
      <vt:lpstr>Слайд 12</vt:lpstr>
      <vt:lpstr>Слайд 13</vt:lpstr>
      <vt:lpstr>Слайд 14</vt:lpstr>
      <vt:lpstr>Слайд 15</vt:lpstr>
      <vt:lpstr>Слайд 16</vt:lpstr>
      <vt:lpstr>Слайд 17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PGAU</dc:creator>
  <cp:lastModifiedBy>Владимир</cp:lastModifiedBy>
  <cp:revision>21</cp:revision>
  <dcterms:created xsi:type="dcterms:W3CDTF">2022-09-06T16:13:12Z</dcterms:created>
  <dcterms:modified xsi:type="dcterms:W3CDTF">2023-09-12T12:37:24Z</dcterms:modified>
</cp:coreProperties>
</file>