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58" r:id="rId10"/>
    <p:sldId id="279" r:id="rId11"/>
    <p:sldId id="291" r:id="rId12"/>
    <p:sldId id="259" r:id="rId13"/>
    <p:sldId id="260" r:id="rId14"/>
    <p:sldId id="280" r:id="rId15"/>
    <p:sldId id="281" r:id="rId16"/>
    <p:sldId id="282" r:id="rId17"/>
    <p:sldId id="283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0F97-2C74-4D27-ADE4-8C93E849E44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926-3BD2-4CF6-A972-5FE2969E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8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0F97-2C74-4D27-ADE4-8C93E849E44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926-3BD2-4CF6-A972-5FE2969E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2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0F97-2C74-4D27-ADE4-8C93E849E44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926-3BD2-4CF6-A972-5FE2969E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0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0F97-2C74-4D27-ADE4-8C93E849E44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926-3BD2-4CF6-A972-5FE2969E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3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0F97-2C74-4D27-ADE4-8C93E849E44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926-3BD2-4CF6-A972-5FE2969E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3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0F97-2C74-4D27-ADE4-8C93E849E44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926-3BD2-4CF6-A972-5FE2969E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0F97-2C74-4D27-ADE4-8C93E849E44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926-3BD2-4CF6-A972-5FE2969E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8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0F97-2C74-4D27-ADE4-8C93E849E44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926-3BD2-4CF6-A972-5FE2969E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7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0F97-2C74-4D27-ADE4-8C93E849E44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926-3BD2-4CF6-A972-5FE2969E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8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0F97-2C74-4D27-ADE4-8C93E849E44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926-3BD2-4CF6-A972-5FE2969E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9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0F97-2C74-4D27-ADE4-8C93E849E44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926-3BD2-4CF6-A972-5FE2969E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8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60F97-2C74-4D27-ADE4-8C93E849E44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73926-3BD2-4CF6-A972-5FE2969EF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2C58D-86C4-4E10-931A-8D493042D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575143"/>
          </a:xfrm>
        </p:spPr>
        <p:txBody>
          <a:bodyPr>
            <a:normAutofit/>
          </a:bodyPr>
          <a:lstStyle/>
          <a:p>
            <a:r>
              <a:rPr lang="ru-RU" sz="4800" b="1" dirty="0"/>
              <a:t>Тема: </a:t>
            </a:r>
            <a: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инновационной и инвестиционной деятельности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1399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лассификация и виды инвестиций: теория и практика">
            <a:extLst>
              <a:ext uri="{FF2B5EF4-FFF2-40B4-BE49-F238E27FC236}">
                <a16:creationId xmlns:a16="http://schemas.microsoft.com/office/drawing/2014/main" id="{9F503FA0-A4F7-4B9A-9E52-BB89B7B81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4" y="1216301"/>
            <a:ext cx="8803211" cy="442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0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C7421-5B10-1693-8E17-B45804B25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9013" y="66174"/>
            <a:ext cx="6858002" cy="672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2CD11E-5A39-4CD4-8C3B-EEE861E4C82F}"/>
              </a:ext>
            </a:extLst>
          </p:cNvPr>
          <p:cNvSpPr/>
          <p:nvPr/>
        </p:nvSpPr>
        <p:spPr>
          <a:xfrm>
            <a:off x="715617" y="1720840"/>
            <a:ext cx="77127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800" b="1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 (КВ)</a:t>
            </a:r>
            <a:r>
              <a:rPr lang="ru-RU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инвестиции в основные средства предприятия, в том числе затраты на новое строительство, расширение, реконструкцию и техническое перевооружение действующих предприятий, приобретение машин, оборудования, инструмента, инвентаря, проектно-изыскательские работы и др.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2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40FF2-FC95-467F-B84F-882F84B3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7" y="365127"/>
            <a:ext cx="8640417" cy="1145622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формам воспроизводства основных фондов различают КВ на: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F48389-FEFA-452B-9CC8-23974A3F1E4A}"/>
              </a:ext>
            </a:extLst>
          </p:cNvPr>
          <p:cNvSpPr/>
          <p:nvPr/>
        </p:nvSpPr>
        <p:spPr>
          <a:xfrm>
            <a:off x="530087" y="2690336"/>
            <a:ext cx="8203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800100" algn="l"/>
              </a:tabLst>
            </a:pP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новое строительство;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800100" algn="l"/>
              </a:tabLst>
            </a:pP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реконструкцию и техническое перевооружение действующих предприятий;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800100" algn="l"/>
              </a:tabLst>
            </a:pP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модернизацию оборудования.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55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FAEF-D610-DEC1-906E-F0506228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Объем инвестиций в Пензенской области в 2021г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328BF1-547E-FBDF-2BFF-664CBB002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8346"/>
            <a:ext cx="9144000" cy="40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76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8472C-5898-37D3-13D8-4FCB1317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инвестиций за </a:t>
            </a:r>
            <a:br>
              <a:rPr lang="ru-RU" dirty="0"/>
            </a:br>
            <a:r>
              <a:rPr lang="ru-RU" dirty="0"/>
              <a:t>2017-2021 </a:t>
            </a:r>
            <a:r>
              <a:rPr lang="ru-RU" dirty="0" err="1"/>
              <a:t>гг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11AA33-6642-7377-5041-3C497C56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788"/>
            <a:ext cx="9144000" cy="473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6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C2D9C-9B6E-4532-F544-E5016686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Рейтинг Пензенской области среди регионов ПФО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B96F91-C0DD-0B7F-8150-74B9592A3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814" y="1826338"/>
            <a:ext cx="5380186" cy="51058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5A29A2-8695-2030-470B-88AB8AD69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63904"/>
            <a:ext cx="3132091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06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F6459-55E1-17F0-D9BF-032404EA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Объем инвестиций на душу населения в регионах ПФО в 2021 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F9526E-3158-32F5-50F4-82040D589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5" y="2065270"/>
            <a:ext cx="8154107" cy="44276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D9DD88-889D-7B65-66AD-571C3FE19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394" y="2065270"/>
            <a:ext cx="309398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E20BE-3425-4720-BB01-6BA5DB33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5858"/>
            <a:ext cx="7886700" cy="85407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Показатели использования КВ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801298-92AF-4CE0-9096-2C8E4A1150D7}"/>
              </a:ext>
            </a:extLst>
          </p:cNvPr>
          <p:cNvSpPr/>
          <p:nvPr/>
        </p:nvSpPr>
        <p:spPr>
          <a:xfrm>
            <a:off x="628650" y="1997839"/>
            <a:ext cx="7886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экономическая эффективность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характеризует общую величину отдачи инвестиций.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Сравнительная экономическая эффективность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характеризует экономическое преимущество одного из вариантов инвестиционных вложений.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6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779A5-98E0-4BE3-B4F3-C0CF4789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383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Абсолютная эффективность КВ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7177C5-7015-481A-AAFF-FC4FD6989E18}"/>
              </a:ext>
            </a:extLst>
          </p:cNvPr>
          <p:cNvSpPr/>
          <p:nvPr/>
        </p:nvSpPr>
        <p:spPr>
          <a:xfrm>
            <a:off x="628650" y="1482727"/>
            <a:ext cx="7886700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>
              <a:spcAft>
                <a:spcPts val="0"/>
              </a:spcAft>
              <a:tabLst>
                <a:tab pos="393065" algn="l"/>
              </a:tabLst>
            </a:pPr>
            <a:r>
              <a:rPr lang="ru-RU" sz="28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народнохозяйственном уровне: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3200" b="1" i="1" kern="1600" dirty="0">
                <a:latin typeface="Times New Roman" panose="02020603050405020304" pitchFamily="18" charset="0"/>
              </a:rPr>
              <a:t>Е</a:t>
            </a:r>
            <a:r>
              <a:rPr lang="ru-RU" sz="3200" b="1" i="1" kern="1600" baseline="-25000" dirty="0">
                <a:latin typeface="Times New Roman" panose="02020603050405020304" pitchFamily="18" charset="0"/>
              </a:rPr>
              <a:t>н/х</a:t>
            </a:r>
            <a:r>
              <a:rPr lang="ru-RU" sz="3200" b="1" i="1" kern="1600" dirty="0">
                <a:latin typeface="Times New Roman" panose="02020603050405020304" pitchFamily="18" charset="0"/>
              </a:rPr>
              <a:t> = ΔН</a:t>
            </a:r>
            <a:r>
              <a:rPr lang="en-US" sz="3200" b="1" i="1" kern="1600" baseline="-25000" dirty="0">
                <a:latin typeface="Times New Roman" panose="02020603050405020304" pitchFamily="18" charset="0"/>
              </a:rPr>
              <a:t>g </a:t>
            </a:r>
            <a:r>
              <a:rPr lang="ru-RU" sz="3200" b="1" i="1" kern="1600" dirty="0">
                <a:latin typeface="Times New Roman" panose="02020603050405020304" pitchFamily="18" charset="0"/>
              </a:rPr>
              <a:t>/ КВ;    Т</a:t>
            </a:r>
            <a:r>
              <a:rPr lang="ru-RU" sz="3200" b="1" i="1" kern="1600" baseline="-25000" dirty="0">
                <a:latin typeface="Times New Roman" panose="02020603050405020304" pitchFamily="18" charset="0"/>
              </a:rPr>
              <a:t>о</a:t>
            </a:r>
            <a:r>
              <a:rPr lang="ru-RU" sz="3200" b="1" i="1" kern="1600" dirty="0">
                <a:latin typeface="Times New Roman" panose="02020603050405020304" pitchFamily="18" charset="0"/>
              </a:rPr>
              <a:t> = КВ / ΔН</a:t>
            </a:r>
            <a:r>
              <a:rPr lang="en-US" sz="3200" b="1" i="1" kern="1600" baseline="-25000" dirty="0">
                <a:latin typeface="Times New Roman" panose="02020603050405020304" pitchFamily="18" charset="0"/>
              </a:rPr>
              <a:t>g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64A491-818F-4309-9F61-B32E430F31B1}"/>
              </a:ext>
            </a:extLst>
          </p:cNvPr>
          <p:cNvSpPr/>
          <p:nvPr/>
        </p:nvSpPr>
        <p:spPr>
          <a:xfrm>
            <a:off x="628650" y="3114574"/>
            <a:ext cx="78867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spcAft>
                <a:spcPts val="0"/>
              </a:spcAft>
            </a:pPr>
            <a:r>
              <a:rPr lang="ru-RU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  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8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н/х</a:t>
            </a:r>
            <a:r>
              <a:rPr lang="ru-RU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- коэффициент абсолютной эффективности капитальных </a:t>
            </a:r>
            <a:r>
              <a:rPr lang="ru-RU" sz="2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вложений на народнохозяйственном уровне;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ΔН</a:t>
            </a:r>
            <a:r>
              <a:rPr lang="en-US" sz="28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28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прирост национального дохода; </a:t>
            </a:r>
            <a:r>
              <a:rPr lang="ru-RU" sz="2800" i="1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28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  капитальные  вложения,  вызвавшие  прирост  нацио­</a:t>
            </a:r>
            <a:r>
              <a:rPr lang="ru-RU" sz="2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нального дохода; </a:t>
            </a:r>
            <a:r>
              <a:rPr lang="ru-RU" sz="2800" i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800" i="1" spc="1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срок окупаемости капитальных вложений;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0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6978E-37A5-77F6-C5B9-0B0CFBAC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лекции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FE394F-3896-38DD-803A-D3D162389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анализа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инновационных проектов и их инвестиционной привлекательности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инновационного потенциала предприятий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инвестиционной деятельности предприятий</a:t>
            </a:r>
          </a:p>
          <a:p>
            <a:pPr marL="0" indent="0">
              <a:buNone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Анализ инвестиционной деятельности предприятий и эффективности инвестиций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294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002BE-C67F-4F4A-B1BC-31019690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Абсолютная эффективность КВ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2D8B7C-67FC-4188-B52A-555B8C407E08}"/>
              </a:ext>
            </a:extLst>
          </p:cNvPr>
          <p:cNvSpPr/>
          <p:nvPr/>
        </p:nvSpPr>
        <p:spPr>
          <a:xfrm>
            <a:off x="628650" y="1270714"/>
            <a:ext cx="829006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>
              <a:spcAft>
                <a:spcPts val="0"/>
              </a:spcAft>
            </a:pPr>
            <a:r>
              <a:rPr lang="ru-RU" sz="2800" b="1" spc="-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на уровне предприятий: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  <a:tabLst>
                <a:tab pos="2898775" algn="l"/>
                <a:tab pos="3420110" algn="l"/>
              </a:tabLst>
            </a:pPr>
            <a:r>
              <a:rPr lang="ru-RU" sz="28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прибыльных предприятий:</a:t>
            </a:r>
          </a:p>
          <a:p>
            <a:pPr algn="ctr">
              <a:spcAft>
                <a:spcPts val="0"/>
              </a:spcAft>
              <a:tabLst>
                <a:tab pos="2898775" algn="l"/>
                <a:tab pos="3420110" algn="l"/>
              </a:tabLst>
            </a:pPr>
            <a:r>
              <a:rPr lang="ru-RU" sz="28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ru-RU" sz="3200" b="1" i="1" spc="3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b="1" i="1" spc="35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b="1" i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ΔП / КВ; 	    </a:t>
            </a:r>
            <a:r>
              <a:rPr lang="ru-RU" sz="32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b="1" i="1" spc="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32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 / ΔП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98775" algn="l"/>
                <a:tab pos="3420110" algn="l"/>
              </a:tabLst>
            </a:pPr>
            <a:r>
              <a:rPr lang="ru-RU" sz="28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98775" algn="l"/>
                <a:tab pos="3420110" algn="l"/>
              </a:tabLst>
            </a:pPr>
            <a:r>
              <a:rPr lang="ru-RU" sz="28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убыточных предприятий: </a:t>
            </a:r>
          </a:p>
          <a:p>
            <a:pPr algn="ctr">
              <a:spcAft>
                <a:spcPts val="0"/>
              </a:spcAft>
              <a:tabLst>
                <a:tab pos="2898775" algn="l"/>
                <a:tab pos="3420110" algn="l"/>
              </a:tabLst>
            </a:pPr>
            <a:r>
              <a:rPr lang="ru-RU" sz="3200" b="1" i="1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3200" b="1" i="1" spc="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b="1" i="1" spc="3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b="1" i="1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3200" b="1" i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</a:t>
            </a:r>
            <a:r>
              <a:rPr lang="ru-RU" sz="3200" b="1" i="1" spc="3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200" b="1" i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</a:t>
            </a:r>
            <a:r>
              <a:rPr lang="ru-RU" sz="3200" b="1" i="1" spc="3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200" b="1" i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3200" b="1" i="1" spc="3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КВ; </a:t>
            </a:r>
            <a:r>
              <a:rPr lang="ru-RU" sz="32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Т</a:t>
            </a:r>
            <a:r>
              <a:rPr lang="ru-RU" sz="3200" b="1" i="1" spc="-1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32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КВ / </a:t>
            </a:r>
            <a:r>
              <a:rPr lang="ru-RU" sz="3200" b="1" i="1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</a:t>
            </a:r>
            <a:r>
              <a:rPr lang="ru-RU" sz="3200" b="1" i="1" spc="3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200" b="1" i="1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</a:t>
            </a:r>
            <a:r>
              <a:rPr lang="ru-RU" sz="3200" b="1" i="1" spc="3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200" b="1" i="1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3200" b="1" i="1" spc="3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CD7836-5E50-4859-BF9D-4DACB02E3468}"/>
              </a:ext>
            </a:extLst>
          </p:cNvPr>
          <p:cNvSpPr/>
          <p:nvPr/>
        </p:nvSpPr>
        <p:spPr>
          <a:xfrm>
            <a:off x="628650" y="4752664"/>
            <a:ext cx="78866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spcAft>
                <a:spcPts val="0"/>
              </a:spcAft>
            </a:pPr>
            <a:r>
              <a:rPr lang="ru-RU" sz="24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ΔП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ru-RU" sz="24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прирост прибыли на предприятии за счет вложения 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инвестиций; </a:t>
            </a:r>
            <a:r>
              <a:rPr lang="ru-RU" sz="2400" i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i="1" spc="2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i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</a:t>
            </a:r>
            <a:r>
              <a:rPr lang="ru-RU" sz="2400" i="1" spc="2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себестоимость единицы продукции до и после вложе­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ния инвестиций; </a:t>
            </a:r>
            <a:r>
              <a:rPr lang="en-US" sz="2400" i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400" i="1" spc="2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 объем выпуска продукции после использования капи­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тальных вложений.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8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3D379-2010-45AB-A9C4-47C1536C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983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Методика определения сравнительной эффективности КВ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EB8DDC-4462-4944-96FC-BCECE1D49A10}"/>
              </a:ext>
            </a:extLst>
          </p:cNvPr>
          <p:cNvSpPr/>
          <p:nvPr/>
        </p:nvSpPr>
        <p:spPr>
          <a:xfrm>
            <a:off x="2162264" y="2714246"/>
            <a:ext cx="4580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b="1" i="1" spc="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32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sz="3200" b="1" i="1" spc="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ru-RU" sz="32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en-US" sz="3200" b="1" i="1" spc="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en-US" sz="32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en-US" sz="3200" b="1" i="1" spc="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—&gt; min,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24CA57-E07A-46BB-B9C9-03B956DA5B61}"/>
              </a:ext>
            </a:extLst>
          </p:cNvPr>
          <p:cNvSpPr/>
          <p:nvPr/>
        </p:nvSpPr>
        <p:spPr>
          <a:xfrm>
            <a:off x="460099" y="3864025"/>
            <a:ext cx="79852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spcAft>
                <a:spcPts val="0"/>
              </a:spcAft>
            </a:pPr>
            <a:r>
              <a:rPr lang="ru-RU" sz="2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ru-RU" sz="2800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en-US" sz="2800" i="1" spc="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28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приведенные затраты </a:t>
            </a: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вариантам вложения инвестиций; </a:t>
            </a:r>
            <a:r>
              <a:rPr lang="ru-RU" sz="2800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sz="2800" i="1" spc="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i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себестоимость продукции по вариантам вложения инвестиций; </a:t>
            </a:r>
            <a:r>
              <a:rPr lang="ru-RU" sz="2800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en-US" sz="2800" i="1" spc="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капитальные вложения по вариантам; </a:t>
            </a:r>
            <a:r>
              <a:rPr lang="ru-RU" sz="28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en-US" sz="2800" i="1" spc="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8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коэффициент нормативной экономической эффективности.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1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7AD5C-80EB-47B6-B029-A81424F6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0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Экономический эффект от реализации лучшего варианта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AE936F-E645-4E2C-BA95-43FD2064FB1A}"/>
              </a:ext>
            </a:extLst>
          </p:cNvPr>
          <p:cNvSpPr/>
          <p:nvPr/>
        </p:nvSpPr>
        <p:spPr>
          <a:xfrm>
            <a:off x="1064597" y="2844225"/>
            <a:ext cx="7014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 = (3</a:t>
            </a:r>
            <a:r>
              <a:rPr lang="ru-RU" sz="3200" b="1" i="1" spc="2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200" b="1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-З</a:t>
            </a:r>
            <a:r>
              <a:rPr lang="ru-RU" sz="3200" b="1" i="1" spc="2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(С</a:t>
            </a:r>
            <a:r>
              <a:rPr lang="ru-RU" sz="3200" b="1" i="1" spc="2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200" b="1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Е</a:t>
            </a:r>
            <a:r>
              <a:rPr lang="ru-RU" sz="3200" b="1" i="1" spc="2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b="1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b="1" i="1" spc="2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200" b="1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- (С</a:t>
            </a:r>
            <a:r>
              <a:rPr lang="ru-RU" sz="3200" b="1" i="1" spc="2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Е</a:t>
            </a:r>
            <a:r>
              <a:rPr lang="ru-RU" sz="3200" b="1" i="1" spc="2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b="1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b="1" i="1" spc="2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7EEB25-4869-4886-ACCC-19E49785A4DE}"/>
              </a:ext>
            </a:extLst>
          </p:cNvPr>
          <p:cNvSpPr/>
          <p:nvPr/>
        </p:nvSpPr>
        <p:spPr>
          <a:xfrm>
            <a:off x="628650" y="4949184"/>
            <a:ext cx="7886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3</a:t>
            </a:r>
            <a:r>
              <a:rPr lang="ru-RU" sz="28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приведенные затраты по вариантам;  </a:t>
            </a:r>
            <a:r>
              <a:rPr lang="ru-RU" sz="2800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i="1" spc="-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</a:t>
            </a:r>
            <a:r>
              <a:rPr lang="ru-RU" sz="2800" i="1" spc="-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- себестоимость продукции по вариантам;  </a:t>
            </a:r>
            <a:r>
              <a:rPr lang="ru-RU" sz="2800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2800" i="1" spc="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КВ</a:t>
            </a:r>
            <a:r>
              <a:rPr lang="ru-RU" sz="2800" i="1" spc="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капитальные вложения по вариантам.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7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9942A-3362-4CAA-86C0-A8258FFC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5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Сравнительный коэффициент эффективности КВ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513817-9E2A-40FB-8003-AB4749F2C691}"/>
              </a:ext>
            </a:extLst>
          </p:cNvPr>
          <p:cNvSpPr/>
          <p:nvPr/>
        </p:nvSpPr>
        <p:spPr>
          <a:xfrm>
            <a:off x="628650" y="2736503"/>
            <a:ext cx="80515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b="1" i="1" spc="-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</a:t>
            </a:r>
            <a:r>
              <a:rPr lang="ru-RU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=(С</a:t>
            </a:r>
            <a:r>
              <a:rPr lang="ru-RU" sz="3200" b="1" i="1" spc="-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</a:t>
            </a:r>
            <a:r>
              <a:rPr lang="ru-RU" sz="3200" b="1" i="1" spc="-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/ (КВ</a:t>
            </a:r>
            <a:r>
              <a:rPr lang="ru-RU" sz="3200" b="1" i="1" spc="-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-КВ</a:t>
            </a:r>
            <a:r>
              <a:rPr lang="ru-RU" sz="3200" b="1" i="1" spc="-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</a:p>
          <a:p>
            <a:pPr indent="540385" algn="just">
              <a:spcAft>
                <a:spcPts val="0"/>
              </a:spcAft>
            </a:pPr>
            <a:endParaRPr lang="ru-RU" sz="3200" b="1" i="1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ru-RU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Т</a:t>
            </a:r>
            <a:r>
              <a:rPr lang="ru-RU" sz="3200" b="1" i="1" spc="-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=(КВ</a:t>
            </a:r>
            <a:r>
              <a:rPr lang="ru-RU" sz="3200" b="1" i="1" spc="-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-КВ</a:t>
            </a:r>
            <a:r>
              <a:rPr lang="ru-RU" sz="3200" b="1" i="1" spc="-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/ (С</a:t>
            </a:r>
            <a:r>
              <a:rPr lang="ru-RU" sz="3200" b="1" i="1" spc="-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</a:t>
            </a:r>
            <a:r>
              <a:rPr lang="ru-RU" sz="3200" b="1" i="1" spc="-5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01295" algn="just">
              <a:spcAft>
                <a:spcPts val="0"/>
              </a:spcAft>
            </a:pPr>
            <a:r>
              <a:rPr lang="ru-RU" sz="2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Е</a:t>
            </a:r>
            <a:r>
              <a:rPr lang="ru-RU" sz="2800" spc="1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</a:t>
            </a:r>
            <a:r>
              <a:rPr lang="ru-RU" sz="2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≥ Е</a:t>
            </a:r>
            <a:r>
              <a:rPr lang="ru-RU" sz="2800" spc="1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 капитальные вло­</a:t>
            </a:r>
            <a:r>
              <a:rPr lang="ru-RU" sz="28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жения в экономическом плане обоснованы</a:t>
            </a:r>
            <a:r>
              <a:rPr lang="ru-RU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74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83C0B-ACEE-468C-BFB0-245BF709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70C0"/>
                </a:solidFill>
              </a:rPr>
              <a:t>Оценка эффективности долгосрочных капитальных вложений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29DA8E-0781-41AD-9E1C-11431261C624}"/>
              </a:ext>
            </a:extLst>
          </p:cNvPr>
          <p:cNvSpPr/>
          <p:nvPr/>
        </p:nvSpPr>
        <p:spPr>
          <a:xfrm>
            <a:off x="628650" y="1849472"/>
            <a:ext cx="7886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Дисконтирование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приведение разновременных показателей инвестиционного проекта к денежным средствам в начале авансирования единовременных затрат.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F81BB2-CA52-4C44-9DAE-5F398BDA6F4B}"/>
              </a:ext>
            </a:extLst>
          </p:cNvPr>
          <p:cNvSpPr/>
          <p:nvPr/>
        </p:nvSpPr>
        <p:spPr>
          <a:xfrm>
            <a:off x="628650" y="3824137"/>
            <a:ext cx="7886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 используется </a:t>
            </a:r>
            <a:r>
              <a:rPr lang="ru-RU" sz="2800" b="1" i="1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коэффициент дисконтирования</a:t>
            </a: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рассчитанный исходя из определенной нормы дисконта.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 дисконтирования</a:t>
            </a: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рассматривается в общем случае как норма прибыли на вложенный капитал.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54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1CE0D5-90BD-4E6A-8BE1-4D00D4C6F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EFBB8E1-87CA-4983-9FA5-C467E024C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349173"/>
              </p:ext>
            </p:extLst>
          </p:nvPr>
        </p:nvGraphicFramePr>
        <p:xfrm>
          <a:off x="3293164" y="1333044"/>
          <a:ext cx="2232993" cy="120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812447" imgH="431613" progId="Equation.3">
                  <p:embed/>
                </p:oleObj>
              </mc:Choice>
              <mc:Fallback>
                <p:oleObj name="Microsoft Equation 3.0" r:id="rId2" imgW="812447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164" y="1333044"/>
                        <a:ext cx="2232993" cy="1200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3FE9F8-5EAA-4BDC-AB45-C8741E6CC408}"/>
              </a:ext>
            </a:extLst>
          </p:cNvPr>
          <p:cNvSpPr/>
          <p:nvPr/>
        </p:nvSpPr>
        <p:spPr>
          <a:xfrm>
            <a:off x="628650" y="2723047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en-US" sz="2400" i="1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400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норма дисконтирования, </a:t>
            </a:r>
            <a:r>
              <a:rPr lang="en-US" sz="2400" i="1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номер шага расчета (года осуществления расчетов, </a:t>
            </a:r>
            <a:r>
              <a:rPr lang="en-US" sz="2400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0, 1, </a:t>
            </a:r>
            <a:r>
              <a:rPr lang="ru-RU" sz="2400" spc="1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2,...,</a:t>
            </a:r>
            <a:r>
              <a:rPr lang="ru-RU" sz="2400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Т), а Т – горизонт 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расчета.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643819-F3FE-413C-871F-F3BC95651396}"/>
              </a:ext>
            </a:extLst>
          </p:cNvPr>
          <p:cNvSpPr/>
          <p:nvPr/>
        </p:nvSpPr>
        <p:spPr>
          <a:xfrm>
            <a:off x="628650" y="189469"/>
            <a:ext cx="8203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Коэффициент дисконтирования, определяемый для по­стоянной нормы дисконтирования: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88ACEE-0E21-4065-9C97-32FC70F5E94F}"/>
              </a:ext>
            </a:extLst>
          </p:cNvPr>
          <p:cNvSpPr/>
          <p:nvPr/>
        </p:nvSpPr>
        <p:spPr>
          <a:xfrm>
            <a:off x="470452" y="4112844"/>
            <a:ext cx="8203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Коэффициент дисконтирования, определяемый для  нормы дисконта  изменяющейся во времени</a:t>
            </a:r>
            <a:endParaRPr lang="ru-RU" sz="2800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A16080D-21DE-4E40-922F-D2BB7C16D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486203"/>
              </p:ext>
            </p:extLst>
          </p:nvPr>
        </p:nvGraphicFramePr>
        <p:xfrm>
          <a:off x="3095624" y="5104719"/>
          <a:ext cx="2628072" cy="1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4" imgW="1040948" imgH="622030" progId="Equation.3">
                  <p:embed/>
                </p:oleObj>
              </mc:Choice>
              <mc:Fallback>
                <p:oleObj name="Microsoft Equation 3.0" r:id="rId4" imgW="1040948" imgH="622030" progId="Equation.3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6CC48777-CE4D-4DE2-88AD-38808143D6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4" y="5104719"/>
                        <a:ext cx="2628072" cy="1563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E89B96-283B-49F1-9E15-82059F41A704}"/>
              </a:ext>
            </a:extLst>
          </p:cNvPr>
          <p:cNvSpPr/>
          <p:nvPr/>
        </p:nvSpPr>
        <p:spPr>
          <a:xfrm>
            <a:off x="5397509" y="5238003"/>
            <a:ext cx="2548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 при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› 0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80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F1C16-3695-4A4B-BBA2-9F95A55B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586"/>
            <a:ext cx="7886700" cy="1325563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4000" b="1" dirty="0">
                <a:solidFill>
                  <a:srgbClr val="0070C0"/>
                </a:solidFill>
              </a:rPr>
              <a:t>Показатели эффективности долгосрочных проектов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82FE48-BBB8-4F74-994D-D63855DEE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5206DA-C97F-49DF-A826-F7777D6ADC9A}"/>
              </a:ext>
            </a:extLst>
          </p:cNvPr>
          <p:cNvSpPr/>
          <p:nvPr/>
        </p:nvSpPr>
        <p:spPr>
          <a:xfrm>
            <a:off x="477078" y="2413338"/>
            <a:ext cx="8038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чистый дисконтированный доход (ЧДД), или интегральный доход;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 доходности (ИД);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внутренняя норма доходности (ВНД);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дисконтированный срок окупаемости.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77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47A03-2897-47AC-9E49-55076E54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39" y="312117"/>
            <a:ext cx="8362122" cy="176847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Чистый дисконтированный доход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3600" dirty="0">
                <a:solidFill>
                  <a:srgbClr val="0070C0"/>
                </a:solidFill>
              </a:rPr>
              <a:t>представляет собой оценку сего­дняшней стоимости потока будущего дохода.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17A3B-D996-4E15-B750-99A307CA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6FF9F3E-6051-41DD-978E-1ECA87969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656757"/>
              </p:ext>
            </p:extLst>
          </p:nvPr>
        </p:nvGraphicFramePr>
        <p:xfrm>
          <a:off x="1980843" y="2392707"/>
          <a:ext cx="4677132" cy="117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1752600" imgH="444500" progId="Equation.3">
                  <p:embed/>
                </p:oleObj>
              </mc:Choice>
              <mc:Fallback>
                <p:oleObj name="Microsoft Equation 3.0" r:id="rId2" imgW="17526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843" y="2392707"/>
                        <a:ext cx="4677132" cy="117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D2AB8B-9A45-4B81-93E4-73CB1BA14C2A}"/>
              </a:ext>
            </a:extLst>
          </p:cNvPr>
          <p:cNvSpPr/>
          <p:nvPr/>
        </p:nvSpPr>
        <p:spPr>
          <a:xfrm>
            <a:off x="390939" y="3854080"/>
            <a:ext cx="8362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58495" algn="l"/>
              </a:tabLst>
            </a:pPr>
            <a:r>
              <a:rPr lang="ru-RU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R</a:t>
            </a:r>
            <a:r>
              <a:rPr lang="ru-RU" sz="2800" spc="-1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 результаты, достигаемые на </a:t>
            </a:r>
            <a:r>
              <a:rPr lang="en-US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-м шаге расчета; З</a:t>
            </a:r>
            <a:r>
              <a:rPr lang="en-US" sz="2800" spc="-1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затраты, осуществляемые на том же шаге;</a:t>
            </a:r>
          </a:p>
          <a:p>
            <a:pPr algn="just">
              <a:spcAft>
                <a:spcPts val="0"/>
              </a:spcAft>
              <a:tabLst>
                <a:tab pos="65849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 расчета</a:t>
            </a:r>
            <a:r>
              <a:rPr lang="ru-RU" sz="28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algn="just">
              <a:spcAft>
                <a:spcPts val="0"/>
              </a:spcAft>
              <a:tabLst>
                <a:tab pos="658495" algn="l"/>
              </a:tabLst>
            </a:pPr>
            <a:r>
              <a:rPr lang="ru-RU" sz="28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800" spc="-1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З</a:t>
            </a:r>
            <a:r>
              <a:rPr lang="en-US" sz="2800" spc="-1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- эффект, достигаемый на </a:t>
            </a:r>
            <a:r>
              <a:rPr lang="en-US" sz="28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-м шаге (Э</a:t>
            </a:r>
            <a:r>
              <a:rPr lang="en-US" sz="2800" spc="-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en-US" sz="28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58495" algn="l"/>
              </a:tabLst>
            </a:pPr>
            <a:r>
              <a:rPr lang="ru-RU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n-US" sz="2800" spc="-2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8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коэффициент дисконтирования, рассчитанный для постоянной нормы дисконты.</a:t>
            </a:r>
            <a:endParaRPr lang="en-US" sz="28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5B53DD4-5501-4982-86FA-57E586CC3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22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1FBA6-9965-4243-805C-A4328B79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613"/>
            <a:ext cx="7886700" cy="81431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Модифицированные формулы ЧДД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616F85-489A-42BA-9C7D-18EFEE5AE6A4}"/>
              </a:ext>
            </a:extLst>
          </p:cNvPr>
          <p:cNvSpPr/>
          <p:nvPr/>
        </p:nvSpPr>
        <p:spPr>
          <a:xfrm>
            <a:off x="479977" y="1284308"/>
            <a:ext cx="8184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из состава затрат, осуществляемых на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-ом шаге расчета, исключить капитальные вложения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870DC72-17E8-4862-8B7D-759FFC4BB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E47CEF2-6F69-4D46-B814-3E6D16565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726737"/>
              </p:ext>
            </p:extLst>
          </p:nvPr>
        </p:nvGraphicFramePr>
        <p:xfrm>
          <a:off x="2211249" y="2294038"/>
          <a:ext cx="47244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2120900" imgH="444500" progId="Equation.3">
                  <p:embed/>
                </p:oleObj>
              </mc:Choice>
              <mc:Fallback>
                <p:oleObj name="Microsoft Equation 3.0" r:id="rId2" imgW="21209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249" y="2294038"/>
                        <a:ext cx="4724400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9DEEFC-9EF4-448C-A56F-3EF9AAA1D3F0}"/>
              </a:ext>
            </a:extLst>
          </p:cNvPr>
          <p:cNvSpPr/>
          <p:nvPr/>
        </p:nvSpPr>
        <p:spPr>
          <a:xfrm>
            <a:off x="479976" y="3275113"/>
            <a:ext cx="8184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ru-RU" sz="2800" i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сумма дисконтированных капитальных вложений за весь период осуществления проекта: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E5BD9F-21A7-4726-B907-4EB97C91A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C6AB3BF-C69F-4B78-ADA7-848B91E8D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418709"/>
              </p:ext>
            </p:extLst>
          </p:nvPr>
        </p:nvGraphicFramePr>
        <p:xfrm>
          <a:off x="2728083" y="4354090"/>
          <a:ext cx="31908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4" imgW="1422400" imgH="444500" progId="Equation.3">
                  <p:embed/>
                </p:oleObj>
              </mc:Choice>
              <mc:Fallback>
                <p:oleObj name="Microsoft Equation 3.0" r:id="rId4" imgW="14224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083" y="4354090"/>
                        <a:ext cx="319087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B8A65D-AEB1-4193-B3E3-8DE802D50EC7}"/>
              </a:ext>
            </a:extLst>
          </p:cNvPr>
          <p:cNvSpPr/>
          <p:nvPr/>
        </p:nvSpPr>
        <p:spPr>
          <a:xfrm>
            <a:off x="479976" y="5573692"/>
            <a:ext cx="8184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ru-RU" sz="2800" i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en-US" sz="2800" i="1" baseline="-250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 – капитальные вложения на </a:t>
            </a:r>
            <a:r>
              <a:rPr lang="en-US" sz="2800" i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 – ом шаге расчета.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5507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F4787-B137-408E-A1E4-A605CE9D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6" y="232605"/>
            <a:ext cx="8454887" cy="86732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Модифицированные формулы ЧДД</a:t>
            </a:r>
            <a:endParaRPr lang="ru-RU" sz="4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D6BE88-16BD-4A7B-A309-586D6B25D2FE}"/>
              </a:ext>
            </a:extLst>
          </p:cNvPr>
          <p:cNvSpPr/>
          <p:nvPr/>
        </p:nvSpPr>
        <p:spPr>
          <a:xfrm>
            <a:off x="490327" y="1327070"/>
            <a:ext cx="81633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Если эффект, получаемый на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-ом шаге расчета, представить чистой прибылью и амортизацией, уменьшенной на долю налога</a:t>
            </a:r>
            <a:endParaRPr lang="ru-RU" sz="2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573E49-B2CB-4672-8FC2-F300BABC8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0E91E4B-3DEF-448B-BFD6-AE79DA99B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30090"/>
              </p:ext>
            </p:extLst>
          </p:nvPr>
        </p:nvGraphicFramePr>
        <p:xfrm>
          <a:off x="1510746" y="2798517"/>
          <a:ext cx="57626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2578100" imgH="444500" progId="Equation.3">
                  <p:embed/>
                </p:oleObj>
              </mc:Choice>
              <mc:Fallback>
                <p:oleObj name="Microsoft Equation 3.0" r:id="rId2" imgW="25781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746" y="2798517"/>
                        <a:ext cx="576262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875F04-AF4E-4389-8E7F-03154B59C6BB}"/>
              </a:ext>
            </a:extLst>
          </p:cNvPr>
          <p:cNvSpPr/>
          <p:nvPr/>
        </p:nvSpPr>
        <p:spPr>
          <a:xfrm>
            <a:off x="424067" y="3787379"/>
            <a:ext cx="8295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ru-RU" sz="2800" i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ЧП</a:t>
            </a:r>
            <a:r>
              <a:rPr lang="en-US" sz="2800" i="1" spc="-1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чистая прибыль, полученная на </a:t>
            </a:r>
            <a:r>
              <a:rPr lang="en-US" sz="2800" i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-м шаге; </a:t>
            </a:r>
            <a:r>
              <a:rPr lang="ru-RU" sz="2800" i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sz="2800" i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800" i="1" spc="-1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а</a:t>
            </a:r>
            <a:r>
              <a:rPr lang="ru-RU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мортизационные отчисления на </a:t>
            </a:r>
            <a:r>
              <a:rPr lang="en-US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-м шаге; </a:t>
            </a:r>
            <a:r>
              <a:rPr lang="ru-RU" sz="2800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en-US" sz="2800" i="1" spc="-5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 налог на прибыль на </a:t>
            </a:r>
            <a:r>
              <a:rPr lang="en-US" sz="28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-м шаге, в долях ед.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70BBE1-EFAF-48BE-A85E-BFB21C72DB4D}"/>
              </a:ext>
            </a:extLst>
          </p:cNvPr>
          <p:cNvSpPr/>
          <p:nvPr/>
        </p:nvSpPr>
        <p:spPr>
          <a:xfrm>
            <a:off x="461754" y="5439183"/>
            <a:ext cx="8136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spcAft>
                <a:spcPts val="0"/>
              </a:spcAft>
            </a:pPr>
            <a:r>
              <a:rPr lang="ru-RU" sz="2800" b="1" dirty="0">
                <a:solidFill>
                  <a:srgbClr val="3399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 1.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ЧДД &gt; 0, проект является эффективным (при данной норме дисконта).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14054-5F2E-2045-BA2F-FD5E849E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8E9177-A48C-F475-3A23-05786E45D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FF0000"/>
                </a:solidFill>
                <a:effectLst/>
                <a:latin typeface="YS Text"/>
              </a:rPr>
              <a:t>Инновация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-это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производство или освоение, усвоение и использование новизны с добавленной стоимостью в экономической и социальной сферах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; обновление и расширение продуктов, услуг и рынков; разработка новых методов производства; создание новых систем управления.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748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42324-7D4E-4BE0-BB5F-78201FED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6" y="100083"/>
            <a:ext cx="8210550" cy="202026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Индекс доходности </a:t>
            </a:r>
            <a:r>
              <a:rPr lang="ru-RU" sz="3600" dirty="0">
                <a:solidFill>
                  <a:srgbClr val="0070C0"/>
                </a:solidFill>
              </a:rPr>
              <a:t>представляет собой отношение суммы приведенных эффектов к величине капиталовложений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EFB3D7-1DA1-4B24-ACE5-72984961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1670E39-BBB4-4214-A56F-15267D501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307283"/>
              </p:ext>
            </p:extLst>
          </p:nvPr>
        </p:nvGraphicFramePr>
        <p:xfrm>
          <a:off x="344556" y="2498722"/>
          <a:ext cx="42767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1954951" imgH="444307" progId="Equation.3">
                  <p:embed/>
                </p:oleObj>
              </mc:Choice>
              <mc:Fallback>
                <p:oleObj name="Microsoft Equation 3.0" r:id="rId2" imgW="1954951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56" y="2498722"/>
                        <a:ext cx="427672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AC86670-25C4-4320-98AC-4BE62D17B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F7C73E3-5C55-4AE2-AF5A-CDCC971A0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043988"/>
              </p:ext>
            </p:extLst>
          </p:nvPr>
        </p:nvGraphicFramePr>
        <p:xfrm>
          <a:off x="6228521" y="2039454"/>
          <a:ext cx="18097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4" imgW="812447" imgH="609336" progId="Equation.3">
                  <p:embed/>
                </p:oleObj>
              </mc:Choice>
              <mc:Fallback>
                <p:oleObj name="Microsoft Equation 3.0" r:id="rId4" imgW="812447" imgH="60933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521" y="2039454"/>
                        <a:ext cx="1809750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15886F-5329-4FF5-B47E-2E98DAF5FA13}"/>
              </a:ext>
            </a:extLst>
          </p:cNvPr>
          <p:cNvSpPr/>
          <p:nvPr/>
        </p:nvSpPr>
        <p:spPr>
          <a:xfrm>
            <a:off x="5050439" y="2646260"/>
            <a:ext cx="748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endParaRPr lang="ru-RU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DFD256-9FC3-4789-8E83-BEB457BDBE6E}"/>
              </a:ext>
            </a:extLst>
          </p:cNvPr>
          <p:cNvSpPr/>
          <p:nvPr/>
        </p:nvSpPr>
        <p:spPr>
          <a:xfrm>
            <a:off x="437321" y="3990492"/>
            <a:ext cx="8335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en-US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приведенный эффект на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ом шаге расчета.</a:t>
            </a:r>
            <a:endParaRPr lang="ru-RU" sz="2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742156-1626-41C9-A2B5-32BB3B10F7BA}"/>
              </a:ext>
            </a:extLst>
          </p:cNvPr>
          <p:cNvSpPr/>
          <p:nvPr/>
        </p:nvSpPr>
        <p:spPr>
          <a:xfrm>
            <a:off x="457199" y="5349941"/>
            <a:ext cx="7985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800" b="1" spc="-5" dirty="0">
                <a:solidFill>
                  <a:srgbClr val="3399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2.</a:t>
            </a:r>
            <a:r>
              <a:rPr lang="ru-RU" sz="28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ИД &gt; 1, проект эффективен</a:t>
            </a:r>
            <a:r>
              <a:rPr lang="ru-RU" spc="-30" dirty="0">
                <a:solidFill>
                  <a:srgbClr val="0000FF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44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6E80C-6694-4F9C-8E6A-3B3E103B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2849"/>
            <a:ext cx="7886700" cy="26961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Внутренняя норма доходности </a:t>
            </a:r>
            <a:r>
              <a:rPr lang="ru-RU" sz="4000" dirty="0">
                <a:solidFill>
                  <a:srgbClr val="0070C0"/>
                </a:solidFill>
              </a:rPr>
              <a:t>представляет собой ту норму дисконта (Е</a:t>
            </a:r>
            <a:r>
              <a:rPr lang="ru-RU" sz="4000" baseline="-25000" dirty="0">
                <a:solidFill>
                  <a:srgbClr val="0070C0"/>
                </a:solidFill>
              </a:rPr>
              <a:t>вн</a:t>
            </a:r>
            <a:r>
              <a:rPr lang="ru-RU" sz="4000" dirty="0">
                <a:solidFill>
                  <a:srgbClr val="0070C0"/>
                </a:solidFill>
              </a:rPr>
              <a:t>), при которой величина приведенных эф­фектов равна приведенным капиталовложениям: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BCA544-71E7-47A7-835E-CC1FCEDB1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159AE52-8AB4-4CBC-8B30-7ADEC5774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866879"/>
              </p:ext>
            </p:extLst>
          </p:nvPr>
        </p:nvGraphicFramePr>
        <p:xfrm>
          <a:off x="2491409" y="3207026"/>
          <a:ext cx="389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1752600" imgH="469900" progId="Equation.3">
                  <p:embed/>
                </p:oleObj>
              </mc:Choice>
              <mc:Fallback>
                <p:oleObj name="Microsoft Equation 3.0" r:id="rId2" imgW="17526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409" y="3207026"/>
                        <a:ext cx="3895725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D37098-31E4-406C-9A80-FDE08995A6E6}"/>
              </a:ext>
            </a:extLst>
          </p:cNvPr>
          <p:cNvSpPr/>
          <p:nvPr/>
        </p:nvSpPr>
        <p:spPr>
          <a:xfrm>
            <a:off x="628650" y="4530202"/>
            <a:ext cx="7886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spc="-15" dirty="0">
                <a:solidFill>
                  <a:srgbClr val="3399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 3.</a:t>
            </a:r>
            <a:r>
              <a:rPr lang="ru-RU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1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внутренняя норма доходности равна или больше требуемой инвестором нормы </a:t>
            </a:r>
            <a:r>
              <a:rPr lang="ru-RU" sz="2800" spc="-1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дохода на капитал, то инвестиции в данный инвестиционный </a:t>
            </a:r>
            <a:r>
              <a:rPr lang="ru-RU" sz="2800" spc="-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оправданы.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9791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73C899-6647-4663-8ED0-53C6466758E8}"/>
              </a:ext>
            </a:extLst>
          </p:cNvPr>
          <p:cNvSpPr/>
          <p:nvPr/>
        </p:nvSpPr>
        <p:spPr>
          <a:xfrm>
            <a:off x="344557" y="874503"/>
            <a:ext cx="82693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1	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Руководство предприятия решило осуществить техническое перевооружение одного из подразделений с целью снижения издержек производства и улучшения качества продукции.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разработки бизнес-плана было установлено, что на осуществление инвестиционного проекта потребуются денежные средства в размере 1,5 млрд. рублей. Предполагаемые доходы по годам составят: 1-ый год – 0,5 млрд. рублей; 2-ой год – 1 млрд.рублей; 3-ий год – 1,7 млрд.рублей; 4-ый год – 2,5 млрд.рублей;  5-ый год – 3,2 млрд.рублей. Ставка дисконта принимается на уровне 12 %.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Требуется определить эффективны ли  капитальные вложения.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14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59295A-2B92-4219-8B5C-423BF742E571}"/>
              </a:ext>
            </a:extLst>
          </p:cNvPr>
          <p:cNvSpPr/>
          <p:nvPr/>
        </p:nvSpPr>
        <p:spPr>
          <a:xfrm>
            <a:off x="609600" y="49775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6858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Определяем текущую (дисконтированную) стоимость проекта, т.е. приводим все доходы к начальному моменту времени (моменту вложения инвестиций):</a:t>
            </a:r>
          </a:p>
          <a:p>
            <a:pPr lvl="0" algn="just">
              <a:spcAft>
                <a:spcPts val="0"/>
              </a:spcAft>
              <a:tabLst>
                <a:tab pos="68580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68580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68580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=5,853 млрд.руб.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7391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Чистый дисконтированный доход: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DF453-31F5-4F69-9A04-BA41408C4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7570287-990D-4B5D-9274-ED3758561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05181"/>
              </p:ext>
            </p:extLst>
          </p:nvPr>
        </p:nvGraphicFramePr>
        <p:xfrm>
          <a:off x="198782" y="2159744"/>
          <a:ext cx="8746435" cy="676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5664200" imgH="444500" progId="Equation.3">
                  <p:embed/>
                </p:oleObj>
              </mc:Choice>
              <mc:Fallback>
                <p:oleObj name="Microsoft Equation 3.0" r:id="rId2" imgW="56642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82" y="2159744"/>
                        <a:ext cx="8746435" cy="676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>
            <a:extLst>
              <a:ext uri="{FF2B5EF4-FFF2-40B4-BE49-F238E27FC236}">
                <a16:creationId xmlns:a16="http://schemas.microsoft.com/office/drawing/2014/main" id="{3F93C7AE-E654-4530-9B95-931674942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0C53ED-3BE7-4B87-BACA-30CE20829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92054"/>
              </p:ext>
            </p:extLst>
          </p:nvPr>
        </p:nvGraphicFramePr>
        <p:xfrm>
          <a:off x="2281859" y="4191069"/>
          <a:ext cx="43053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4" imgW="2120900" imgH="444500" progId="Equation.3">
                  <p:embed/>
                </p:oleObj>
              </mc:Choice>
              <mc:Fallback>
                <p:oleObj name="Microsoft Equation 3.0" r:id="rId4" imgW="21209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859" y="4191069"/>
                        <a:ext cx="43053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1A01F7-D13F-4D53-BA3B-A57CBCF797A9}"/>
              </a:ext>
            </a:extLst>
          </p:cNvPr>
          <p:cNvSpPr/>
          <p:nvPr/>
        </p:nvSpPr>
        <p:spPr>
          <a:xfrm>
            <a:off x="609600" y="5358704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ЧДД=R – КВ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5,853 – 1,5 = 4,353 млрд. руб.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04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2C70D1-565E-41BD-BD0A-974D1DED53E3}"/>
              </a:ext>
            </a:extLst>
          </p:cNvPr>
          <p:cNvSpPr/>
          <p:nvPr/>
        </p:nvSpPr>
        <p:spPr>
          <a:xfrm>
            <a:off x="662609" y="752925"/>
            <a:ext cx="800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7391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Индекс доходности: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68C0F-D6BD-4FDF-8ACC-FA65A0EA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A09BF1F-3A54-49D5-A7FF-9CEE91ACA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74951"/>
              </p:ext>
            </p:extLst>
          </p:nvPr>
        </p:nvGraphicFramePr>
        <p:xfrm>
          <a:off x="2943225" y="1201338"/>
          <a:ext cx="32575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1624895" imgH="634725" progId="Equation.3">
                  <p:embed/>
                </p:oleObj>
              </mc:Choice>
              <mc:Fallback>
                <p:oleObj name="Microsoft Equation 3.0" r:id="rId2" imgW="1624895" imgH="63472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1201338"/>
                        <a:ext cx="3257550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5F6401-0F0E-4E6D-95F7-4CCA4E5492F8}"/>
              </a:ext>
            </a:extLst>
          </p:cNvPr>
          <p:cNvSpPr/>
          <p:nvPr/>
        </p:nvSpPr>
        <p:spPr>
          <a:xfrm>
            <a:off x="662609" y="2828836"/>
            <a:ext cx="7832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чистый дисконтированный доход больше нуля, индекс доходности больше единицы, следовательно, проект эффективен.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2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885889-802A-A9CE-05A8-2C6A7CBC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577516"/>
            <a:ext cx="8154403" cy="5599447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FF0000"/>
                </a:solidFill>
                <a:effectLst/>
                <a:latin typeface="YS Text"/>
              </a:rPr>
              <a:t>Инновационный процесс 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—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это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процесс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последовательного превращения идеи в новый товар или услугу.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Инновационный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процесс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можно разделить на две основные стадии: первая стадия (она самая продолжительная) включает в себя научные исследования и конструкторские разработки, вторая стадия представляет собой жизненный цикл продукта. Для моделирования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инновационного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процесса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часто применяются различные модели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инновационного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цикла.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84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17934B-670C-062A-046F-37100A9D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1" y="238225"/>
            <a:ext cx="8166433" cy="61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6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4CAF92-6028-A0AF-FD9E-05F39D458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36" y="0"/>
            <a:ext cx="7865489" cy="68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8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60EDA9-A173-1371-D475-8BD889254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94" y="968859"/>
            <a:ext cx="7888649" cy="33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3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9AC35B-D53A-CC55-AB9C-8C8394ED4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52" y="204826"/>
            <a:ext cx="7605606" cy="29715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2FC3B-8FE9-B41D-584D-07E6C2E78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26" y="3113079"/>
            <a:ext cx="7555832" cy="34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8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95B68D-EAAB-4FE2-9555-D5CF24C913C6}"/>
              </a:ext>
            </a:extLst>
          </p:cNvPr>
          <p:cNvSpPr/>
          <p:nvPr/>
        </p:nvSpPr>
        <p:spPr>
          <a:xfrm>
            <a:off x="628650" y="2136339"/>
            <a:ext cx="7886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800" b="1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lang="ru-RU" sz="28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денежные средства, ценные бумаги, иное имущество, в том числе имущественные права, иные права, имеющие денежную оценку, вкладываемые в объекты предпринимательской деятельности в целях получения прибыли.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15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1388</TotalTime>
  <Words>1191</Words>
  <Application>Microsoft Office PowerPoint</Application>
  <PresentationFormat>Экран (4:3)</PresentationFormat>
  <Paragraphs>96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Segoe Script</vt:lpstr>
      <vt:lpstr>Symbol</vt:lpstr>
      <vt:lpstr>Times New Roman</vt:lpstr>
      <vt:lpstr>Times New Roman CYR</vt:lpstr>
      <vt:lpstr>YS Text</vt:lpstr>
      <vt:lpstr>Тема Office</vt:lpstr>
      <vt:lpstr>Microsoft Equation 3.0</vt:lpstr>
      <vt:lpstr>Тема: Анализ инновационной и инвестиционной деятельности</vt:lpstr>
      <vt:lpstr>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 формам воспроизводства основных фондов различают КВ на: </vt:lpstr>
      <vt:lpstr>Объем инвестиций в Пензенской области в 2021г</vt:lpstr>
      <vt:lpstr>Динамика инвестиций за  2017-2021 гг</vt:lpstr>
      <vt:lpstr>Рейтинг Пензенской области среди регионов ПФО</vt:lpstr>
      <vt:lpstr>Объем инвестиций на душу населения в регионах ПФО в 2021 г</vt:lpstr>
      <vt:lpstr>Показатели использования КВ</vt:lpstr>
      <vt:lpstr>Абсолютная эффективность КВ </vt:lpstr>
      <vt:lpstr>Абсолютная эффективность КВ </vt:lpstr>
      <vt:lpstr> Методика определения сравнительной эффективности КВ  </vt:lpstr>
      <vt:lpstr>Экономический эффект от реализации лучшего варианта</vt:lpstr>
      <vt:lpstr>Сравнительный коэффициент эффективности КВ</vt:lpstr>
      <vt:lpstr>Оценка эффективности долгосрочных капитальных вложений</vt:lpstr>
      <vt:lpstr>Презентация PowerPoint</vt:lpstr>
      <vt:lpstr>Показатели эффективности долгосрочных проектов</vt:lpstr>
      <vt:lpstr>Чистый дисконтированный доход  представляет собой оценку сего­дняшней стоимости потока будущего дохода. </vt:lpstr>
      <vt:lpstr>Модифицированные формулы ЧДД</vt:lpstr>
      <vt:lpstr>Модифицированные формулы ЧДД</vt:lpstr>
      <vt:lpstr>Индекс доходности представляет собой отношение суммы приведенных эффектов к величине капиталовложений</vt:lpstr>
      <vt:lpstr>Внутренняя норма доходности представляет собой ту норму дисконта (Евн), при которой величина приведенных эф­фектов равна приведенным капиталовложениям: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Экономическая эффективность капитальных вложений</dc:title>
  <dc:creator>Пользователь Windows</dc:creator>
  <cp:lastModifiedBy>shirokowa.len58@yandex.ru</cp:lastModifiedBy>
  <cp:revision>20</cp:revision>
  <dcterms:created xsi:type="dcterms:W3CDTF">2020-03-17T08:06:19Z</dcterms:created>
  <dcterms:modified xsi:type="dcterms:W3CDTF">2022-10-17T21:10:21Z</dcterms:modified>
</cp:coreProperties>
</file>