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6" r:id="rId6"/>
    <p:sldId id="261" r:id="rId7"/>
    <p:sldId id="292" r:id="rId8"/>
    <p:sldId id="260" r:id="rId9"/>
    <p:sldId id="264" r:id="rId10"/>
    <p:sldId id="268" r:id="rId11"/>
    <p:sldId id="293" r:id="rId12"/>
    <p:sldId id="294" r:id="rId13"/>
    <p:sldId id="271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287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D4F21-A132-4FC5-8292-3ECDEFFE3F99}" type="datetimeFigureOut">
              <a:rPr lang="ru-RU" smtClean="0"/>
              <a:pPr/>
              <a:t>04.10.2017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9F231-22DB-4E01-AB4A-A20F6AF78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958166" cy="264320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Сводка и группировка статистических данных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043890" cy="56975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3300" dirty="0" smtClean="0"/>
              <a:t>Статистическая сводка проводится по специально разработанной программе, которая определяется задачами статистического исследования. Одновременно составляется план сводки, в котором решаются вопросы о способах осуществления статистической сводки, последовательности, сроках выполнения каждого ее этапа, исполнителях и порядке оформления результатов.</a:t>
            </a:r>
            <a:endParaRPr lang="ru-R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Последовательность и приемы проведения статистической группировки. Виды статистических группировок.</a:t>
            </a:r>
            <a:endParaRPr lang="ru-RU" sz="4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/>
          </a:p>
          <a:p>
            <a:pPr algn="ctr">
              <a:spcBef>
                <a:spcPts val="0"/>
              </a:spcBef>
              <a:buNone/>
            </a:pPr>
            <a:r>
              <a:rPr lang="ru-RU" sz="4000" b="1" dirty="0" smtClean="0"/>
              <a:t>Статистическая группировка </a:t>
            </a:r>
            <a:r>
              <a:rPr lang="ru-RU" sz="4000" dirty="0" smtClean="0"/>
              <a:t>– разделение единиц изучаемой совокупности на качественно однородные группы по значениям одного или нескольких признаков.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Группировка в статистическом анализе выполняет следующие определенные </a:t>
            </a:r>
            <a:r>
              <a:rPr lang="ru-RU" sz="2800" b="1" dirty="0" smtClean="0"/>
              <a:t>функции:</a:t>
            </a: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329642" cy="4286280"/>
          </a:xfrm>
        </p:spPr>
        <p:txBody>
          <a:bodyPr>
            <a:noAutofit/>
          </a:bodyPr>
          <a:lstStyle/>
          <a:p>
            <a:pPr lvl="1"/>
            <a:r>
              <a:rPr lang="ru-RU" dirty="0" smtClean="0"/>
              <a:t>выделение социально-экономических типов явлений;</a:t>
            </a:r>
            <a:endParaRPr lang="ru-RU" sz="2000" dirty="0" smtClean="0"/>
          </a:p>
          <a:p>
            <a:pPr lvl="1"/>
            <a:r>
              <a:rPr lang="ru-RU" dirty="0" smtClean="0"/>
              <a:t>изучение структуры и структурных сдвигов, происходящих в социально-экономических явлениях;</a:t>
            </a:r>
            <a:endParaRPr lang="ru-RU" sz="2000" dirty="0" smtClean="0"/>
          </a:p>
          <a:p>
            <a:pPr lvl="1"/>
            <a:r>
              <a:rPr lang="ru-RU" dirty="0" smtClean="0"/>
              <a:t>анализ взаимосвязей между явлениями.</a:t>
            </a:r>
            <a:endParaRPr lang="ru-RU" sz="2000" dirty="0" smtClean="0"/>
          </a:p>
          <a:p>
            <a:pPr marL="514350" indent="-514350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В соответствии с функциями группировки, различают следующие ее </a:t>
            </a:r>
            <a:r>
              <a:rPr lang="ru-RU" sz="2800" b="1" dirty="0" smtClean="0"/>
              <a:t>виды</a:t>
            </a:r>
            <a:r>
              <a:rPr lang="ru-RU" sz="2800" dirty="0" smtClean="0"/>
              <a:t>:</a:t>
            </a: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329642" cy="4286280"/>
          </a:xfrm>
        </p:spPr>
        <p:txBody>
          <a:bodyPr>
            <a:noAutofit/>
          </a:bodyPr>
          <a:lstStyle/>
          <a:p>
            <a:pPr lvl="1"/>
            <a:r>
              <a:rPr lang="ru-RU" dirty="0" smtClean="0"/>
              <a:t>типологическая;</a:t>
            </a:r>
            <a:endParaRPr lang="ru-RU" sz="2000" dirty="0" smtClean="0"/>
          </a:p>
          <a:p>
            <a:pPr lvl="1"/>
            <a:r>
              <a:rPr lang="ru-RU" dirty="0" smtClean="0"/>
              <a:t>структурная;</a:t>
            </a:r>
            <a:endParaRPr lang="ru-RU" sz="2000" dirty="0" smtClean="0"/>
          </a:p>
          <a:p>
            <a:pPr lvl="1"/>
            <a:r>
              <a:rPr lang="ru-RU" dirty="0" smtClean="0"/>
              <a:t>аналитическая.</a:t>
            </a:r>
            <a:endParaRPr lang="ru-RU" sz="2000" dirty="0" smtClean="0"/>
          </a:p>
          <a:p>
            <a:pPr marL="514350" indent="-514350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 anchor="t">
            <a:normAutofit fontScale="92500" lnSpcReduction="10000"/>
          </a:bodyPr>
          <a:lstStyle/>
          <a:p>
            <a:pPr algn="ctr">
              <a:buNone/>
            </a:pPr>
            <a:endParaRPr lang="ru-RU" sz="4000" dirty="0" smtClean="0"/>
          </a:p>
          <a:p>
            <a:pPr indent="468000" algn="ctr">
              <a:buNone/>
            </a:pPr>
            <a:r>
              <a:rPr lang="ru-RU" sz="4000" b="1" dirty="0" smtClean="0"/>
              <a:t>Типологическая группировка </a:t>
            </a:r>
            <a:r>
              <a:rPr lang="ru-RU" sz="4000" dirty="0" smtClean="0"/>
              <a:t>– это разделение качественно неоднородной совокупности на отдельные качественно однородные группы и выявление на этой основе экономических типов явлений. </a:t>
            </a:r>
          </a:p>
          <a:p>
            <a:pPr indent="468000" algn="just">
              <a:buNone/>
            </a:pPr>
            <a:r>
              <a:rPr lang="ru-RU" sz="2800" dirty="0" smtClean="0"/>
              <a:t>Основная задача такой группировки – это идентификация типов социально-экономических явлений, поэтому важное значение при ее построении должно уделяться выбору </a:t>
            </a:r>
            <a:r>
              <a:rPr lang="ru-RU" sz="2800" dirty="0" err="1" smtClean="0"/>
              <a:t>группировочного</a:t>
            </a:r>
            <a:r>
              <a:rPr lang="ru-RU" sz="2800" dirty="0" smtClean="0"/>
              <a:t> признака.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Таблица 1 - Группировка кредитных организаций по достаточности капитала (данные условные), млн.руб.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43445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900618"/>
                <a:gridCol w="1714512"/>
                <a:gridCol w="1614470"/>
              </a:tblGrid>
              <a:tr h="5880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Показатель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01.01.2016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01.01.2017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Банки,</a:t>
                      </a:r>
                      <a:r>
                        <a:rPr lang="ru-RU" sz="2000" baseline="0" dirty="0" smtClean="0"/>
                        <a:t> контролируемые государством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15,6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18,4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02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Банки, контролируемые иностранным капиталом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14,1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15,5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Крупные частные банки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14,5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14,0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Средние и малые банки Москвы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28,1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31,4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Средние и малые банки других регионов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19,9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21,9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Небанковские кредитные организации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117,3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37,2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 anchor="t">
            <a:normAutofit/>
          </a:bodyPr>
          <a:lstStyle/>
          <a:p>
            <a:pPr algn="ctr">
              <a:buNone/>
            </a:pPr>
            <a:endParaRPr lang="ru-RU" sz="4000" dirty="0" smtClean="0"/>
          </a:p>
          <a:p>
            <a:pPr indent="468000" algn="ctr">
              <a:buNone/>
            </a:pPr>
            <a:r>
              <a:rPr lang="ru-RU" sz="4000" b="1" dirty="0" smtClean="0"/>
              <a:t>Классификация </a:t>
            </a:r>
            <a:r>
              <a:rPr lang="ru-RU" sz="4000" dirty="0" smtClean="0"/>
              <a:t>– это группировка явлений, каких-либо объектов по относительно однообразным и устойчивым признакам (например, классификация экономики по секторам). </a:t>
            </a:r>
          </a:p>
          <a:p>
            <a:pPr indent="46800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 anchor="t">
            <a:normAutofit lnSpcReduction="10000"/>
          </a:bodyPr>
          <a:lstStyle/>
          <a:p>
            <a:pPr algn="ctr">
              <a:buNone/>
            </a:pPr>
            <a:endParaRPr lang="ru-RU" sz="4000" dirty="0" smtClean="0"/>
          </a:p>
          <a:p>
            <a:pPr indent="468000" algn="ctr">
              <a:buNone/>
            </a:pPr>
            <a:r>
              <a:rPr lang="ru-RU" sz="4000" b="1" dirty="0" smtClean="0"/>
              <a:t>Структурная группировка </a:t>
            </a:r>
            <a:r>
              <a:rPr lang="ru-RU" sz="4000" dirty="0" smtClean="0"/>
              <a:t>– это выявление закономерностей распределения единиц однородной совокупности по варьирующим значениям исследуемого признака. </a:t>
            </a:r>
            <a:r>
              <a:rPr lang="ru-RU" sz="3600" dirty="0" smtClean="0"/>
              <a:t>Она позволяет изучить структуру совокупности и происходящих в ней сдвигов.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Таблица 2 - Группировка кредитных организаций по значению норматива достаточности капитала (по количеству) </a:t>
            </a:r>
            <a:br>
              <a:rPr lang="ru-RU" sz="2400" dirty="0" smtClean="0"/>
            </a:br>
            <a:r>
              <a:rPr lang="ru-RU" sz="2400" dirty="0" smtClean="0"/>
              <a:t>(данные условные)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417109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971924"/>
                <a:gridCol w="2643206"/>
                <a:gridCol w="1614470"/>
              </a:tblGrid>
              <a:tr h="650646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Группы  кредитных организаций по значению норматива достаточности капитала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Удельный вес в общем объеме банков, %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628">
                <a:tc vMerge="1"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01.01.2016</a:t>
                      </a:r>
                    </a:p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01.01.2017</a:t>
                      </a:r>
                    </a:p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6467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Норматив не выполнен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0,1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1,0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99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 12 %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9,5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2,8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26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12-14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11,3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6,4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14-28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34,8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43,6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Свыше 28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44,3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46,2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62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Всего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57224" y="857232"/>
            <a:ext cx="7643866" cy="4786345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latin typeface="Arial" pitchFamily="34" charset="0"/>
                <a:cs typeface="Arial" pitchFamily="34" charset="0"/>
              </a:rPr>
              <a:t>1. Задачи сводки и ее содержание.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2. Последовательность и приемы проведения статистической группировки. Виды статистических группировок.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3. Ряды распределения.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4. Статистические таблицы, правила построения и применения. Виды статистических таблиц.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5. Статистические графики, их виды, правила построения  и использования.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829576" cy="5715040"/>
          </a:xfrm>
        </p:spPr>
        <p:txBody>
          <a:bodyPr anchor="t">
            <a:normAutofit fontScale="70000" lnSpcReduction="20000"/>
          </a:bodyPr>
          <a:lstStyle/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r>
              <a:rPr lang="ru-RU" sz="5200" b="1" dirty="0" smtClean="0"/>
              <a:t>Аналитическая группировка </a:t>
            </a:r>
            <a:r>
              <a:rPr lang="ru-RU" sz="5200" dirty="0" smtClean="0"/>
              <a:t>– это группировка, выявляющая взаимосвязи между изучаемыми явлениями и признаками.</a:t>
            </a:r>
          </a:p>
          <a:p>
            <a:pPr indent="504000" algn="just">
              <a:buNone/>
            </a:pPr>
            <a:r>
              <a:rPr lang="ru-RU" sz="3600" dirty="0" smtClean="0"/>
              <a:t>При построении аналитической группировки единицы группируются по факторному признаку, и каждая группа характеризуется средними величинами результативного признака.</a:t>
            </a:r>
          </a:p>
          <a:p>
            <a:pPr indent="504000" algn="just">
              <a:buNone/>
            </a:pPr>
            <a:r>
              <a:rPr lang="ru-RU" sz="3600" b="1" dirty="0" smtClean="0"/>
              <a:t>Факторными</a:t>
            </a:r>
            <a:r>
              <a:rPr lang="ru-RU" sz="3600" dirty="0" smtClean="0"/>
              <a:t> называются признаки, оказывающие влияние на изменение результативных. </a:t>
            </a:r>
            <a:r>
              <a:rPr lang="ru-RU" sz="3600" b="1" dirty="0" smtClean="0"/>
              <a:t>Результативными</a:t>
            </a:r>
            <a:r>
              <a:rPr lang="ru-RU" sz="3600" dirty="0" smtClean="0"/>
              <a:t> называются признаки, изменяющиеся под влиянием факторных.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Таблица 3 – Распределение регионов по численности занятых в экономике (данные условные)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75"/>
          <a:ext cx="8229600" cy="538068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57346"/>
                <a:gridCol w="985854"/>
                <a:gridCol w="1371600"/>
                <a:gridCol w="1371600"/>
                <a:gridCol w="1371600"/>
                <a:gridCol w="1371600"/>
              </a:tblGrid>
              <a:tr h="607221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Группы регионов по численности занятых в экономике, тыс. человек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Число регионов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Численность занятых в экономике, тыс. человек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Валовой региональный продукт, млрд. руб.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722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smtClean="0"/>
                        <a:t>в </a:t>
                      </a:r>
                      <a:r>
                        <a:rPr lang="ru-RU" b="1" dirty="0" smtClean="0"/>
                        <a:t>среднем на один регион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smtClean="0"/>
                        <a:t>в </a:t>
                      </a:r>
                      <a:r>
                        <a:rPr lang="ru-RU" b="1" dirty="0" smtClean="0"/>
                        <a:t>среднем на один регион</a:t>
                      </a:r>
                      <a:endParaRPr lang="ru-RU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dirty="0" smtClean="0"/>
                        <a:t>220-350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107,1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26,8</a:t>
                      </a:r>
                      <a:endParaRPr lang="ru-RU" dirty="0"/>
                    </a:p>
                  </a:txBody>
                  <a:tcPr/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dirty="0" smtClean="0"/>
                        <a:t>350-480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285,3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31,7</a:t>
                      </a:r>
                      <a:endParaRPr lang="ru-RU" dirty="0"/>
                    </a:p>
                  </a:txBody>
                  <a:tcPr/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dirty="0" smtClean="0"/>
                        <a:t>480-610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34,9</a:t>
                      </a:r>
                      <a:endParaRPr lang="ru-RU" dirty="0"/>
                    </a:p>
                  </a:txBody>
                  <a:tcPr/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dirty="0" smtClean="0"/>
                        <a:t>610-740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4767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35,1</a:t>
                      </a:r>
                      <a:endParaRPr lang="ru-RU" dirty="0"/>
                    </a:p>
                  </a:txBody>
                  <a:tcPr/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dirty="0" smtClean="0"/>
                        <a:t>740-870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38,4</a:t>
                      </a:r>
                      <a:endParaRPr lang="ru-RU" dirty="0"/>
                    </a:p>
                  </a:txBody>
                  <a:tcPr/>
                </a:tc>
              </a:tr>
              <a:tr h="60722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19680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547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1214,0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33,7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Autofit/>
          </a:bodyPr>
          <a:lstStyle/>
          <a:p>
            <a:r>
              <a:rPr lang="ru-RU" sz="3200" u="sng" dirty="0" smtClean="0"/>
              <a:t>Основные этапы построения аналитической группировки </a:t>
            </a:r>
            <a:endParaRPr lang="ru-RU" sz="32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ru-RU" sz="2400" dirty="0" smtClean="0"/>
              <a:t>- обоснование и выбор факторного и результативного признаков;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sz="2400" dirty="0" smtClean="0"/>
              <a:t>- группировка единиц совокупности по факторному признаку;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sz="2400" dirty="0" smtClean="0"/>
              <a:t>- подсчет числа единиц в каждой из образованных групп и определение объема варьирующих признаков в созданных группах;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sz="2400" dirty="0" smtClean="0"/>
              <a:t>- исчисление средних размеров результативного показателя (признака) по каждой из образованных групп;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sz="2400" dirty="0" smtClean="0"/>
              <a:t>- оформление результатов группировки в таблице;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- сопоставление изменения значений факторного и результативного признаков, определяющее характер связи между ними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600" b="1" dirty="0" err="1" smtClean="0"/>
              <a:t>Группировочным</a:t>
            </a:r>
            <a:r>
              <a:rPr lang="ru-RU" sz="4600" b="1" dirty="0" smtClean="0"/>
              <a:t> признаком (основанием группировки) </a:t>
            </a:r>
            <a:r>
              <a:rPr lang="ru-RU" sz="4600" dirty="0" smtClean="0"/>
              <a:t>называется признак, по которому проводится разбиение единиц совокупности на отдельные группы. </a:t>
            </a:r>
          </a:p>
          <a:p>
            <a:pPr algn="ctr">
              <a:buNone/>
            </a:pPr>
            <a:r>
              <a:rPr lang="ru-RU" dirty="0" smtClean="0"/>
              <a:t>В основание группировки могут быть положены:</a:t>
            </a:r>
          </a:p>
          <a:p>
            <a:pPr algn="ctr">
              <a:buNone/>
            </a:pPr>
            <a:r>
              <a:rPr lang="ru-RU" dirty="0" smtClean="0"/>
              <a:t>а) </a:t>
            </a:r>
            <a:r>
              <a:rPr lang="ru-RU" i="1" dirty="0" smtClean="0"/>
              <a:t>атрибутивные (качественные) </a:t>
            </a:r>
            <a:r>
              <a:rPr lang="ru-RU" dirty="0" smtClean="0"/>
              <a:t>признаки, которые  отражают состояние единицы совокупности (пол человека, семейное положение, отраслевую принадлежность предприятия, его форму собственности и т.д.);</a:t>
            </a:r>
          </a:p>
          <a:p>
            <a:pPr algn="ctr">
              <a:buNone/>
            </a:pPr>
            <a:r>
              <a:rPr lang="ru-RU" dirty="0" smtClean="0"/>
              <a:t>б) </a:t>
            </a:r>
            <a:r>
              <a:rPr lang="ru-RU" i="1" dirty="0" smtClean="0"/>
              <a:t>количественные</a:t>
            </a:r>
            <a:r>
              <a:rPr lang="ru-RU" dirty="0" smtClean="0"/>
              <a:t> признаки, имеющие числовое выражение (возраст человека, размер доходов, численность работников и др.).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Формула </a:t>
            </a:r>
            <a:r>
              <a:rPr lang="ru-RU" sz="4400" dirty="0" err="1" smtClean="0"/>
              <a:t>Стерджесса</a:t>
            </a:r>
            <a:endParaRPr lang="ru-RU" sz="4400" dirty="0" smtClean="0"/>
          </a:p>
          <a:p>
            <a:pPr algn="ctr">
              <a:buNone/>
            </a:pPr>
            <a:r>
              <a:rPr lang="ru-RU" sz="4400" i="1" dirty="0" err="1" smtClean="0"/>
              <a:t>n</a:t>
            </a:r>
            <a:r>
              <a:rPr lang="ru-RU" sz="4400" i="1" dirty="0" smtClean="0"/>
              <a:t> = 1 +3,322 </a:t>
            </a:r>
            <a:r>
              <a:rPr lang="ru-RU" sz="4400" i="1" dirty="0" err="1" smtClean="0"/>
              <a:t>lgN</a:t>
            </a:r>
            <a:r>
              <a:rPr lang="ru-RU" sz="4400" i="1" dirty="0" smtClean="0"/>
              <a:t>,</a:t>
            </a: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где </a:t>
            </a:r>
            <a:r>
              <a:rPr lang="ru-RU" sz="4400" i="1" dirty="0" err="1" smtClean="0"/>
              <a:t>n</a:t>
            </a:r>
            <a:r>
              <a:rPr lang="ru-RU" sz="4400" dirty="0" smtClean="0"/>
              <a:t> – число групп;</a:t>
            </a:r>
          </a:p>
          <a:p>
            <a:pPr>
              <a:buNone/>
            </a:pPr>
            <a:r>
              <a:rPr lang="en-US" sz="4400" i="1" dirty="0" smtClean="0"/>
              <a:t>N</a:t>
            </a:r>
            <a:r>
              <a:rPr lang="en-US" sz="4400" dirty="0" smtClean="0"/>
              <a:t> </a:t>
            </a:r>
            <a:r>
              <a:rPr lang="ru-RU" sz="4400" dirty="0" smtClean="0"/>
              <a:t>– число единиц совокупности.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i="1" dirty="0" smtClean="0"/>
              <a:t>Таблица 4 – Определение числа групп в зависимости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от численности совокупности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79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114"/>
                <a:gridCol w="3900486"/>
              </a:tblGrid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Численность совокупности, ед.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Рекомендуемое число групп</a:t>
                      </a:r>
                    </a:p>
                  </a:txBody>
                  <a:tcPr marL="68580" marR="68580" marT="0" marB="0" anchor="ctr"/>
                </a:tc>
              </a:tr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До 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3-4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40-60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4-5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60-100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5-6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100-300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6-8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Свыше 300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8-10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400" b="1" i="1" dirty="0" smtClean="0"/>
              <a:t>Интервал</a:t>
            </a:r>
            <a:r>
              <a:rPr lang="ru-RU" sz="4400" b="1" dirty="0" smtClean="0"/>
              <a:t> </a:t>
            </a:r>
            <a:r>
              <a:rPr lang="ru-RU" sz="4400" dirty="0" smtClean="0"/>
              <a:t>– это значение варьирующего признака, лежащее в определенных границах. </a:t>
            </a:r>
          </a:p>
          <a:p>
            <a:pPr algn="ctr">
              <a:buNone/>
            </a:pPr>
            <a:r>
              <a:rPr lang="ru-RU" sz="4400" dirty="0" smtClean="0"/>
              <a:t>Каждый интервал имеет свою величину, верхнюю и нижнюю границы или хотя бы одну из них. </a:t>
            </a:r>
            <a:r>
              <a:rPr lang="ru-RU" sz="4400" i="1" dirty="0" smtClean="0"/>
              <a:t>Нижней границей </a:t>
            </a:r>
            <a:r>
              <a:rPr lang="ru-RU" sz="4400" dirty="0" smtClean="0"/>
              <a:t>интервала называется наименьшее значение признака в интервале, а </a:t>
            </a:r>
            <a:r>
              <a:rPr lang="ru-RU" sz="4400" i="1" dirty="0" smtClean="0"/>
              <a:t>верхней границей </a:t>
            </a:r>
            <a:r>
              <a:rPr lang="ru-RU" sz="4400" dirty="0" smtClean="0"/>
              <a:t>– наибольшее значение признака в интервале. </a:t>
            </a:r>
            <a:endParaRPr lang="ru-RU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6500" b="1" i="1" dirty="0" smtClean="0"/>
              <a:t>Величина (ширина) интервала</a:t>
            </a:r>
            <a:r>
              <a:rPr lang="ru-RU" sz="6500" b="1" dirty="0" smtClean="0"/>
              <a:t> </a:t>
            </a:r>
            <a:r>
              <a:rPr lang="ru-RU" sz="6500" dirty="0" smtClean="0"/>
              <a:t>– это разность между верхней и нижней границами интервала. </a:t>
            </a:r>
          </a:p>
          <a:p>
            <a:pPr>
              <a:buNone/>
            </a:pPr>
            <a:r>
              <a:rPr lang="ru-RU" sz="5500" i="1" dirty="0" smtClean="0"/>
              <a:t>Равный интервал </a:t>
            </a:r>
            <a:r>
              <a:rPr lang="ru-RU" sz="5500" dirty="0" smtClean="0"/>
              <a:t>применяется в тех случаях, когда вариация признака происходит в сравнительно узких границах и имеет более или менее  равномерный характер.</a:t>
            </a:r>
          </a:p>
          <a:p>
            <a:pPr>
              <a:buNone/>
            </a:pPr>
            <a:r>
              <a:rPr lang="ru-RU" sz="5500" i="1" dirty="0" smtClean="0"/>
              <a:t>Неравный интервал </a:t>
            </a:r>
            <a:r>
              <a:rPr lang="ru-RU" sz="5500" dirty="0" smtClean="0"/>
              <a:t>применяется в тех случаях когда размах вариации признака в совокупности велик и значения признака варьируют неравномерно.</a:t>
            </a:r>
          </a:p>
          <a:p>
            <a:pPr>
              <a:buNone/>
            </a:pPr>
            <a:r>
              <a:rPr lang="ru-RU" sz="5500" i="1" dirty="0" smtClean="0"/>
              <a:t>Открытый интервал - </a:t>
            </a:r>
            <a:r>
              <a:rPr lang="ru-RU" sz="5500" dirty="0" smtClean="0"/>
              <a:t>это интервал, у которого указана только одна граница: верхняя - в первой группе, нижняя - в последней группе.</a:t>
            </a:r>
          </a:p>
          <a:p>
            <a:pPr>
              <a:buNone/>
            </a:pPr>
            <a:r>
              <a:rPr lang="ru-RU" sz="5500" i="1" dirty="0" smtClean="0"/>
              <a:t>Закрытый интервал  </a:t>
            </a:r>
            <a:r>
              <a:rPr lang="ru-RU" sz="5500" dirty="0" smtClean="0"/>
              <a:t>- это интервал, у которого имеются верхняя и нижняя границы.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000" dirty="0" smtClean="0"/>
              <a:t>Величина равного интервала определяется по формуле:</a:t>
            </a:r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pPr algn="ctr">
              <a:buNone/>
            </a:pPr>
            <a:r>
              <a:rPr lang="ru-RU" sz="4000" i="1" dirty="0" err="1" smtClean="0"/>
              <a:t>h</a:t>
            </a:r>
            <a:r>
              <a:rPr lang="ru-RU" sz="4000" i="1" dirty="0" smtClean="0"/>
              <a:t> </a:t>
            </a:r>
            <a:r>
              <a:rPr lang="ru-RU" sz="4000" dirty="0" smtClean="0"/>
              <a:t>= (Х</a:t>
            </a:r>
            <a:r>
              <a:rPr lang="en-US" sz="4000" i="1" baseline="-25000" dirty="0" smtClean="0"/>
              <a:t>ma</a:t>
            </a:r>
            <a:r>
              <a:rPr lang="ru-RU" sz="4000" i="1" baseline="-25000" dirty="0" err="1" smtClean="0"/>
              <a:t>х</a:t>
            </a:r>
            <a:r>
              <a:rPr lang="ru-RU" sz="4000" baseline="-25000" dirty="0" smtClean="0"/>
              <a:t> </a:t>
            </a:r>
            <a:r>
              <a:rPr lang="ru-RU" sz="4000" dirty="0" smtClean="0"/>
              <a:t> - Х</a:t>
            </a:r>
            <a:r>
              <a:rPr lang="en-US" sz="4000" i="1" baseline="-25000" dirty="0" smtClean="0"/>
              <a:t>min</a:t>
            </a:r>
            <a:r>
              <a:rPr lang="en-US" sz="4000" i="1" dirty="0" smtClean="0"/>
              <a:t> </a:t>
            </a:r>
            <a:r>
              <a:rPr lang="ru-RU" sz="4000" i="1" dirty="0" smtClean="0"/>
              <a:t>) / </a:t>
            </a:r>
            <a:r>
              <a:rPr lang="en-US" sz="4000" i="1" dirty="0" smtClean="0"/>
              <a:t>n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pPr>
              <a:buNone/>
            </a:pPr>
            <a:r>
              <a:rPr lang="ru-RU" sz="4000" dirty="0" smtClean="0"/>
              <a:t>где Х</a:t>
            </a:r>
            <a:r>
              <a:rPr lang="en-US" sz="4000" i="1" baseline="-25000" dirty="0" smtClean="0"/>
              <a:t>ma</a:t>
            </a:r>
            <a:r>
              <a:rPr lang="ru-RU" sz="4000" i="1" baseline="-25000" dirty="0" err="1" smtClean="0"/>
              <a:t>х</a:t>
            </a:r>
            <a:r>
              <a:rPr lang="ru-RU" sz="4000" baseline="-25000" dirty="0" smtClean="0"/>
              <a:t> </a:t>
            </a:r>
            <a:r>
              <a:rPr lang="ru-RU" sz="4000" dirty="0" smtClean="0"/>
              <a:t>и</a:t>
            </a:r>
            <a:r>
              <a:rPr lang="ru-RU" sz="4000" baseline="-25000" dirty="0" smtClean="0"/>
              <a:t> </a:t>
            </a:r>
            <a:r>
              <a:rPr lang="ru-RU" sz="4000" dirty="0" smtClean="0"/>
              <a:t>Х</a:t>
            </a:r>
            <a:r>
              <a:rPr lang="en-US" sz="4000" i="1" baseline="-25000" dirty="0" smtClean="0"/>
              <a:t>min</a:t>
            </a:r>
            <a:r>
              <a:rPr lang="en-US" sz="4000" i="1" dirty="0" smtClean="0"/>
              <a:t> </a:t>
            </a:r>
            <a:r>
              <a:rPr lang="ru-RU" sz="4000" i="1" dirty="0" smtClean="0"/>
              <a:t>− </a:t>
            </a:r>
            <a:r>
              <a:rPr lang="ru-RU" sz="4000" dirty="0" smtClean="0"/>
              <a:t>максимальное и минимальное значения признака в совокупности;</a:t>
            </a:r>
          </a:p>
          <a:p>
            <a:pPr>
              <a:buNone/>
            </a:pPr>
            <a:r>
              <a:rPr lang="ru-RU" sz="4000" i="1" dirty="0" smtClean="0"/>
              <a:t>   </a:t>
            </a:r>
            <a:r>
              <a:rPr lang="en-US" sz="4000" i="1" dirty="0" smtClean="0"/>
              <a:t>n</a:t>
            </a:r>
            <a:r>
              <a:rPr lang="en-US" sz="4000" dirty="0" smtClean="0"/>
              <a:t> </a:t>
            </a:r>
            <a:r>
              <a:rPr lang="ru-RU" sz="4000" dirty="0" smtClean="0"/>
              <a:t>– число групп.</a:t>
            </a:r>
            <a:endParaRPr lang="ru-RU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Ряды распределения</a:t>
            </a:r>
            <a:endParaRPr lang="ru-RU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Статистика</a:t>
            </a:r>
            <a:r>
              <a:rPr lang="ru-RU" dirty="0"/>
              <a:t>: учебник для бакалавров / под ред. И.И. Елисеевой. – 3-е изд., </a:t>
            </a:r>
            <a:r>
              <a:rPr lang="ru-RU" dirty="0" err="1"/>
              <a:t>перераб</a:t>
            </a:r>
            <a:r>
              <a:rPr lang="ru-RU" dirty="0"/>
              <a:t>. и доп. – М.: Издательство </a:t>
            </a:r>
            <a:r>
              <a:rPr lang="ru-RU" dirty="0" err="1"/>
              <a:t>Юрайт</a:t>
            </a:r>
            <a:r>
              <a:rPr lang="ru-RU" dirty="0"/>
              <a:t>; ИД </a:t>
            </a:r>
            <a:r>
              <a:rPr lang="ru-RU" dirty="0" err="1"/>
              <a:t>Юрайт</a:t>
            </a:r>
            <a:r>
              <a:rPr lang="ru-RU" dirty="0"/>
              <a:t>, </a:t>
            </a:r>
            <a:r>
              <a:rPr lang="ru-RU" dirty="0" smtClean="0"/>
              <a:t>2015. </a:t>
            </a:r>
            <a:r>
              <a:rPr lang="ru-RU" dirty="0"/>
              <a:t>– 558 с.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/>
              <a:t>Статистика: учебное пособие / коллектив авторов; под ред. В.Н. </a:t>
            </a:r>
            <a:r>
              <a:rPr lang="ru-RU" dirty="0" err="1"/>
              <a:t>Салина</a:t>
            </a:r>
            <a:r>
              <a:rPr lang="ru-RU" dirty="0"/>
              <a:t>, Е.П. </a:t>
            </a:r>
            <a:r>
              <a:rPr lang="ru-RU" dirty="0" err="1"/>
              <a:t>Шпаковской</a:t>
            </a:r>
            <a:r>
              <a:rPr lang="ru-RU" dirty="0"/>
              <a:t>. – 3-е изд., стер. – М.: КНОРУС, 2016. – 504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smtClean="0"/>
              <a:t>Ряд распределения  -</a:t>
            </a:r>
            <a:r>
              <a:rPr lang="ru-RU" sz="4400" i="1" dirty="0" smtClean="0"/>
              <a:t>упорядоченное распределение единиц изучаемой совокупности на группы по определенному варьирующему признаку.</a:t>
            </a: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 anchor="ctr">
            <a:normAutofit/>
          </a:bodyPr>
          <a:lstStyle/>
          <a:p>
            <a:pPr indent="540000">
              <a:buNone/>
            </a:pPr>
            <a:r>
              <a:rPr lang="ru-RU" sz="2800" dirty="0" smtClean="0"/>
              <a:t>Ряд распределения состоит их двух основных  элементов:</a:t>
            </a:r>
          </a:p>
          <a:p>
            <a:pPr indent="540000">
              <a:buNone/>
            </a:pPr>
            <a:r>
              <a:rPr lang="ru-RU" sz="2800" b="1" dirty="0" smtClean="0"/>
              <a:t>-</a:t>
            </a:r>
            <a:r>
              <a:rPr lang="ru-RU" sz="2800" dirty="0" smtClean="0"/>
              <a:t> </a:t>
            </a:r>
            <a:r>
              <a:rPr lang="ru-RU" sz="2800" b="1" dirty="0" smtClean="0"/>
              <a:t>вариантов (</a:t>
            </a:r>
            <a:r>
              <a:rPr lang="ru-RU" sz="2800" b="1" i="1" dirty="0" err="1" smtClean="0"/>
              <a:t>х</a:t>
            </a:r>
            <a:r>
              <a:rPr lang="ru-RU" sz="2800" b="1" dirty="0" smtClean="0"/>
              <a:t>)</a:t>
            </a:r>
            <a:r>
              <a:rPr lang="ru-RU" sz="2800" dirty="0" smtClean="0"/>
              <a:t> - групп по выделенному признаку;</a:t>
            </a:r>
          </a:p>
          <a:p>
            <a:pPr indent="540000">
              <a:buNone/>
            </a:pPr>
            <a:r>
              <a:rPr lang="ru-RU" sz="2800" b="1" dirty="0" smtClean="0"/>
              <a:t>- частот (</a:t>
            </a:r>
            <a:r>
              <a:rPr lang="en-US" sz="2800" b="1" i="1" dirty="0" smtClean="0"/>
              <a:t>f</a:t>
            </a:r>
            <a:r>
              <a:rPr lang="ru-RU" sz="2800" b="1" dirty="0" smtClean="0"/>
              <a:t>)</a:t>
            </a:r>
            <a:r>
              <a:rPr lang="en-US" sz="2800" dirty="0" smtClean="0"/>
              <a:t> - </a:t>
            </a:r>
            <a:r>
              <a:rPr lang="ru-RU" sz="2800" dirty="0" smtClean="0"/>
              <a:t>численности групп.</a:t>
            </a:r>
          </a:p>
          <a:p>
            <a:pPr indent="540000">
              <a:buNone/>
            </a:pPr>
            <a:r>
              <a:rPr lang="ru-RU" sz="2800" dirty="0" smtClean="0"/>
              <a:t>Частоты, выраженные в виде относительных величин (доли единиц, процентов), называются </a:t>
            </a:r>
            <a:r>
              <a:rPr lang="ru-RU" sz="2800" b="1" dirty="0" err="1" smtClean="0"/>
              <a:t>частостями</a:t>
            </a:r>
            <a:r>
              <a:rPr lang="ru-RU" sz="2800" b="1" dirty="0" smtClean="0"/>
              <a:t>.</a:t>
            </a:r>
          </a:p>
          <a:p>
            <a:pPr indent="540000">
              <a:buNone/>
            </a:pPr>
            <a:r>
              <a:rPr lang="ru-RU" sz="2800" dirty="0" smtClean="0"/>
              <a:t>Сумма всех частот называется </a:t>
            </a:r>
            <a:r>
              <a:rPr lang="ru-RU" sz="2800" b="1" dirty="0" smtClean="0"/>
              <a:t>объемом распределения</a:t>
            </a:r>
            <a:r>
              <a:rPr lang="ru-RU" sz="2800" dirty="0" smtClean="0"/>
              <a:t>, или его</a:t>
            </a:r>
            <a:r>
              <a:rPr lang="ru-RU" sz="2800" b="1" dirty="0" smtClean="0"/>
              <a:t> численностью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ряда распределения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372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952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Вариант</a:t>
                      </a:r>
                    </a:p>
                    <a:p>
                      <a:pPr algn="ctr"/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en-US" sz="28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Частота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800" b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90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ru-RU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ru-RU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92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kern="1200" baseline="-250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3641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Итого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US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2800" kern="1200" baseline="-250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280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(или </a:t>
                      </a:r>
                      <a:r>
                        <a:rPr lang="en-US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N)</a:t>
                      </a:r>
                      <a:r>
                        <a:rPr lang="ru-RU" sz="2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786874" cy="5643601"/>
          </a:xfrm>
        </p:spPr>
        <p:txBody>
          <a:bodyPr anchor="ctr">
            <a:normAutofit/>
          </a:bodyPr>
          <a:lstStyle/>
          <a:p>
            <a:pPr indent="540000" algn="just">
              <a:buNone/>
            </a:pPr>
            <a:r>
              <a:rPr lang="ru-RU" sz="2600" spc="-20" dirty="0" smtClean="0">
                <a:latin typeface="Arial" pitchFamily="34" charset="0"/>
                <a:ea typeface="Times New Roman"/>
                <a:cs typeface="Arial" pitchFamily="34" charset="0"/>
              </a:rPr>
              <a:t>В зависимости от признака, положенного в основу ряда распределения, </a:t>
            </a:r>
            <a:r>
              <a:rPr lang="ru-RU" sz="2600" spc="-20" dirty="0" smtClean="0">
                <a:latin typeface="Arial" pitchFamily="34" charset="0"/>
                <a:ea typeface="Times New Roman"/>
                <a:cs typeface="Arial" pitchFamily="34" charset="0"/>
              </a:rPr>
              <a:t>различают 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атрибутивные и вариационные ряды распределения.</a:t>
            </a:r>
          </a:p>
          <a:p>
            <a:pPr algn="just"/>
            <a:r>
              <a:rPr lang="ru-RU" sz="2600" i="1" dirty="0" smtClean="0">
                <a:latin typeface="Arial" pitchFamily="34" charset="0"/>
                <a:cs typeface="Arial" pitchFamily="34" charset="0"/>
              </a:rPr>
              <a:t>Атрибутивным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называют ряд распределения, построенный по качественным признакам, например, распределение студентов группы по полу.</a:t>
            </a:r>
          </a:p>
          <a:p>
            <a:pPr algn="just"/>
            <a:r>
              <a:rPr lang="ru-RU" sz="2600" i="1" dirty="0" smtClean="0">
                <a:latin typeface="Arial" pitchFamily="34" charset="0"/>
                <a:cs typeface="Arial" pitchFamily="34" charset="0"/>
              </a:rPr>
              <a:t>Вариационным рядом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называют ряд распределения, построенный по количественному признаку. В зависимости от характера вариации признака различают дискретные и интервальные ряды.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786874" cy="5643601"/>
          </a:xfrm>
        </p:spPr>
        <p:txBody>
          <a:bodyPr anchor="ctr"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Вариационные ряды распределения по способу построения бывают дискретные и интервальные.</a:t>
            </a:r>
          </a:p>
          <a:p>
            <a:pPr algn="just">
              <a:buNone/>
            </a:pPr>
            <a:r>
              <a:rPr lang="ru-RU" dirty="0" smtClean="0"/>
              <a:t>В дискретном вариационном ряду группы составлены по признаку, изменяющемуся дискретно и принимающему только целые значения.</a:t>
            </a:r>
          </a:p>
          <a:p>
            <a:pPr algn="just">
              <a:buNone/>
            </a:pPr>
            <a:r>
              <a:rPr lang="ru-RU" dirty="0" smtClean="0"/>
              <a:t>В интервальном вариационном ряду распределения </a:t>
            </a:r>
            <a:r>
              <a:rPr lang="ru-RU" dirty="0" err="1" smtClean="0"/>
              <a:t>группировочный</a:t>
            </a:r>
            <a:r>
              <a:rPr lang="ru-RU" dirty="0" smtClean="0"/>
              <a:t> признак, составляющий основание группировки, может принимать в определенном интервале любые значения.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Таблица 5 – Распределение оборота розничной торговли по формам собственности  (данные условные)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28801"/>
          <a:ext cx="8229600" cy="359811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43230"/>
                <a:gridCol w="1428760"/>
                <a:gridCol w="1285884"/>
                <a:gridCol w="1285884"/>
                <a:gridCol w="1185842"/>
              </a:tblGrid>
              <a:tr h="509815">
                <a:tc rowSpan="2">
                  <a:txBody>
                    <a:bodyPr/>
                    <a:lstStyle/>
                    <a:p>
                      <a:r>
                        <a:rPr lang="ru-RU" sz="2400" dirty="0" smtClean="0"/>
                        <a:t>Группы оборота по формам собственности</a:t>
                      </a:r>
                      <a:endParaRPr lang="ru-RU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Млрд.</a:t>
                      </a:r>
                      <a:r>
                        <a:rPr lang="ru-RU" sz="2400" b="1" baseline="0" dirty="0" smtClean="0"/>
                        <a:t> руб.</a:t>
                      </a:r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% к итогу</a:t>
                      </a:r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98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2016 г.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2017 г.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2016 г.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2017 г.</a:t>
                      </a:r>
                      <a:endParaRPr lang="ru-RU" sz="2400" b="1" dirty="0"/>
                    </a:p>
                  </a:txBody>
                  <a:tcPr/>
                </a:tc>
              </a:tr>
              <a:tr h="50981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Негосударственная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990,8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2149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93,0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95,5</a:t>
                      </a:r>
                      <a:endParaRPr lang="ru-RU" sz="2400" dirty="0"/>
                    </a:p>
                  </a:txBody>
                  <a:tcPr/>
                </a:tc>
              </a:tr>
              <a:tr h="509815">
                <a:tc>
                  <a:txBody>
                    <a:bodyPr/>
                    <a:lstStyle/>
                    <a:p>
                      <a:r>
                        <a:rPr lang="ru-RU" sz="2400" smtClean="0"/>
                        <a:t>из </a:t>
                      </a:r>
                      <a:r>
                        <a:rPr lang="ru-RU" sz="2400" dirty="0" smtClean="0"/>
                        <a:t>нее частная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852,3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1845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80,0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82,0</a:t>
                      </a:r>
                      <a:endParaRPr lang="ru-RU" sz="2400" dirty="0"/>
                    </a:p>
                  </a:txBody>
                  <a:tcPr/>
                </a:tc>
              </a:tr>
              <a:tr h="50981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Государственная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74,4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7,0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4,5</a:t>
                      </a:r>
                      <a:endParaRPr lang="ru-RU" sz="2400" dirty="0"/>
                    </a:p>
                  </a:txBody>
                  <a:tcPr/>
                </a:tc>
              </a:tr>
              <a:tr h="879952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Всего оборота розничной торговли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1065,2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2251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100,0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100,0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Таблица 6 - Распределение семей по числу детей (данные условные)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463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614734"/>
                <a:gridCol w="1571636"/>
                <a:gridCol w="1428760"/>
                <a:gridCol w="161447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Группы семей по числу детей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Число семей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Накопленные частоты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Тыс.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% к итогу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5,9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27,5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21,6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19,6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12,7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89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7,8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96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и более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4,9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Итого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100,0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Таблица 7 - Распределение семей по размеру жилой площади, приходящейся на одного человека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257544"/>
                <a:gridCol w="2228856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Группы семей по размеру жилой площади, приходящейся на одного человека, кв.м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Число семей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Накопленное число семей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3-5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5-7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7-9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60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9-11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100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11-13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115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Итого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115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501122" cy="5643601"/>
          </a:xfrm>
        </p:spPr>
        <p:txBody>
          <a:bodyPr anchor="ctr">
            <a:normAutofit/>
          </a:bodyPr>
          <a:lstStyle/>
          <a:p>
            <a:pPr indent="540000" algn="just">
              <a:buNone/>
            </a:pPr>
            <a:r>
              <a:rPr lang="ru-RU" dirty="0" smtClean="0"/>
              <a:t>Анализ рядов распределения проводится на основе их графического изображения.</a:t>
            </a:r>
          </a:p>
          <a:p>
            <a:pPr indent="540000" algn="just">
              <a:buNone/>
            </a:pPr>
            <a:r>
              <a:rPr lang="ru-RU" i="1" dirty="0" smtClean="0"/>
              <a:t>Полигон</a:t>
            </a:r>
            <a:r>
              <a:rPr lang="ru-RU" dirty="0" smtClean="0"/>
              <a:t> используется при изображении дискретных вариационных рядов, </a:t>
            </a:r>
            <a:r>
              <a:rPr lang="ru-RU" i="1" dirty="0" smtClean="0"/>
              <a:t>гистограмма</a:t>
            </a:r>
            <a:r>
              <a:rPr lang="ru-RU" dirty="0" smtClean="0"/>
              <a:t> применяется для изображения интервального вариационного ряда.</a:t>
            </a:r>
          </a:p>
          <a:p>
            <a:pPr indent="540000" algn="just">
              <a:buNone/>
            </a:pPr>
            <a:r>
              <a:rPr lang="ru-RU" i="1" dirty="0" smtClean="0"/>
              <a:t>Кумулятивная кривая</a:t>
            </a:r>
            <a:r>
              <a:rPr lang="ru-RU" dirty="0" smtClean="0"/>
              <a:t> строится по накопленным частотам, которые откладываются по оси ординат, а по оси абсцисс откладываются варианты ряда.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3. Статистика: учебное пособие / коллектив авторов; под ред. М.Г. Назарова. – 3-е изд., </a:t>
            </a:r>
            <a:r>
              <a:rPr lang="ru-RU" dirty="0" err="1" smtClean="0"/>
              <a:t>перераб</a:t>
            </a:r>
            <a:r>
              <a:rPr lang="ru-RU" dirty="0" smtClean="0"/>
              <a:t>. и доп. – М.: КНОРУС, 2016. – 504 с.</a:t>
            </a:r>
          </a:p>
          <a:p>
            <a:pPr>
              <a:buNone/>
            </a:pPr>
            <a:r>
              <a:rPr lang="ru-RU" dirty="0" smtClean="0"/>
              <a:t>4. </a:t>
            </a:r>
            <a:r>
              <a:rPr lang="ru-RU" dirty="0"/>
              <a:t>Статистика: Учебник [Электронный ресурс] / И.И. Сергеева, Т.А. </a:t>
            </a:r>
            <a:r>
              <a:rPr lang="ru-RU" dirty="0" err="1"/>
              <a:t>Чекулина</a:t>
            </a:r>
            <a:r>
              <a:rPr lang="ru-RU" dirty="0"/>
              <a:t>, С.А. Тимофеева. - 2-e изд., </a:t>
            </a:r>
            <a:r>
              <a:rPr lang="ru-RU" dirty="0" err="1"/>
              <a:t>испр</a:t>
            </a:r>
            <a:r>
              <a:rPr lang="ru-RU" dirty="0"/>
              <a:t>. и доп. - М.: ИД ФОРУМ: НИЦ ИНФРА-М, 2014. - 304 с.- (Режим доступа: http://znanium.com/bookread2.php?book=450376).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Задачи сводки и ее содержание</a:t>
            </a:r>
            <a:endParaRPr lang="ru-RU" sz="4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/>
          </a:p>
          <a:p>
            <a:pPr algn="ctr">
              <a:spcBef>
                <a:spcPts val="0"/>
              </a:spcBef>
              <a:buNone/>
            </a:pPr>
            <a:r>
              <a:rPr lang="ru-RU" sz="4000" b="1" dirty="0" smtClean="0"/>
              <a:t>Статистическая сводка </a:t>
            </a:r>
            <a:r>
              <a:rPr lang="ru-RU" sz="4000" dirty="0" smtClean="0"/>
              <a:t>– это научно организованная обработка материалов статистического наблюдения в целях получения обобщенных характеристик изучаемого явления по ряду существенных для него признаков.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/>
          </a:p>
          <a:p>
            <a:pPr algn="ctr">
              <a:spcBef>
                <a:spcPts val="0"/>
              </a:spcBef>
              <a:buNone/>
            </a:pPr>
            <a:r>
              <a:rPr lang="ru-RU" sz="4000" b="1" dirty="0" smtClean="0"/>
              <a:t>Сводка данных </a:t>
            </a:r>
            <a:r>
              <a:rPr lang="ru-RU" sz="4000" dirty="0" smtClean="0"/>
              <a:t>состоит в систематизации, обработке и получении общих и групповых итогов, а также расчете производных показателей (средних и относительных величин).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Основные задачи статистической сводки: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4983179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Обработать данные статистического наблюдения.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Дать характеристику всей совокупности фактов при помощи обобщающих статистических показателей.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3600" u="sng" dirty="0" smtClean="0"/>
              <a:t>Виды сводок</a:t>
            </a:r>
            <a:endParaRPr lang="ru-RU" sz="36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По глубине и точности обработки:</a:t>
            </a:r>
          </a:p>
          <a:p>
            <a:pPr marL="514350" indent="-514350" algn="just">
              <a:buNone/>
            </a:pPr>
            <a:r>
              <a:rPr lang="ru-RU" dirty="0" smtClean="0"/>
              <a:t>а) </a:t>
            </a:r>
            <a:r>
              <a:rPr lang="ru-RU" i="1" dirty="0" smtClean="0"/>
              <a:t>Простая сводка </a:t>
            </a:r>
            <a:r>
              <a:rPr lang="ru-RU" dirty="0" smtClean="0"/>
              <a:t>– операция подсчета общих итогов по совокупности единиц статистического наблюдения;</a:t>
            </a:r>
          </a:p>
          <a:p>
            <a:pPr algn="just">
              <a:buNone/>
            </a:pPr>
            <a:r>
              <a:rPr lang="ru-RU" dirty="0" smtClean="0"/>
              <a:t>б) </a:t>
            </a:r>
            <a:r>
              <a:rPr lang="ru-RU" i="1" dirty="0" smtClean="0"/>
              <a:t>Сложная сводка </a:t>
            </a:r>
            <a:r>
              <a:rPr lang="ru-RU" dirty="0" smtClean="0"/>
              <a:t>– это комплекс операций, включающих группировку единиц наблюдения, подсчет итогов по каждой группе и по всему объекту и представление результатов группировки и сводки в виде статистических таблиц.</a:t>
            </a:r>
          </a:p>
          <a:p>
            <a:pPr marL="514350" indent="-514350">
              <a:buNone/>
            </a:pPr>
            <a:r>
              <a:rPr lang="ru-RU" b="1" dirty="0" smtClean="0"/>
              <a:t>2. По форме обработки материала:</a:t>
            </a:r>
          </a:p>
          <a:p>
            <a:pPr marL="514350" indent="-514350" algn="just">
              <a:buNone/>
            </a:pPr>
            <a:r>
              <a:rPr lang="ru-RU" dirty="0" smtClean="0"/>
              <a:t>а) </a:t>
            </a:r>
            <a:r>
              <a:rPr lang="ru-RU" i="1" dirty="0" smtClean="0"/>
              <a:t>Централизованная  сводка  </a:t>
            </a:r>
            <a:r>
              <a:rPr lang="ru-RU" dirty="0" smtClean="0"/>
              <a:t>–  это сводка, при которой все данные наблюдения поступают в одну организацию,  где они обрабатываются;</a:t>
            </a:r>
          </a:p>
          <a:p>
            <a:pPr algn="just">
              <a:buNone/>
            </a:pPr>
            <a:r>
              <a:rPr lang="ru-RU" dirty="0" smtClean="0"/>
              <a:t>б)  </a:t>
            </a:r>
            <a:r>
              <a:rPr lang="ru-RU" i="1" dirty="0" smtClean="0"/>
              <a:t>Децентрализованная  сводка  </a:t>
            </a:r>
            <a:r>
              <a:rPr lang="ru-RU" dirty="0" smtClean="0"/>
              <a:t>– это сводка, при которой первичные статистические материалы обрабатываются на уровне административных районов, итоги сводятся на уровне субъектов РФ, а затем поступают в Росстат, где определяются итоговые показатели на уровне государства в целом.</a:t>
            </a:r>
          </a:p>
          <a:p>
            <a:pPr marL="514350" indent="-514350">
              <a:buNone/>
            </a:pPr>
            <a:r>
              <a:rPr lang="ru-RU" b="1" dirty="0" smtClean="0"/>
              <a:t>3. По технике выполнения:</a:t>
            </a:r>
          </a:p>
          <a:p>
            <a:pPr marL="514350" indent="-514350" algn="just">
              <a:buNone/>
            </a:pPr>
            <a:r>
              <a:rPr lang="ru-RU" dirty="0" smtClean="0"/>
              <a:t>а) </a:t>
            </a:r>
            <a:r>
              <a:rPr lang="ru-RU" i="1" dirty="0" smtClean="0"/>
              <a:t>Механизированная  сводка </a:t>
            </a:r>
            <a:r>
              <a:rPr lang="ru-RU" dirty="0" smtClean="0"/>
              <a:t>–  это сводка, при которой все операции выполняются с помощью электронно-вычислительных машин;</a:t>
            </a:r>
          </a:p>
          <a:p>
            <a:pPr algn="just">
              <a:buNone/>
            </a:pPr>
            <a:r>
              <a:rPr lang="ru-RU" dirty="0" smtClean="0"/>
              <a:t>б) </a:t>
            </a:r>
            <a:r>
              <a:rPr lang="ru-RU" i="1" dirty="0" smtClean="0"/>
              <a:t>Ручная сводка </a:t>
            </a:r>
            <a:r>
              <a:rPr lang="ru-RU" dirty="0" smtClean="0"/>
              <a:t>– это сводка, при которой все операции осуществляются вручную.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1630</Words>
  <Application>Microsoft Office PowerPoint</Application>
  <PresentationFormat>Экран (4:3)</PresentationFormat>
  <Paragraphs>303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Сводка и группировка статистических данных</vt:lpstr>
      <vt:lpstr>1. Задачи сводки и ее содержание. 2. Последовательность и приемы проведения статистической группировки. Виды статистических группировок. 3. Ряды распределения. 4. Статистические таблицы, правила построения и применения. Виды статистических таблиц. 5. Статистические графики, их виды, правила построения  и использования.</vt:lpstr>
      <vt:lpstr>Литература</vt:lpstr>
      <vt:lpstr>Слайд 4</vt:lpstr>
      <vt:lpstr>Вопрос 1</vt:lpstr>
      <vt:lpstr>Слайд 6</vt:lpstr>
      <vt:lpstr>Слайд 7</vt:lpstr>
      <vt:lpstr>Основные задачи статистической сводки:</vt:lpstr>
      <vt:lpstr>Виды сводок</vt:lpstr>
      <vt:lpstr>Слайд 10</vt:lpstr>
      <vt:lpstr>Вопрос 2</vt:lpstr>
      <vt:lpstr>Слайд 12</vt:lpstr>
      <vt:lpstr>Группировка в статистическом анализе выполняет следующие определенные функции:</vt:lpstr>
      <vt:lpstr>В соответствии с функциями группировки, различают следующие ее виды:</vt:lpstr>
      <vt:lpstr>Слайд 15</vt:lpstr>
      <vt:lpstr>Таблица 1 - Группировка кредитных организаций по достаточности капитала (данные условные), млн.руб.</vt:lpstr>
      <vt:lpstr>Слайд 17</vt:lpstr>
      <vt:lpstr>Слайд 18</vt:lpstr>
      <vt:lpstr>Таблица 2 - Группировка кредитных организаций по значению норматива достаточности капитала (по количеству)  (данные условные)</vt:lpstr>
      <vt:lpstr>Слайд 20</vt:lpstr>
      <vt:lpstr>Таблица 3 – Распределение регионов по численности занятых в экономике (данные условные)</vt:lpstr>
      <vt:lpstr>Основные этапы построения аналитической группировки </vt:lpstr>
      <vt:lpstr>Слайд 23</vt:lpstr>
      <vt:lpstr>Слайд 24</vt:lpstr>
      <vt:lpstr>Таблица 4 – Определение числа групп в зависимости  от численности совокупности</vt:lpstr>
      <vt:lpstr>Слайд 26</vt:lpstr>
      <vt:lpstr>Слайд 27</vt:lpstr>
      <vt:lpstr>Слайд 28</vt:lpstr>
      <vt:lpstr>Вопрос 3</vt:lpstr>
      <vt:lpstr>Слайд 30</vt:lpstr>
      <vt:lpstr>Слайд 31</vt:lpstr>
      <vt:lpstr>Схема ряда распределения</vt:lpstr>
      <vt:lpstr>Слайд 33</vt:lpstr>
      <vt:lpstr>Слайд 34</vt:lpstr>
      <vt:lpstr>Таблица 5 – Распределение оборота розничной торговли по формам собственности  (данные условные)</vt:lpstr>
      <vt:lpstr>Таблица 6 - Распределение семей по числу детей (данные условные)</vt:lpstr>
      <vt:lpstr>Таблица 7 - Распределение семей по размеру жилой площади, приходящейся на одного человека</vt:lpstr>
      <vt:lpstr>Слайд 38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метод и задачи статистики</dc:title>
  <dc:creator>user</dc:creator>
  <cp:lastModifiedBy>user</cp:lastModifiedBy>
  <cp:revision>118</cp:revision>
  <dcterms:created xsi:type="dcterms:W3CDTF">2017-09-12T11:23:26Z</dcterms:created>
  <dcterms:modified xsi:type="dcterms:W3CDTF">2017-10-04T07:10:08Z</dcterms:modified>
</cp:coreProperties>
</file>