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3" r:id="rId4"/>
    <p:sldId id="257" r:id="rId5"/>
    <p:sldId id="262" r:id="rId6"/>
    <p:sldId id="264" r:id="rId7"/>
    <p:sldId id="265" r:id="rId8"/>
    <p:sldId id="266" r:id="rId9"/>
    <p:sldId id="267" r:id="rId10"/>
    <p:sldId id="268" r:id="rId11"/>
    <p:sldId id="258" r:id="rId12"/>
    <p:sldId id="25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7" r:id="rId22"/>
    <p:sldId id="279" r:id="rId23"/>
    <p:sldId id="280" r:id="rId24"/>
    <p:sldId id="285" r:id="rId25"/>
    <p:sldId id="286" r:id="rId26"/>
    <p:sldId id="287" r:id="rId27"/>
    <p:sldId id="281" r:id="rId28"/>
    <p:sldId id="282" r:id="rId29"/>
    <p:sldId id="283" r:id="rId30"/>
    <p:sldId id="284" r:id="rId31"/>
    <p:sldId id="288" r:id="rId32"/>
    <p:sldId id="289" r:id="rId33"/>
    <p:sldId id="292" r:id="rId34"/>
    <p:sldId id="293" r:id="rId35"/>
    <p:sldId id="290" r:id="rId36"/>
    <p:sldId id="291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DB8-56AC-453C-A628-12A97426080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1091-456D-4795-97DB-B9D68BCB6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40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DB8-56AC-453C-A628-12A97426080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1091-456D-4795-97DB-B9D68BCB6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67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DB8-56AC-453C-A628-12A97426080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1091-456D-4795-97DB-B9D68BCB6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8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DB8-56AC-453C-A628-12A97426080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1091-456D-4795-97DB-B9D68BCB6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68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DB8-56AC-453C-A628-12A97426080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1091-456D-4795-97DB-B9D68BCB6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57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DB8-56AC-453C-A628-12A97426080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1091-456D-4795-97DB-B9D68BCB6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57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DB8-56AC-453C-A628-12A97426080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1091-456D-4795-97DB-B9D68BCB6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61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DB8-56AC-453C-A628-12A97426080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1091-456D-4795-97DB-B9D68BCB6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06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DB8-56AC-453C-A628-12A97426080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1091-456D-4795-97DB-B9D68BCB6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93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DB8-56AC-453C-A628-12A97426080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1091-456D-4795-97DB-B9D68BCB6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8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DB8-56AC-453C-A628-12A97426080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1091-456D-4795-97DB-B9D68BCB6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78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26DB8-56AC-453C-A628-12A97426080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F1091-456D-4795-97DB-B9D68BCB6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7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0%D1%82%D0%B8%D0%BD%D1%81%D0%BA%D0%B8%D0%B9_%D1%8F%D0%B7%D1%8B%D0%BA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B%D0%BE%D1%88%D0%B0%D0%B4%D1%8C_%D0%B4%D0%BE%D0%BC%D0%B0%D1%88%D0%BD%D1%8F%D1%8F" TargetMode="External"/><Relationship Id="rId4" Type="http://schemas.openxmlformats.org/officeDocument/2006/relationships/hyperlink" Target="https://ru.wikipedia.org/wiki/%D0%94%D0%BE%D0%BC%D0%B0%D1%88%D0%BD%D0%B8%D0%B9_%D0%BE%D1%81%D1%91%D0%BB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2524" y="291026"/>
            <a:ext cx="10355283" cy="514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разведения сельскохозяйственных 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животных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Классификация 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методов разведения. </a:t>
            </a:r>
            <a:endParaRPr lang="ru-RU" sz="4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Чистопородное разведение. </a:t>
            </a: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082800" algn="l"/>
              </a:tabLst>
            </a:pP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Разведение по </a:t>
            </a: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линиям и семействами. </a:t>
            </a: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Виды 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скрещивания. </a:t>
            </a:r>
            <a:endParaRPr lang="ru-RU" sz="4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 Гибридизация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3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4840" y="954589"/>
            <a:ext cx="7849521" cy="78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Чистопородное разведение. 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978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6264" y="338885"/>
            <a:ext cx="11055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Чистым разведением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называется такой метод, при котором спаривают животных, принадлежащих к одной породе. 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8768" y="3074213"/>
            <a:ext cx="10046524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Задача: </a:t>
            </a:r>
          </a:p>
          <a:p>
            <a:pPr marL="742950" indent="-74295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сохранение породных качеств </a:t>
            </a:r>
            <a:endParaRPr lang="ru-RU"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породных качеств.</a:t>
            </a:r>
            <a:endParaRPr lang="ru-RU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35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3185" y="548636"/>
            <a:ext cx="71442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Чистопородное разведение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3859" y="2033120"/>
            <a:ext cx="26933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инбридинг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15362" y="2033120"/>
            <a:ext cx="28420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аутбридинг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40" y="4156832"/>
            <a:ext cx="4976106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линейный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инбридинг</a:t>
            </a:r>
          </a:p>
          <a:p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разведение 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линиям</a:t>
            </a:r>
          </a:p>
          <a:p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разведение по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семействам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45226" y="4334823"/>
            <a:ext cx="46895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кросс-линии</a:t>
            </a:r>
          </a:p>
          <a:p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внутрилинейный 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>
            <a:endCxn id="3" idx="0"/>
          </p:cNvCxnSpPr>
          <p:nvPr/>
        </p:nvCxnSpPr>
        <p:spPr>
          <a:xfrm flipH="1">
            <a:off x="2240542" y="1318077"/>
            <a:ext cx="1607063" cy="715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265226" y="1318077"/>
            <a:ext cx="1009403" cy="711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2"/>
          </p:cNvCxnSpPr>
          <p:nvPr/>
        </p:nvCxnSpPr>
        <p:spPr>
          <a:xfrm>
            <a:off x="2240542" y="2741006"/>
            <a:ext cx="0" cy="1415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2"/>
          </p:cNvCxnSpPr>
          <p:nvPr/>
        </p:nvCxnSpPr>
        <p:spPr>
          <a:xfrm>
            <a:off x="9436392" y="2741006"/>
            <a:ext cx="0" cy="1593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503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oselhoze.ru/wp-content/uploads/2020/01/YAroslavskaya-porod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0" t="18637"/>
          <a:stretch/>
        </p:blipFill>
        <p:spPr bwMode="auto">
          <a:xfrm>
            <a:off x="485077" y="273132"/>
            <a:ext cx="6797213" cy="52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5077" y="5688280"/>
            <a:ext cx="55383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Ярославская порода </a:t>
            </a:r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97090" y="391884"/>
            <a:ext cx="40574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лет жирномолочность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коров </a:t>
            </a: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ярославской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породы повысилась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3,9 до 4,1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</a:p>
          <a:p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 лет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3,16 до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3,42 %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8453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5276" y="5880656"/>
            <a:ext cx="67339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урая латвийская порода</a:t>
            </a:r>
            <a:endParaRPr lang="ru-RU" sz="4400" b="1" dirty="0"/>
          </a:p>
        </p:txBody>
      </p:sp>
      <p:pic>
        <p:nvPicPr>
          <p:cNvPr id="2050" name="Picture 2" descr="https://vseoferme.com/wp-content/uploads/2019/02/latviyskaya-poroda-korov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9" y="249773"/>
            <a:ext cx="7507844" cy="56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7101" y="705155"/>
            <a:ext cx="36694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30 лет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жирномолочность увеличилась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3,70 до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4,10 %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29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.ppt-online.org/files/slide/v/va5XhVb4TkcjwE3szYUJNu2gtIrZ01GDqnfBmS/slide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4" t="33187" r="21116" b="3581"/>
          <a:stretch/>
        </p:blipFill>
        <p:spPr bwMode="auto">
          <a:xfrm>
            <a:off x="161124" y="109316"/>
            <a:ext cx="7842843" cy="562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97089" y="109316"/>
            <a:ext cx="40613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Голландии за 50 лет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удой повысился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4000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4800 кг,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жирность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молока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3,0 до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4,8 %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0725" y="5928157"/>
            <a:ext cx="55386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Голштинская</a:t>
            </a: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порода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665651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06369" y="5973289"/>
            <a:ext cx="66381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Симментальская порода </a:t>
            </a:r>
            <a:endParaRPr lang="ru-RU" sz="4400" b="1" dirty="0"/>
          </a:p>
        </p:txBody>
      </p:sp>
      <p:pic>
        <p:nvPicPr>
          <p:cNvPr id="4098" name="Picture 2" descr="https://funart.pro/uploads/posts/2021-07/1627686452_7-funart-pro-p-telyata-porodi-simmental-zhivotnie-krasivo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782" y="139951"/>
            <a:ext cx="5833338" cy="583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95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6533" y="206445"/>
            <a:ext cx="10637271" cy="78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Разведение по линиям и семействами. 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9387" y="1554171"/>
            <a:ext cx="114715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Линия – 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группа 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высокопродуктивных племенных животных, </a:t>
            </a:r>
            <a:endParaRPr lang="ru-RU" sz="4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имеющая 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общего выдающегося производителя, </a:t>
            </a:r>
            <a:endParaRPr lang="ru-RU" sz="4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сосредоточивает 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 себе все лучшее, что имеется в породе.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382205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2195" y="0"/>
            <a:ext cx="112815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Первым в нашей стране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разведением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линиям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занимался Шишкин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 И.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начало XIX в.). </a:t>
            </a:r>
            <a:endParaRPr lang="ru-RU" sz="3200" b="1" dirty="0"/>
          </a:p>
        </p:txBody>
      </p:sp>
      <p:pic>
        <p:nvPicPr>
          <p:cNvPr id="5122" name="Picture 2" descr="https://animalreader.ru/wp-content/uploads/2015/07/orlovskie-loshadi-legendarnye-skakuny-animalreader.ru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368" y="1077218"/>
            <a:ext cx="7429211" cy="496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29347" y="6042408"/>
            <a:ext cx="49472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Орловский рысак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19376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1896" y="135139"/>
            <a:ext cx="104740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разведению по линиям стали прибегать англичане при создании чистокровной верховой породы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лошадей (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XVIII в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mrhvost.com/wp-content/uploads/d/8/3/d8341b0add8b4039fcbebb26be652c1f.3356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5" y="1704799"/>
            <a:ext cx="6307773" cy="473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79669" y="1704799"/>
            <a:ext cx="400000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Английская чистокровная </a:t>
            </a:r>
          </a:p>
          <a:p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верховая порода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9436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5202" y="1619608"/>
            <a:ext cx="10305193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Классификация методов разведения. 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10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3787" y="647643"/>
            <a:ext cx="10390909" cy="396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Термин «разведение по линиям» </a:t>
            </a:r>
            <a:endParaRPr lang="ru-RU" sz="4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ru-RU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line</a:t>
            </a: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breeding</a:t>
            </a: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появился </a:t>
            </a: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XIX в.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007509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9807" y="616021"/>
            <a:ext cx="1037111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Первыми, кто начал разрабатывать теорию разведения по линиям в России, были </a:t>
            </a:r>
            <a:endParaRPr lang="ru-RU" sz="4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А. </a:t>
            </a:r>
            <a:r>
              <a:rPr lang="ru-RU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Дубовицкий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4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М. 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Щепкин, </a:t>
            </a:r>
          </a:p>
          <a:p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А. Богданов.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021018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08577" y="0"/>
            <a:ext cx="10554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Линия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Корешка в рысистой породе лошадей</a:t>
            </a:r>
            <a:endParaRPr lang="ru-RU" sz="4000" b="1" dirty="0"/>
          </a:p>
        </p:txBody>
      </p:sp>
      <p:pic>
        <p:nvPicPr>
          <p:cNvPr id="7170" name="Picture 2" descr="https://i.pinimg.com/736x/e9/23/28/e923282f26737e463f35a55578deb42a--th-century-the-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1" y="935888"/>
            <a:ext cx="6816436" cy="565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56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okuchnik.ru/wp-content/uploads/f/1/f/f1ff68d2461e3f6902531f6c00a9254f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33" y="1663398"/>
            <a:ext cx="7266317" cy="49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6898" y="209331"/>
            <a:ext cx="10414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линия Полюса в холмогорской породе крупного рогатого скота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249964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6878" y="105764"/>
            <a:ext cx="789709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черно-пестрой породе 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линии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4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Адема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197, </a:t>
            </a:r>
            <a:endParaRPr lang="ru-RU" sz="4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Аннас-Адема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30587, </a:t>
            </a:r>
            <a:endParaRPr lang="ru-RU" sz="4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Роттерда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Пауля, </a:t>
            </a:r>
            <a:endParaRPr lang="ru-RU" sz="4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Рутьес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Эдуарда.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http://sl.13-th.ru/upload/iblock/d7a/lxzonrrggprrovbv2sl0d7hltihaeo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16" y="2054431"/>
            <a:ext cx="6853257" cy="456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186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8140" y="177017"/>
            <a:ext cx="10913424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симментальской </a:t>
            </a:r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породе линия Вальса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Мергеля 2122, Лорда 62, Сокола.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krasivosti.pro/uploads/posts/2021-10/1634691322_36-krasivosti-pro-p-simmentalskaya-poroda-zhivotnie-krasivo-fo-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04" y="1848964"/>
            <a:ext cx="6754295" cy="450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43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42067" y="1792061"/>
            <a:ext cx="5023263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голштинской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породе: 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Рефлекшн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Соверинг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Монтвик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Чифтейн, 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Силинг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Трайджун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Рокит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Бек Айдиал.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funart.pro/uploads/posts/2021-07/1626729479_30-funart-pro-p-telyata-golshtinskoi-porodi-zhivotnie-kras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0" y="1417321"/>
            <a:ext cx="6333711" cy="422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934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8774" y="497650"/>
            <a:ext cx="10153402" cy="299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Семейство </a:t>
            </a:r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потомство со стороны родоначальниц: дочки, внучки, правнучки и т.д. в ряде поколений.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27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6898" y="505139"/>
            <a:ext cx="976151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Семейства </a:t>
            </a:r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это 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потомство выдающейся матки - основательницы семейства.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156081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krasivosti.pro/uploads/posts/2021-10/1634691296_22-krasivosti-pro-p-simmentalskaya-poroda-zhivotnie-krasivo-fo-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11" y="892164"/>
            <a:ext cx="7516865" cy="563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6590" y="184278"/>
            <a:ext cx="110832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Семейство Мальвины симментальской породе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980218" y="1841284"/>
            <a:ext cx="4085112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Удой коровы Мальвина 14437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кг молока,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дочери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Мандарина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- 11209 кг,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Маква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- 10156 кг,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Магнолия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- 8097 кг,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внучки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Мелодия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- 13783 кг,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Мереиска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8309 кг,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Мечта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-12131 кг.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78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9396" y="473516"/>
            <a:ext cx="10295907" cy="303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Методами разведения называются системы спаривания животных </a:t>
            </a:r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с 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учетом их породной принадлежности. 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16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5018" y="230715"/>
            <a:ext cx="11008426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свиноводстве в крупной белой породе свиней выделились семейства Волшебницы, Беатрисы, Герани, Тайги.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skotferma.ru/wp-content/uploads/4/3/2/43231518958283b45d334d7d264df8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990" y="2298974"/>
            <a:ext cx="6546482" cy="430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398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61572" y="657706"/>
            <a:ext cx="5543505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Виды скрещивания. 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6711" y="1864872"/>
            <a:ext cx="6096000" cy="37685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" marR="28575" algn="just">
              <a:lnSpc>
                <a:spcPct val="107000"/>
              </a:lnSpc>
              <a:spcBef>
                <a:spcPts val="120"/>
              </a:spcBef>
              <a:spcAft>
                <a:spcPts val="120"/>
              </a:spcAft>
            </a:pPr>
            <a:r>
              <a:rPr lang="ru-RU" sz="4400" b="1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Воспроизводительное </a:t>
            </a:r>
          </a:p>
          <a:p>
            <a:pPr marL="28575" marR="28575" algn="just">
              <a:lnSpc>
                <a:spcPct val="107000"/>
              </a:lnSpc>
              <a:spcBef>
                <a:spcPts val="120"/>
              </a:spcBef>
              <a:spcAft>
                <a:spcPts val="120"/>
              </a:spcAft>
            </a:pPr>
            <a:r>
              <a:rPr lang="ru-RU" sz="4400" b="1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400" b="1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оглотительное </a:t>
            </a:r>
          </a:p>
          <a:p>
            <a:pPr marL="28575" marR="28575" algn="just">
              <a:lnSpc>
                <a:spcPct val="107000"/>
              </a:lnSpc>
              <a:spcBef>
                <a:spcPts val="120"/>
              </a:spcBef>
              <a:spcAft>
                <a:spcPts val="120"/>
              </a:spcAft>
            </a:pPr>
            <a:r>
              <a:rPr lang="ru-RU" sz="4400" b="1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400" b="1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ромышленное </a:t>
            </a:r>
          </a:p>
          <a:p>
            <a:pPr marL="28575" marR="28575" algn="just">
              <a:lnSpc>
                <a:spcPct val="107000"/>
              </a:lnSpc>
              <a:spcBef>
                <a:spcPts val="120"/>
              </a:spcBef>
              <a:spcAft>
                <a:spcPts val="120"/>
              </a:spcAft>
            </a:pPr>
            <a:r>
              <a:rPr lang="ru-RU" sz="4400" b="1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400" b="1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еременное </a:t>
            </a:r>
          </a:p>
          <a:p>
            <a:pPr marL="28575" marR="28575" algn="just">
              <a:lnSpc>
                <a:spcPct val="107000"/>
              </a:lnSpc>
              <a:spcBef>
                <a:spcPts val="120"/>
              </a:spcBef>
              <a:spcAft>
                <a:spcPts val="120"/>
              </a:spcAft>
            </a:pPr>
            <a:r>
              <a:rPr lang="ru-RU" sz="4400" b="1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Вводное </a:t>
            </a:r>
            <a:endParaRPr lang="ru-RU" sz="4400" b="1" i="1" dirty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913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3459" y="147883"/>
            <a:ext cx="1052153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Воспроизводительное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или 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заводское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скрещивание применяют при создании новых пород скота.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2830" y="2832703"/>
            <a:ext cx="106521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ru-RU" sz="4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используется </a:t>
            </a:r>
            <a:r>
              <a:rPr lang="ru-RU" sz="4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две или более исходных пород для получения новой породы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2830" y="4466926"/>
            <a:ext cx="100862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ru-RU" sz="44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</a:t>
            </a:r>
            <a:r>
              <a:rPr lang="ru-RU" sz="4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очень сложный и рискованный</a:t>
            </a:r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2830" y="5797529"/>
            <a:ext cx="101513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*это </a:t>
            </a:r>
            <a:r>
              <a:rPr lang="ru-RU" sz="4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метод создания новых </a:t>
            </a:r>
            <a:r>
              <a:rPr lang="ru-RU" sz="4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пород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604476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26717" y="331048"/>
            <a:ext cx="86078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Воспроизводительное скрещивание 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2392" y="1782714"/>
            <a:ext cx="1978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простое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5922" y="3062031"/>
            <a:ext cx="5007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используют две породы</a:t>
            </a:r>
            <a:endParaRPr lang="ru-RU" sz="36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41049" y="1782714"/>
            <a:ext cx="2095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сложное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10277" y="3062031"/>
            <a:ext cx="5873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участвует более двух пород</a:t>
            </a:r>
            <a:endParaRPr lang="ru-RU" sz="3600" b="1" i="1" dirty="0"/>
          </a:p>
        </p:txBody>
      </p:sp>
      <p:cxnSp>
        <p:nvCxnSpPr>
          <p:cNvPr id="11" name="Прямая со стрелкой 10"/>
          <p:cNvCxnSpPr>
            <a:endCxn id="6" idx="0"/>
          </p:cNvCxnSpPr>
          <p:nvPr/>
        </p:nvCxnSpPr>
        <p:spPr>
          <a:xfrm flipH="1">
            <a:off x="2061445" y="1211283"/>
            <a:ext cx="1857412" cy="571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745626" y="1125108"/>
            <a:ext cx="1227339" cy="743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2"/>
          </p:cNvCxnSpPr>
          <p:nvPr/>
        </p:nvCxnSpPr>
        <p:spPr>
          <a:xfrm>
            <a:off x="2061445" y="2490600"/>
            <a:ext cx="0" cy="703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8" idx="2"/>
          </p:cNvCxnSpPr>
          <p:nvPr/>
        </p:nvCxnSpPr>
        <p:spPr>
          <a:xfrm>
            <a:off x="9088804" y="2490600"/>
            <a:ext cx="0" cy="727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407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132" y="343165"/>
            <a:ext cx="1164969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Воспроизводительное скрещивание можно разделить на </a:t>
            </a:r>
            <a:r>
              <a:rPr lang="ru-RU" sz="2800" b="1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этапа</a:t>
            </a:r>
            <a:r>
              <a:rPr lang="ru-RU" sz="2800" b="1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2800" b="1" i="1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i="1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первый </a:t>
            </a:r>
            <a:r>
              <a:rPr lang="ru-RU" sz="32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селекционный поиск; </a:t>
            </a:r>
            <a:endParaRPr lang="ru-RU" sz="3200" b="1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второй </a:t>
            </a:r>
            <a:r>
              <a:rPr lang="ru-RU" sz="32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закрепление в помесном потомстве желательного наследственного типа животных, применяя тесное родственное спаривание; </a:t>
            </a:r>
            <a:endParaRPr lang="ru-RU" sz="3200" b="1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3200" b="1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третий </a:t>
            </a:r>
            <a:r>
              <a:rPr lang="ru-RU" sz="32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разведение помесей "в себе", создание структуры породы, формирование и закладка новых неродственных линий и семейств; </a:t>
            </a:r>
            <a:endParaRPr lang="ru-RU" sz="3200" b="1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3200" b="1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четвертый </a:t>
            </a:r>
            <a:r>
              <a:rPr lang="ru-RU" sz="32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организационный (утверждение </a:t>
            </a:r>
            <a:r>
              <a:rPr lang="ru-RU" sz="32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породы).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456475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0" t="22838" r="28297" b="23183"/>
          <a:stretch/>
        </p:blipFill>
        <p:spPr>
          <a:xfrm>
            <a:off x="2553194" y="0"/>
            <a:ext cx="6424551" cy="59303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6264" y="6054188"/>
            <a:ext cx="1020090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выведения украинской степной белой породы свиней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8778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obrofermer.ru/wp-content/uploads/2017/04/min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25" y="268308"/>
            <a:ext cx="9386043" cy="57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6090" y="6037228"/>
            <a:ext cx="990771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" marR="28575" algn="just">
              <a:lnSpc>
                <a:spcPct val="107000"/>
              </a:lnSpc>
              <a:spcBef>
                <a:spcPts val="120"/>
              </a:spcBef>
              <a:spcAft>
                <a:spcPts val="120"/>
              </a:spcAft>
            </a:pPr>
            <a:r>
              <a:rPr lang="ru-RU" sz="4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краинская </a:t>
            </a:r>
            <a:r>
              <a:rPr lang="ru-RU" sz="4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белая степная порода свиней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71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3369" y="5937663"/>
            <a:ext cx="95823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Красно-пестрая </a:t>
            </a:r>
            <a:r>
              <a:rPr lang="ru-RU" sz="4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порода молочного скота</a:t>
            </a:r>
            <a:endParaRPr lang="ru-RU" sz="4000" b="1" dirty="0"/>
          </a:p>
        </p:txBody>
      </p:sp>
      <p:pic>
        <p:nvPicPr>
          <p:cNvPr id="3074" name="Picture 2" descr="https://o-prirode.ru/wp-content/uploads/2020/06/oparany_2011_158_sampio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94" y="142504"/>
            <a:ext cx="9272255" cy="57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444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8856" y="6035035"/>
            <a:ext cx="8944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Орловская рысистая порода </a:t>
            </a:r>
            <a:r>
              <a:rPr lang="ru-RU" sz="4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лошадей</a:t>
            </a:r>
            <a:endParaRPr lang="ru-RU" sz="4000" b="1" dirty="0"/>
          </a:p>
        </p:txBody>
      </p:sp>
      <p:pic>
        <p:nvPicPr>
          <p:cNvPr id="4098" name="Picture 2" descr="https://goferma.ru/wp-content/uploads/2017/03/i-157-700x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702" y="75961"/>
            <a:ext cx="6621194" cy="59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4288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66314" y="5880657"/>
            <a:ext cx="96300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Красноярская тонкорунная порода </a:t>
            </a:r>
            <a:r>
              <a:rPr lang="ru-RU" sz="4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овец </a:t>
            </a:r>
            <a:endParaRPr lang="ru-RU" sz="4000" b="1" dirty="0"/>
          </a:p>
        </p:txBody>
      </p:sp>
      <p:pic>
        <p:nvPicPr>
          <p:cNvPr id="5122" name="Picture 2" descr="https://www.topfermer.ru/wp-content/uploads/2018/12/kirgizskayatonkorunnayaporodaov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23" y="126236"/>
            <a:ext cx="9807493" cy="552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122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62933" y="382381"/>
            <a:ext cx="52227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етоды 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разведения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8482" y="2139929"/>
            <a:ext cx="36144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чистопородное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03845" y="2139929"/>
            <a:ext cx="32993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скрещивание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82111" y="2139929"/>
            <a:ext cx="34339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гибридизация</a:t>
            </a:r>
            <a:endParaRPr lang="ru-RU" sz="40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660073" y="1151822"/>
            <a:ext cx="1643772" cy="988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282111" y="1151822"/>
            <a:ext cx="1325027" cy="1116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759532" y="1325156"/>
            <a:ext cx="0" cy="943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46050" y="3151979"/>
            <a:ext cx="25040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спаривают </a:t>
            </a:r>
            <a:endParaRPr lang="ru-RU" sz="3600" b="1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животных 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одной 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породы</a:t>
            </a:r>
            <a:endParaRPr lang="ru-RU" sz="3600" b="1" i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407723" y="3151979"/>
            <a:ext cx="30915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для спаривания подбирают животных разных пород того же вида</a:t>
            </a:r>
            <a:endParaRPr lang="ru-RU" sz="3600" b="1" i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559430" y="3151979"/>
            <a:ext cx="287931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спаривание </a:t>
            </a:r>
            <a:endParaRPr lang="ru-RU" sz="3600" b="1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животных 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разных 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видов</a:t>
            </a:r>
            <a:endParaRPr lang="ru-RU" sz="3600" b="1" i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1829265" y="2737509"/>
            <a:ext cx="11876" cy="524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5795655" y="2847815"/>
            <a:ext cx="11876" cy="524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9629930" y="2737508"/>
            <a:ext cx="11876" cy="524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0805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53474" y="536760"/>
            <a:ext cx="79505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Поглотительное </a:t>
            </a:r>
            <a:r>
              <a:rPr lang="ru-RU" sz="44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скрещивание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1901" y="2223056"/>
            <a:ext cx="52967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преобразовательное</a:t>
            </a:r>
            <a:endParaRPr lang="ru-RU" sz="4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6884" y="3371096"/>
            <a:ext cx="115665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течение нескольких поколений местная </a:t>
            </a:r>
            <a:r>
              <a:rPr lang="ru-RU" sz="3600" b="1" i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низкопродуктивная</a:t>
            </a:r>
            <a:r>
              <a:rPr lang="ru-RU" sz="3600" b="1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беспородная группа животных преобразуется в высокопродуктивную заводскую породу.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834769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udwood.net/imag_/41/205040/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437" y="181573"/>
            <a:ext cx="5748855" cy="568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7939" y="6070661"/>
            <a:ext cx="7215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поглотительного скрещивания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405014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8134" y="232421"/>
            <a:ext cx="106402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Переменное, или ротационное, скрещивание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применяется для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получения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пользовательных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животных.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19221" r="25803" b="30390"/>
          <a:stretch/>
        </p:blipFill>
        <p:spPr>
          <a:xfrm>
            <a:off x="3289466" y="1562336"/>
            <a:ext cx="5391397" cy="4508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70475" y="6273225"/>
            <a:ext cx="6435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переменного скрещивания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712395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7517" y="1858155"/>
            <a:ext cx="10972800" cy="2251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algn="just">
              <a:lnSpc>
                <a:spcPct val="107000"/>
              </a:lnSpc>
              <a:spcBef>
                <a:spcPts val="120"/>
              </a:spcBef>
              <a:spcAft>
                <a:spcPts val="120"/>
              </a:spcAft>
            </a:pPr>
            <a:r>
              <a:rPr lang="ru-RU" sz="32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позволяет </a:t>
            </a:r>
            <a:r>
              <a:rPr lang="ru-RU" sz="32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увеличить количество животноводческой продукции, </a:t>
            </a:r>
            <a:endParaRPr lang="ru-RU" sz="3200" b="1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" marR="28575" algn="just">
              <a:lnSpc>
                <a:spcPct val="107000"/>
              </a:lnSpc>
              <a:spcBef>
                <a:spcPts val="120"/>
              </a:spcBef>
              <a:spcAft>
                <a:spcPts val="120"/>
              </a:spcAft>
            </a:pPr>
            <a:r>
              <a:rPr lang="ru-RU" sz="32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повысить </a:t>
            </a:r>
            <a:r>
              <a:rPr lang="ru-RU" sz="32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экономические показатели. </a:t>
            </a:r>
            <a:endParaRPr lang="ru-RU" sz="3200" b="1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" marR="28575" algn="just">
              <a:lnSpc>
                <a:spcPct val="107000"/>
              </a:lnSpc>
              <a:spcBef>
                <a:spcPts val="120"/>
              </a:spcBef>
              <a:spcAft>
                <a:spcPts val="120"/>
              </a:spcAft>
            </a:pPr>
            <a:r>
              <a:rPr lang="ru-RU" sz="32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иногда заканчивается </a:t>
            </a:r>
            <a:r>
              <a:rPr lang="ru-RU" sz="32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выведением новой породы. 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5448" y="489258"/>
            <a:ext cx="6218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Переменное скрещивание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625178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7587" y="97373"/>
            <a:ext cx="104715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 </a:t>
            </a:r>
            <a:r>
              <a:rPr lang="ru-RU" sz="36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Франции </a:t>
            </a:r>
            <a:r>
              <a:rPr lang="ru-RU" sz="36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методом переменного скрещивания </a:t>
            </a:r>
          </a:p>
          <a:p>
            <a:r>
              <a:rPr lang="ru-RU" sz="36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была </a:t>
            </a:r>
            <a:r>
              <a:rPr lang="ru-RU" sz="36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выведена нормандская лошадь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44097" y="5975658"/>
            <a:ext cx="71912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Нормандская порода лошадей</a:t>
            </a:r>
            <a:endParaRPr lang="ru-RU" sz="4000" b="1" dirty="0"/>
          </a:p>
        </p:txBody>
      </p:sp>
      <p:pic>
        <p:nvPicPr>
          <p:cNvPr id="7174" name="Picture 6" descr="https://i.pinimg.com/originals/34/b9/58/34b9588fd8d0cfbb47e61c97157d2b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74" y="1337758"/>
            <a:ext cx="6533613" cy="469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7532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1567" y="394256"/>
            <a:ext cx="58407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Вводное </a:t>
            </a:r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скрещивание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3564" y="2413062"/>
            <a:ext cx="40704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прилитие крови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2935" y="3865855"/>
            <a:ext cx="111830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небольшое временное отступление от чистопородного разведения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0269245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tudref.com/htm/img/41/7139/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29" y="426088"/>
            <a:ext cx="7323612" cy="473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62571" y="5964467"/>
            <a:ext cx="5747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вводного скрещивания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792362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ermoved.ru/wp-content/uploads/2017/09/poroda-tonkorunnyh-ov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4" y="346649"/>
            <a:ext cx="6254053" cy="37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9745" y="4371783"/>
            <a:ext cx="5002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тонкорунные породы овец</a:t>
            </a:r>
            <a:endParaRPr lang="ru-RU" sz="2800" b="1" dirty="0"/>
          </a:p>
        </p:txBody>
      </p:sp>
      <p:pic>
        <p:nvPicPr>
          <p:cNvPr id="1028" name="Picture 4" descr="https://fermoved.ru/wp-content/uploads/2017/09/avstralijskij-merin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375" y="1764083"/>
            <a:ext cx="5406478" cy="395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23589" y="5963783"/>
            <a:ext cx="4810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австралийские мериносы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836297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likedacha.ru/wp-content/uploads/6/c/1/6c1d335802065c875343e731ea0f562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0" y="1235034"/>
            <a:ext cx="5795159" cy="38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6069" y="5536272"/>
            <a:ext cx="4144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Шортгорнская порода</a:t>
            </a:r>
            <a:endParaRPr lang="ru-RU" sz="2800" b="1" dirty="0"/>
          </a:p>
        </p:txBody>
      </p:sp>
      <p:pic>
        <p:nvPicPr>
          <p:cNvPr id="2052" name="Picture 4" descr="https://vselhoz.ru/images/animal/cow/dutchc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770" y="1202432"/>
            <a:ext cx="5443113" cy="38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26800" y="5536272"/>
            <a:ext cx="3910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Голштинская</a:t>
            </a:r>
            <a:r>
              <a:rPr lang="ru-RU" sz="2800" b="1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порода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204911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2733" y="503328"/>
            <a:ext cx="4549002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Гибридизация 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5764" y="2401185"/>
            <a:ext cx="874822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Гибридизацией </a:t>
            </a:r>
            <a:endParaRPr lang="ru-RU" sz="4000" b="1" i="1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называют </a:t>
            </a:r>
            <a:r>
              <a:rPr lang="ru-RU" sz="4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отдаленное скрещивание.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359612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8095" y="406132"/>
            <a:ext cx="65107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Чистопородное разведение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942" y="2059171"/>
            <a:ext cx="31119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аутбридинг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05764" y="2059171"/>
            <a:ext cx="29498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инбридинг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918095" y="1114018"/>
            <a:ext cx="1606404" cy="945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469579" y="1114018"/>
            <a:ext cx="1603169" cy="1059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91761" y="3780140"/>
            <a:ext cx="5052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неродственное спаривание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83329" y="3780140"/>
            <a:ext cx="3108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родственное спаривание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>
            <a:stCxn id="6" idx="2"/>
          </p:cNvCxnSpPr>
          <p:nvPr/>
        </p:nvCxnSpPr>
        <p:spPr>
          <a:xfrm>
            <a:off x="2218913" y="2828612"/>
            <a:ext cx="0" cy="951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2"/>
          </p:cNvCxnSpPr>
          <p:nvPr/>
        </p:nvCxnSpPr>
        <p:spPr>
          <a:xfrm>
            <a:off x="9280687" y="2828612"/>
            <a:ext cx="0" cy="951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8143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7521" y="292677"/>
            <a:ext cx="10818421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algn="just">
              <a:lnSpc>
                <a:spcPct val="107000"/>
              </a:lnSpc>
              <a:spcBef>
                <a:spcPts val="120"/>
              </a:spcBef>
              <a:spcAft>
                <a:spcPts val="120"/>
              </a:spcAft>
            </a:pPr>
            <a:r>
              <a:rPr lang="ru-RU" sz="32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Скрещивания животных </a:t>
            </a:r>
            <a:r>
              <a:rPr lang="ru-RU" sz="32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разных видов одного </a:t>
            </a:r>
            <a:r>
              <a:rPr lang="ru-RU" sz="32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рода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9412" y="858572"/>
            <a:ext cx="8376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 одногорбого и двугорбого верблюда</a:t>
            </a:r>
            <a:endParaRPr lang="ru-RU" sz="3200" b="1" i="1" dirty="0"/>
          </a:p>
        </p:txBody>
      </p:sp>
      <p:pic>
        <p:nvPicPr>
          <p:cNvPr id="3074" name="Picture 2" descr="https://faunistics.com/wp-content/uploads/2020/10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6" y="1757548"/>
            <a:ext cx="11263316" cy="471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93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340" y="382381"/>
            <a:ext cx="11724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Скрещивание животных</a:t>
            </a:r>
            <a:r>
              <a:rPr lang="ru-RU" sz="32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принадлежащих к разным видам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5440" y="1104282"/>
            <a:ext cx="106402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 крупного рогатого скота </a:t>
            </a:r>
            <a:r>
              <a:rPr lang="ru-RU" sz="3200" b="1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бизонами</a:t>
            </a:r>
            <a:endParaRPr lang="ru-RU" sz="3200" b="1" i="1" dirty="0"/>
          </a:p>
        </p:txBody>
      </p:sp>
      <p:pic>
        <p:nvPicPr>
          <p:cNvPr id="4098" name="Picture 2" descr="Бифал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34" y="1689057"/>
            <a:ext cx="6874699" cy="447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44007" y="6159490"/>
            <a:ext cx="1799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Бифало</a:t>
            </a:r>
            <a:endParaRPr lang="ru-RU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1950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3137" y="165141"/>
            <a:ext cx="11542816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algn="just">
              <a:lnSpc>
                <a:spcPct val="107000"/>
              </a:lnSpc>
              <a:spcBef>
                <a:spcPts val="120"/>
              </a:spcBef>
              <a:spcAft>
                <a:spcPts val="120"/>
              </a:spcAft>
            </a:pPr>
            <a:r>
              <a:rPr lang="ru-RU" sz="32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Скрещивание животных</a:t>
            </a:r>
            <a:r>
              <a:rPr lang="ru-RU" sz="32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принадлежащих к разным подвидам одного </a:t>
            </a:r>
            <a:r>
              <a:rPr lang="ru-RU" sz="32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вида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1995" y="1311352"/>
            <a:ext cx="7959551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" marR="28575" algn="just">
              <a:lnSpc>
                <a:spcPct val="107000"/>
              </a:lnSpc>
              <a:spcBef>
                <a:spcPts val="120"/>
              </a:spcBef>
              <a:spcAft>
                <a:spcPts val="120"/>
              </a:spcAft>
            </a:pPr>
            <a:r>
              <a:rPr lang="ru-RU" sz="3200" b="1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3200" b="1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крупного рогатого скота с </a:t>
            </a:r>
            <a:r>
              <a:rPr lang="ru-RU" sz="3200" b="1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зебу</a:t>
            </a:r>
            <a:endParaRPr lang="ru-RU" sz="32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malenkii-genii.ru/images/diafilm/diafilm-1822/diafilm-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7" r="-2866" b="18007"/>
          <a:stretch/>
        </p:blipFill>
        <p:spPr bwMode="auto">
          <a:xfrm>
            <a:off x="1643946" y="1904656"/>
            <a:ext cx="7576458" cy="468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5008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unart.pro/uploads/posts/2021-07/1627269564_7-funart-pro-p-korova-zebu-zhivotnie-krasivo-foto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1" y="255047"/>
            <a:ext cx="5563726" cy="556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horse-school.ru/wp-content/uploads/9/8/f/98fe79ccf7e5c08c65aee341031277b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535" y="255699"/>
            <a:ext cx="5563074" cy="556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1801" y="5818774"/>
            <a:ext cx="12756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Зебу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0993060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509" y="366638"/>
            <a:ext cx="112815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Скрещивание животных</a:t>
            </a:r>
            <a:r>
              <a:rPr lang="ru-RU" sz="32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из которых одно домашнее, а другое - его дикий </a:t>
            </a:r>
            <a:r>
              <a:rPr lang="ru-RU" sz="32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предок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0010" y="1443856"/>
            <a:ext cx="11186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</a:t>
            </a:r>
            <a:r>
              <a:rPr lang="ru-RU" sz="3200" b="1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скрещивание домашних свиней с диким </a:t>
            </a:r>
            <a:r>
              <a:rPr lang="ru-RU" sz="3200" b="1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кабаном</a:t>
            </a:r>
            <a:endParaRPr lang="ru-RU" sz="3200" b="1" i="1" dirty="0"/>
          </a:p>
        </p:txBody>
      </p:sp>
      <p:pic>
        <p:nvPicPr>
          <p:cNvPr id="7170" name="Picture 2" descr="https://svinovvod.ru/wp-content/uploads/2020/10/93903820_0_a2b2b_36f703f6_XL-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449" y="2028631"/>
            <a:ext cx="6182591" cy="463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72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3142" y="327576"/>
            <a:ext cx="11186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</a:t>
            </a:r>
            <a:r>
              <a:rPr lang="ru-RU" sz="3200" b="1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скрещивание </a:t>
            </a:r>
            <a:r>
              <a:rPr lang="ru-RU" sz="3200" b="1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собаки </a:t>
            </a:r>
            <a:r>
              <a:rPr lang="ru-RU" sz="3200" b="1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3200" b="1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волком</a:t>
            </a:r>
            <a:endParaRPr lang="ru-RU" sz="3200" b="1" i="1" dirty="0"/>
          </a:p>
        </p:txBody>
      </p:sp>
      <p:pic>
        <p:nvPicPr>
          <p:cNvPr id="8194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321" y="1118727"/>
            <a:ext cx="6025943" cy="540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601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7408" y="584262"/>
            <a:ext cx="10923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Гибридизация - это спаривание животных разных видов. </a:t>
            </a:r>
            <a:endParaRPr lang="ru-RU" sz="3200" b="1" dirty="0"/>
          </a:p>
        </p:txBody>
      </p:sp>
      <p:pic>
        <p:nvPicPr>
          <p:cNvPr id="9218" name="Picture 2" descr="https://fb.ru/misc/i/gallery/66225/31935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11" y="1609168"/>
            <a:ext cx="7199875" cy="488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41474" y="1400175"/>
            <a:ext cx="3681351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algn="just">
              <a:lnSpc>
                <a:spcPct val="107000"/>
              </a:lnSpc>
              <a:spcBef>
                <a:spcPts val="120"/>
              </a:spcBef>
              <a:spcAft>
                <a:spcPts val="120"/>
              </a:spcAft>
            </a:pPr>
            <a:r>
              <a:rPr lang="ru-RU" sz="3200" b="1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</a:t>
            </a:r>
            <a:r>
              <a:rPr lang="ru-RU" sz="3200" dirty="0">
                <a:solidFill>
                  <a:srgbClr val="0645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Латинский язык"/>
              </a:rPr>
              <a:t>лат.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la-Latn" sz="3200" i="1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mūlus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 — результат скрещивания </a:t>
            </a:r>
            <a:r>
              <a:rPr lang="ru-RU" sz="3200" dirty="0">
                <a:solidFill>
                  <a:srgbClr val="0645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Домашний осёл"/>
              </a:rPr>
              <a:t>осла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 </a:t>
            </a:r>
            <a:r>
              <a:rPr lang="ru-RU" sz="3200" dirty="0">
                <a:solidFill>
                  <a:srgbClr val="0645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Лошадь домашняя"/>
              </a:rPr>
              <a:t>кобылы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672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grohoz.by/upload/iblock/65c/65ca50838b904fbc1d2043b6485343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59" y="300212"/>
            <a:ext cx="7820602" cy="586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9323" y="6165664"/>
            <a:ext cx="8277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Архаромеринос (казахский архаромеринос)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186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1891" y="634476"/>
            <a:ext cx="11186556" cy="2778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algn="just">
              <a:lnSpc>
                <a:spcPct val="107000"/>
              </a:lnSpc>
              <a:spcBef>
                <a:spcPts val="120"/>
              </a:spcBef>
              <a:spcAft>
                <a:spcPts val="120"/>
              </a:spcAft>
            </a:pPr>
            <a:r>
              <a:rPr lang="ru-RU" sz="4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Потомство, полученное от сочетания двух видов животных, называют </a:t>
            </a:r>
            <a:r>
              <a:rPr lang="ru-RU" sz="4000" b="1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гибридом</a:t>
            </a:r>
            <a:r>
              <a:rPr lang="ru-RU" sz="4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b="1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" marR="28575" algn="just">
              <a:lnSpc>
                <a:spcPct val="107000"/>
              </a:lnSpc>
              <a:spcBef>
                <a:spcPts val="120"/>
              </a:spcBef>
              <a:spcAft>
                <a:spcPts val="120"/>
              </a:spcAft>
            </a:pPr>
            <a:endParaRPr lang="ru-RU" sz="4000" b="1" dirty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" marR="28575" algn="just">
              <a:lnSpc>
                <a:spcPct val="107000"/>
              </a:lnSpc>
              <a:spcBef>
                <a:spcPts val="120"/>
              </a:spcBef>
              <a:spcAft>
                <a:spcPts val="120"/>
              </a:spcAft>
            </a:pPr>
            <a:r>
              <a:rPr lang="ru-RU" sz="4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Гибрид </a:t>
            </a:r>
            <a:r>
              <a:rPr lang="ru-RU" sz="4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(от лат. слова </a:t>
            </a:r>
            <a:r>
              <a:rPr lang="ru-RU" sz="40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hybrida</a:t>
            </a:r>
            <a:r>
              <a:rPr lang="ru-RU" sz="4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помесь).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73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ofoto.club/uploads/posts/2022-07/1659029622_2-pofoto-club-p-antilopa-zebu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38" y="346754"/>
            <a:ext cx="8776731" cy="585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4057" y="6088559"/>
            <a:ext cx="12644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Зебу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77879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3149" y="576391"/>
            <a:ext cx="106640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Аутбридинг</a:t>
            </a:r>
            <a:r>
              <a:rPr lang="ru-RU" sz="4400" b="1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</a:t>
            </a:r>
            <a:endParaRPr lang="ru-RU" sz="4400" b="1" i="1" dirty="0" smtClean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400" b="1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</a:t>
            </a:r>
            <a:r>
              <a:rPr lang="ru-RU" sz="4400" b="1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неродственных спариваний животных внутри </a:t>
            </a:r>
            <a:r>
              <a:rPr lang="ru-RU" sz="4400" b="1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породы.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358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3138" y="414140"/>
            <a:ext cx="1086592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Инбридинг</a:t>
            </a:r>
            <a:r>
              <a:rPr lang="ru-RU" sz="4400" b="1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</a:t>
            </a:r>
            <a:endParaRPr lang="ru-RU" sz="4400" b="1" i="1" dirty="0" smtClean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400" b="1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</a:t>
            </a:r>
            <a:r>
              <a:rPr lang="ru-RU" sz="4400" b="1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спариваний особей, имеющих близкую степень </a:t>
            </a:r>
            <a:r>
              <a:rPr lang="ru-RU" sz="4400" b="1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родства,</a:t>
            </a:r>
          </a:p>
          <a:p>
            <a:r>
              <a:rPr lang="ru-RU" sz="4400" b="1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типа брат-сестра, </a:t>
            </a:r>
          </a:p>
          <a:p>
            <a:r>
              <a:rPr lang="ru-RU" sz="4400" b="1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отец-дочь, </a:t>
            </a:r>
          </a:p>
          <a:p>
            <a:r>
              <a:rPr lang="ru-RU" sz="4400" b="1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мать-сын, </a:t>
            </a:r>
          </a:p>
          <a:p>
            <a:r>
              <a:rPr lang="ru-RU" sz="4400" b="1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двоюродные братья и сестры, </a:t>
            </a:r>
          </a:p>
          <a:p>
            <a:r>
              <a:rPr lang="ru-RU" sz="4400" b="1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т.д. 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26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87301" y="139051"/>
            <a:ext cx="3896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крещивание</a:t>
            </a:r>
            <a:endParaRPr lang="ru-RU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429" y="1799883"/>
            <a:ext cx="36326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ВОСПРОИЗВОДИТЕЛЬНОЕ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заводское)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47203" y="4014713"/>
            <a:ext cx="2800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ПОГЛОТИТЕЛЬНОЕ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преобразовательное)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89579" y="1801604"/>
            <a:ext cx="27079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ПРОМЫШЛЕННОЕ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простое,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двухпородное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многопородное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20043" y="5701616"/>
            <a:ext cx="2064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ПЕРЕМЕННОЕ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674284" y="5873283"/>
            <a:ext cx="1459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ВВОДНОЕ</a:t>
            </a:r>
            <a:endParaRPr lang="ru-RU" sz="20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538847" y="846937"/>
            <a:ext cx="1049986" cy="853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633513" y="846937"/>
            <a:ext cx="1712368" cy="853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6347804" y="962932"/>
            <a:ext cx="23751" cy="2890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209653" y="1008884"/>
            <a:ext cx="2312837" cy="4595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0" idx="0"/>
          </p:cNvCxnSpPr>
          <p:nvPr/>
        </p:nvCxnSpPr>
        <p:spPr>
          <a:xfrm>
            <a:off x="7338951" y="985822"/>
            <a:ext cx="2064892" cy="4887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63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1933" y="598139"/>
            <a:ext cx="4439357" cy="99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Гибридизация</a:t>
            </a:r>
            <a:r>
              <a:rPr lang="ru-RU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5507" y="3481841"/>
            <a:ext cx="22112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Близкая</a:t>
            </a:r>
            <a:endParaRPr lang="ru-RU" sz="4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35431" y="3481840"/>
            <a:ext cx="3323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Отдаленная</a:t>
            </a:r>
            <a:endParaRPr lang="ru-RU" sz="4400" b="1" i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341933" y="1745673"/>
            <a:ext cx="1408197" cy="1736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6" idx="0"/>
          </p:cNvCxnSpPr>
          <p:nvPr/>
        </p:nvCxnSpPr>
        <p:spPr>
          <a:xfrm>
            <a:off x="6804561" y="1671626"/>
            <a:ext cx="1792832" cy="1810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459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896</Words>
  <Application>Microsoft Office PowerPoint</Application>
  <PresentationFormat>Широкоэкранный</PresentationFormat>
  <Paragraphs>192</Paragraphs>
  <Slides>59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31</cp:revision>
  <dcterms:created xsi:type="dcterms:W3CDTF">2023-05-02T10:55:45Z</dcterms:created>
  <dcterms:modified xsi:type="dcterms:W3CDTF">2023-05-05T11:10:38Z</dcterms:modified>
</cp:coreProperties>
</file>