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52" r:id="rId2"/>
  </p:sldMasterIdLst>
  <p:notesMasterIdLst>
    <p:notesMasterId r:id="rId38"/>
  </p:notesMasterIdLst>
  <p:handoutMasterIdLst>
    <p:handoutMasterId r:id="rId39"/>
  </p:handoutMasterIdLst>
  <p:sldIdLst>
    <p:sldId id="257" r:id="rId3"/>
    <p:sldId id="258" r:id="rId4"/>
    <p:sldId id="262" r:id="rId5"/>
    <p:sldId id="264" r:id="rId6"/>
    <p:sldId id="283" r:id="rId7"/>
    <p:sldId id="284" r:id="rId8"/>
    <p:sldId id="282" r:id="rId9"/>
    <p:sldId id="285" r:id="rId10"/>
    <p:sldId id="286" r:id="rId11"/>
    <p:sldId id="288" r:id="rId12"/>
    <p:sldId id="289" r:id="rId13"/>
    <p:sldId id="290" r:id="rId14"/>
    <p:sldId id="291" r:id="rId15"/>
    <p:sldId id="296" r:id="rId16"/>
    <p:sldId id="297" r:id="rId17"/>
    <p:sldId id="298" r:id="rId18"/>
    <p:sldId id="299" r:id="rId19"/>
    <p:sldId id="280" r:id="rId20"/>
    <p:sldId id="263" r:id="rId21"/>
    <p:sldId id="301" r:id="rId22"/>
    <p:sldId id="265" r:id="rId23"/>
    <p:sldId id="305" r:id="rId24"/>
    <p:sldId id="300" r:id="rId25"/>
    <p:sldId id="302" r:id="rId26"/>
    <p:sldId id="304" r:id="rId27"/>
    <p:sldId id="281" r:id="rId28"/>
    <p:sldId id="269" r:id="rId29"/>
    <p:sldId id="270" r:id="rId30"/>
    <p:sldId id="271" r:id="rId31"/>
    <p:sldId id="272" r:id="rId32"/>
    <p:sldId id="275" r:id="rId33"/>
    <p:sldId id="294" r:id="rId34"/>
    <p:sldId id="295" r:id="rId35"/>
    <p:sldId id="278" r:id="rId36"/>
    <p:sldId id="259" r:id="rId37"/>
  </p:sldIdLst>
  <p:sldSz cx="9145588" cy="6858000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F497D"/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50" autoAdjust="0"/>
    <p:restoredTop sz="85765" autoAdjust="0"/>
  </p:normalViewPr>
  <p:slideViewPr>
    <p:cSldViewPr snapToGrid="0">
      <p:cViewPr varScale="1">
        <p:scale>
          <a:sx n="114" d="100"/>
          <a:sy n="114" d="100"/>
        </p:scale>
        <p:origin x="1404" y="114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CF9665-9A54-4FC8-B0B0-BC35ABB73396}" type="datetimeFigureOut">
              <a:rPr lang="ru-RU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B51C3D-2C6D-42A5-9D25-088519D01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074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443462-A67D-4B90-A4BE-C4CC549099BB}" type="datetimeFigureOut">
              <a:rPr lang="ru-RU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2FB67B2-A767-4EFC-93F9-69D69076E4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951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C61820-1B85-4B36-93BE-8CF07746B8F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D1139-F3C7-4D58-887B-6798D1791143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919" y="2130427"/>
            <a:ext cx="777375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838" y="3886200"/>
            <a:ext cx="640191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A64E549D-3AA6-4269-B45F-E34DEE1B3C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7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36EFD123-885D-4901-A82A-830E8441FA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02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1864" y="0"/>
            <a:ext cx="2221298" cy="6858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7969" y="0"/>
            <a:ext cx="6511469" cy="6858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5A5FF9DE-84FE-4A2E-80D2-FF0F634B52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431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50870" y="10668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BDFCE7F6-7856-44A2-B12C-4B25E56644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406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7969" y="0"/>
            <a:ext cx="8885193" cy="6858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D8879BD6-ED1F-4F65-922E-9D89C06D0E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3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50870" y="1066800"/>
            <a:ext cx="8742293" cy="5791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5E4AEE0B-E39D-4F3D-B6A1-9F439B3EF1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315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68" y="1066800"/>
            <a:ext cx="4294934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98230" y="1066800"/>
            <a:ext cx="429493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342EB52B-7407-420A-BB9E-5476B78ED4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463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8408824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9" y="624110"/>
            <a:ext cx="6590343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753" y="2133600"/>
            <a:ext cx="659313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5CA995-6043-49A0-8C42-7631ABCA3113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19E2-8162-4F11-ADCD-D3F30BF8A3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901187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074562"/>
            <a:ext cx="6593130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3581400"/>
            <a:ext cx="659313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941B26-8B79-4325-908E-5A7E49320CD7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>
              <a:defRPr/>
            </a:pPr>
            <a:fld id="{3B37ED29-0C97-4A7E-97BB-1E600DD9B36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059454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754" y="2136707"/>
            <a:ext cx="3198086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8235" y="2136707"/>
            <a:ext cx="3197648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54EABA-721A-455B-88B1-6B2893A43DE0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33791083-3458-4FD9-A4B4-7CC326FB21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593535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B6757B59-4528-49CC-978F-72F124B532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1498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746" y="2226626"/>
            <a:ext cx="2875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752" y="2802889"/>
            <a:ext cx="3198087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7137" y="2223398"/>
            <a:ext cx="28737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641" y="2799661"/>
            <a:ext cx="3196235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D6206C-D137-47D6-A1F0-E7EA19F1DD39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AEB86674-FF43-487A-91FB-9F99FEFD04A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47928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221CF3-288D-41F7-AA26-00151C22ECE8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FAB67-B5A5-454D-BD93-21CF7F37B84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20879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999AF8-912F-470C-BE72-C40C09ABE613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61CDB-364C-4E99-88CF-9D02F71CEEA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355249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2" y="446088"/>
            <a:ext cx="2630041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318" y="446090"/>
            <a:ext cx="3791564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1598613"/>
            <a:ext cx="2630041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71FE19-8E2B-4296-A588-71CEC4113FBC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0BEE7-C324-4DD1-9D32-8150915FEE2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61009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4800600"/>
            <a:ext cx="659313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753" y="634965"/>
            <a:ext cx="659313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367338"/>
            <a:ext cx="659313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F8ABEC-6617-4592-B30A-CB60A2A5C976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>
              <a:defRPr/>
            </a:pPr>
            <a:fld id="{560E5411-85FE-45CC-914C-47ADBBA89A5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901049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09600"/>
            <a:ext cx="6593130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5E9A5-4587-4159-A06F-CAF72BE4E6CC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>
              <a:defRPr/>
            </a:pPr>
            <a:fld id="{1EC4F5B7-6DA1-4374-81EC-7EEBEAAA97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678677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6392" y="3505200"/>
            <a:ext cx="5654870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5E9A5-4587-4159-A06F-CAF72BE4E6CC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>
              <a:defRPr/>
            </a:pPr>
            <a:fld id="{1EC4F5B7-6DA1-4374-81EC-7EEBEAAA97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0706736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438402"/>
            <a:ext cx="659313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5E9A5-4587-4159-A06F-CAF72BE4E6CC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>
              <a:defRPr/>
            </a:pPr>
            <a:fld id="{1EC4F5B7-6DA1-4374-81EC-7EEBEAAA97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643764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2" y="4343400"/>
            <a:ext cx="6689454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5181600"/>
            <a:ext cx="6689454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5E9A5-4587-4159-A06F-CAF72BE4E6CC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>
              <a:defRPr/>
            </a:pPr>
            <a:fld id="{1EC4F5B7-6DA1-4374-81EC-7EEBEAAA97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14805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27407"/>
            <a:ext cx="659312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3" y="4343400"/>
            <a:ext cx="659313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5E9A5-4587-4159-A06F-CAF72BE4E6CC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>
              <a:defRPr/>
            </a:pPr>
            <a:fld id="{1EC4F5B7-6DA1-4374-81EC-7EEBEAAA97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04091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8" y="4406902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84C9C1CA-0246-4367-B8F7-F9178D3995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6382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B55D18-6FEA-4F37-B657-ECF3F888CFED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BD565-7105-434B-A401-7EF44FC5EB2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230160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9729" y="627407"/>
            <a:ext cx="1656420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753" y="627407"/>
            <a:ext cx="4717167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4726D7-3631-4A0C-A389-3EEF76460349}" type="datetimeFigureOut">
              <a:rPr lang="ru-RU" smtClean="0"/>
              <a:pPr>
                <a:defRPr/>
              </a:pPr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B97BC-A8B3-42D4-B448-F006BCFFB16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482350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97" y="228600"/>
            <a:ext cx="8016679" cy="9144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706" y="1600200"/>
            <a:ext cx="3886875" cy="4419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9007" y="1600200"/>
            <a:ext cx="3886875" cy="44196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2A5EBA-EC77-414B-97B7-75FC56DB99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358539"/>
      </p:ext>
    </p:extLst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68" y="1066800"/>
            <a:ext cx="4294934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98230" y="1066800"/>
            <a:ext cx="4294933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537743A5-53D6-497C-B403-D2AD0EA7E6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68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833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833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0E02C482-DFCE-4854-97D8-CE55D17A02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8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593296B9-46A4-47B1-A83F-EEA812EA12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31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35120D4C-FDD4-47EF-A4D6-392E99568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60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671" y="273052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0" y="1435102"/>
            <a:ext cx="30088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0C485D92-B9BB-413E-AF48-6FF750F19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738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3BE49930-3E60-431E-8F98-EA5CA996E8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246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0"/>
            <a:ext cx="7634288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066800"/>
            <a:ext cx="8742363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text styles</a:t>
            </a:r>
          </a:p>
          <a:p>
            <a:pPr lvl="1"/>
            <a:r>
              <a:rPr lang="ru-RU" altLang="ru-RU"/>
              <a:t>Second level</a:t>
            </a:r>
          </a:p>
          <a:p>
            <a:pPr lvl="2"/>
            <a:r>
              <a:rPr lang="ru-RU" altLang="ru-RU"/>
              <a:t>Third level</a:t>
            </a:r>
          </a:p>
          <a:p>
            <a:pPr lvl="3"/>
            <a:r>
              <a:rPr lang="ru-RU" altLang="ru-RU"/>
              <a:t>Fourth level</a:t>
            </a:r>
          </a:p>
          <a:p>
            <a:pPr lvl="4"/>
            <a:r>
              <a:rPr lang="ru-RU" altLang="ru-RU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7275" y="6524625"/>
            <a:ext cx="2508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02239A-6DDC-4DE0-AD41-8738BEBACD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  <p:sldLayoutId id="2147483837" r:id="rId13"/>
    <p:sldLayoutId id="2147483838" r:id="rId14"/>
    <p:sldLayoutId id="2147483839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544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5" y="285"/>
            <a:ext cx="1952611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91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2133600"/>
            <a:ext cx="659313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3750" y="6135090"/>
            <a:ext cx="766513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752" y="6135810"/>
            <a:ext cx="57174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317" y="787784"/>
            <a:ext cx="58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D02239A-6DDC-4DE0-AD41-8738BEBACD7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40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ransition spd="med">
    <p:fade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sib-guide.ru/siberia/ar/92" TargetMode="Externa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28494" y="283303"/>
            <a:ext cx="4568592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>
              <a:defRPr/>
            </a:pPr>
            <a:r>
              <a:rPr lang="ru-RU" altLang="ru-RU" sz="2400" dirty="0">
                <a:solidFill>
                  <a:srgbClr val="25406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ФГБОУ ВО ПЕНЗЕНСКИЙ ГАУ</a:t>
            </a:r>
          </a:p>
        </p:txBody>
      </p:sp>
      <p:sp>
        <p:nvSpPr>
          <p:cNvPr id="30725" name="Прямоугольник 9"/>
          <p:cNvSpPr>
            <a:spLocks noChangeArrowheads="1"/>
          </p:cNvSpPr>
          <p:nvPr/>
        </p:nvSpPr>
        <p:spPr bwMode="auto">
          <a:xfrm>
            <a:off x="1673648" y="4285973"/>
            <a:ext cx="717232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dirty="0">
                <a:solidFill>
                  <a:srgbClr val="002060"/>
                </a:solidFill>
                <a:latin typeface="Arial Black" pitchFamily="34" charset="0"/>
              </a:rPr>
              <a:t>Понятие, причины, последствия и профилактика межнациональных конфликтов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793648" y="1557235"/>
            <a:ext cx="7848600" cy="3313113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  <a:defRPr/>
            </a:pPr>
            <a:r>
              <a:rPr lang="ru-RU" alt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Национальное самосознание  </a:t>
            </a:r>
            <a:r>
              <a:rPr lang="ru-RU" altLang="ru-RU" sz="2000" dirty="0">
                <a:latin typeface="Arial" charset="0"/>
                <a:cs typeface="Arial" charset="0"/>
              </a:rPr>
              <a:t>– совокупность социальных, нравственных, политических, экономических, эстетических, религиозных, философских взглядов, характеризующих содержание, уровень и особенности духовного развития наций.</a:t>
            </a:r>
          </a:p>
          <a:p>
            <a:pPr marL="0" indent="0" eaLnBrk="1" hangingPunct="1">
              <a:lnSpc>
                <a:spcPct val="100000"/>
              </a:lnSpc>
              <a:buNone/>
              <a:defRPr/>
            </a:pPr>
            <a:r>
              <a:rPr lang="ru-RU" alt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Национальный интерес </a:t>
            </a:r>
            <a:r>
              <a:rPr lang="ru-RU" altLang="ru-RU" sz="2000" dirty="0">
                <a:latin typeface="Arial" charset="0"/>
                <a:cs typeface="Arial" charset="0"/>
              </a:rPr>
              <a:t>– совокупность потребностей и устремлений народов того или иного государства в создании необходимых для себя жизненных условий, сознании своего суверенитета, установлении взаимных отношений с народами других стран.</a:t>
            </a:r>
          </a:p>
          <a:p>
            <a:pPr marL="36576" indent="0" eaLnBrk="1" hangingPunct="1">
              <a:buFont typeface="Arial" charset="0"/>
              <a:buNone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481487" y="404664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854220" y="1423376"/>
            <a:ext cx="8039054" cy="3744912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ru-RU" alt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Межнациональная дифференциация  </a:t>
            </a:r>
            <a:r>
              <a:rPr lang="ru-RU" altLang="ru-RU" sz="2000" b="1" i="1" dirty="0">
                <a:latin typeface="Arial" pitchFamily="34" charset="0"/>
                <a:cs typeface="Arial" pitchFamily="34" charset="0"/>
              </a:rPr>
              <a:t>–</a:t>
            </a:r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Arial" charset="0"/>
                <a:cs typeface="Arial" charset="0"/>
              </a:rPr>
              <a:t>это процесс разъединения, разделения, противостояния различных наций, этносов, народов в самых различных планах.</a:t>
            </a:r>
          </a:p>
          <a:p>
            <a:pPr marL="36512" indent="0">
              <a:lnSpc>
                <a:spcPct val="100000"/>
              </a:lnSpc>
              <a:spcBef>
                <a:spcPts val="1800"/>
              </a:spcBef>
              <a:buClr>
                <a:srgbClr val="6EA0B0"/>
              </a:buClr>
              <a:buSzPct val="80000"/>
              <a:buNone/>
            </a:pPr>
            <a:r>
              <a:rPr lang="ru-RU" altLang="ru-RU" sz="2000" i="1" dirty="0">
                <a:latin typeface="Arial" charset="0"/>
                <a:cs typeface="Arial" charset="0"/>
              </a:rPr>
              <a:t>Формы межнациональной дифференциации:</a:t>
            </a:r>
          </a:p>
          <a:p>
            <a:pPr marL="355600" indent="-319088">
              <a:lnSpc>
                <a:spcPct val="10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ru-RU" altLang="ru-RU" sz="2000" dirty="0">
                <a:latin typeface="Arial" charset="0"/>
                <a:cs typeface="Arial" charset="0"/>
              </a:rPr>
              <a:t>самоизоляция в целом;</a:t>
            </a:r>
          </a:p>
          <a:p>
            <a:pPr marL="355600" indent="-319088">
              <a:lnSpc>
                <a:spcPct val="10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ru-RU" altLang="ru-RU" sz="2000" dirty="0">
                <a:latin typeface="Arial" charset="0"/>
                <a:cs typeface="Arial" charset="0"/>
              </a:rPr>
              <a:t>протекционизм в экономике;</a:t>
            </a:r>
          </a:p>
          <a:p>
            <a:pPr marL="355600" indent="-319088">
              <a:lnSpc>
                <a:spcPct val="10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ru-RU" altLang="ru-RU" sz="2000" dirty="0">
                <a:latin typeface="Arial" charset="0"/>
                <a:cs typeface="Arial" charset="0"/>
              </a:rPr>
              <a:t>религиозный фанатизм;</a:t>
            </a:r>
          </a:p>
          <a:p>
            <a:pPr marL="355600" indent="-319088">
              <a:lnSpc>
                <a:spcPct val="10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</a:pPr>
            <a:r>
              <a:rPr lang="ru-RU" altLang="ru-RU" sz="2000" dirty="0">
                <a:latin typeface="Arial" charset="0"/>
                <a:cs typeface="Arial" charset="0"/>
              </a:rPr>
              <a:t>национализм в различных формах в политике и культуре.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000" dirty="0">
              <a:latin typeface="Arial" charset="0"/>
              <a:cs typeface="Arial" charset="0"/>
            </a:endParaRPr>
          </a:p>
          <a:p>
            <a:pPr marL="36576" indent="0" eaLnBrk="1" hangingPunct="1">
              <a:buFont typeface="Arial" charset="0"/>
              <a:buNone/>
              <a:defRPr/>
            </a:pPr>
            <a:endParaRPr lang="ru-RU" sz="2000" dirty="0">
              <a:latin typeface="Arial" charset="0"/>
              <a:cs typeface="Arial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481487" y="404664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Прямоугольник 5"/>
          <p:cNvSpPr>
            <a:spLocks noChangeArrowheads="1"/>
          </p:cNvSpPr>
          <p:nvPr/>
        </p:nvSpPr>
        <p:spPr bwMode="auto">
          <a:xfrm>
            <a:off x="808107" y="1228397"/>
            <a:ext cx="777686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alt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Межнациональная интеграция </a:t>
            </a:r>
            <a:r>
              <a:rPr lang="ru-RU" altLang="ru-RU" sz="2000" dirty="0"/>
              <a:t>– это процесс постепенного объединения различных этносов, народов и наций через сферы общественной жизни. </a:t>
            </a:r>
          </a:p>
          <a:p>
            <a:pPr algn="just">
              <a:spcBef>
                <a:spcPts val="1200"/>
              </a:spcBef>
              <a:buClr>
                <a:srgbClr val="6EA0B0"/>
              </a:buClr>
              <a:buSzPct val="80000"/>
              <a:tabLst>
                <a:tab pos="0" algn="l"/>
              </a:tabLst>
            </a:pPr>
            <a:r>
              <a:rPr lang="ru-RU" altLang="ru-RU" sz="2000" i="1" dirty="0"/>
              <a:t>Формы межнациональной интеграции:</a:t>
            </a:r>
          </a:p>
          <a:p>
            <a:pPr marL="355600" indent="-319088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ru-RU" altLang="ru-RU" sz="2000" dirty="0"/>
              <a:t>экономические и политические союзы;</a:t>
            </a:r>
          </a:p>
          <a:p>
            <a:pPr marL="355600" indent="-319088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ru-RU" altLang="ru-RU" sz="2000" dirty="0"/>
              <a:t>транснациональные корпорации;</a:t>
            </a:r>
          </a:p>
          <a:p>
            <a:pPr marL="355600" indent="-319088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ru-RU" altLang="ru-RU" sz="2000" dirty="0"/>
              <a:t>международные культурные и народные центры;</a:t>
            </a:r>
          </a:p>
          <a:p>
            <a:pPr marL="355600" indent="-319088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ru-RU" altLang="ru-RU" sz="2000" dirty="0"/>
              <a:t>взаимопроникновение религий и культур, ценностей.</a:t>
            </a:r>
          </a:p>
          <a:p>
            <a:pPr marL="419100" indent="-382588">
              <a:spcBef>
                <a:spcPts val="1200"/>
              </a:spcBef>
              <a:buClr>
                <a:srgbClr val="6EA0B0"/>
              </a:buClr>
              <a:buSzPct val="80000"/>
            </a:pPr>
            <a:r>
              <a:rPr lang="ru-RU" altLang="ru-RU" sz="2000" i="1" dirty="0"/>
              <a:t>Причины межнациональной интеграции:</a:t>
            </a:r>
          </a:p>
          <a:p>
            <a:pPr marL="355600" indent="-319088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ru-RU" altLang="ru-RU" sz="2000" dirty="0"/>
              <a:t>невозможность государств жить изолированно, что связано с конкретными изменениями в экономике практически всех современных стран;</a:t>
            </a:r>
          </a:p>
          <a:p>
            <a:pPr marL="355600" indent="-319088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ru-RU" altLang="ru-RU" sz="2000" dirty="0"/>
              <a:t>экономическая и политическая взаимосвязь государств.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481487" y="404664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ctrTitle" idx="4294967295"/>
          </p:nvPr>
        </p:nvSpPr>
        <p:spPr>
          <a:xfrm>
            <a:off x="832513" y="1497627"/>
            <a:ext cx="8033465" cy="4903884"/>
          </a:xfrm>
        </p:spPr>
        <p:txBody>
          <a:bodyPr>
            <a:noAutofit/>
          </a:bodyPr>
          <a:lstStyle/>
          <a:p>
            <a:pPr marL="36512" algn="l" eaLnBrk="1" hangingPunct="1">
              <a:lnSpc>
                <a:spcPct val="100000"/>
              </a:lnSpc>
              <a:spcBef>
                <a:spcPct val="20000"/>
              </a:spcBef>
              <a:buClr>
                <a:srgbClr val="0070C0"/>
              </a:buClr>
              <a:defRPr/>
            </a:pPr>
            <a:r>
              <a:rPr lang="ru-RU" sz="2000" b="1" dirty="0">
                <a:latin typeface="Arial" charset="0"/>
                <a:ea typeface="+mn-ea"/>
                <a:cs typeface="Arial" charset="0"/>
              </a:rPr>
              <a:t>Россия</a:t>
            </a:r>
            <a:r>
              <a:rPr lang="ru-RU" sz="2000" dirty="0">
                <a:latin typeface="Arial" charset="0"/>
                <a:ea typeface="+mn-ea"/>
                <a:cs typeface="Arial" charset="0"/>
              </a:rPr>
              <a:t> является многонациональным государством, что отражено также в ее конституции. На ее территории проживает более 190 народов, в число которых входят не только коренные малые и автохтонные народы страны. В 2010 году русские составили 80,9 %, или 111,0 млн из 137,2 млн указавших свою национальную принадлежность, представители других национальностей </a:t>
            </a:r>
            <a:r>
              <a:rPr lang="ru-RU" sz="2000" dirty="0">
                <a:latin typeface="Arial"/>
                <a:ea typeface="+mn-ea"/>
                <a:cs typeface="Arial"/>
              </a:rPr>
              <a:t>‒</a:t>
            </a:r>
            <a:r>
              <a:rPr lang="ru-RU" sz="2000" dirty="0">
                <a:latin typeface="Arial" charset="0"/>
                <a:ea typeface="+mn-ea"/>
                <a:cs typeface="Arial" charset="0"/>
              </a:rPr>
              <a:t> 19,1 %, или 26,2 млн чел.; численность лиц, не указавших свою национальность, составила 5,6 млн чел. (или 3,9 % от 142,9 млн жителей страны в целом). В 2002 году русские составляли 80,6 %, или около 115,9 млн из 143,7 млн указавших свою национальную принадлежность, представители других национальностей </a:t>
            </a:r>
            <a:r>
              <a:rPr lang="ru-RU" sz="2000" dirty="0">
                <a:latin typeface="Arial"/>
                <a:cs typeface="Arial"/>
              </a:rPr>
              <a:t>‒</a:t>
            </a:r>
            <a:r>
              <a:rPr lang="ru-RU" sz="2000" dirty="0">
                <a:latin typeface="Arial" charset="0"/>
                <a:ea typeface="+mn-ea"/>
                <a:cs typeface="Arial" charset="0"/>
              </a:rPr>
              <a:t> 19,4 %, или 27,8 млн чел.;</a:t>
            </a:r>
            <a:br>
              <a:rPr lang="ru-RU" sz="2000" dirty="0">
                <a:latin typeface="Arial" charset="0"/>
                <a:ea typeface="+mn-ea"/>
                <a:cs typeface="Arial" charset="0"/>
              </a:rPr>
            </a:br>
            <a:r>
              <a:rPr lang="ru-RU" sz="2000" dirty="0">
                <a:latin typeface="Arial" charset="0"/>
                <a:ea typeface="+mn-ea"/>
                <a:cs typeface="Arial" charset="0"/>
              </a:rPr>
              <a:t>численность лиц, не указавших свою национальность,</a:t>
            </a:r>
            <a:br>
              <a:rPr lang="ru-RU" sz="2000" dirty="0">
                <a:latin typeface="Arial" charset="0"/>
                <a:ea typeface="+mn-ea"/>
                <a:cs typeface="Arial" charset="0"/>
              </a:rPr>
            </a:br>
            <a:r>
              <a:rPr lang="ru-RU" sz="2000" dirty="0">
                <a:latin typeface="Arial" charset="0"/>
                <a:ea typeface="+mn-ea"/>
                <a:cs typeface="Arial" charset="0"/>
              </a:rPr>
              <a:t>составила 1,5 млн чел. (или 1,0 % от 145,2 млн</a:t>
            </a:r>
            <a:br>
              <a:rPr lang="ru-RU" sz="2000" dirty="0">
                <a:latin typeface="Arial" charset="0"/>
                <a:ea typeface="+mn-ea"/>
                <a:cs typeface="Arial" charset="0"/>
              </a:rPr>
            </a:br>
            <a:r>
              <a:rPr lang="ru-RU" sz="2000" dirty="0">
                <a:latin typeface="Arial" charset="0"/>
                <a:ea typeface="+mn-ea"/>
                <a:cs typeface="Arial" charset="0"/>
              </a:rPr>
              <a:t>жителей страны в целом).</a:t>
            </a:r>
            <a:br>
              <a:rPr lang="ru-RU" altLang="ru-RU" sz="2000" dirty="0">
                <a:latin typeface="Arial" charset="0"/>
                <a:ea typeface="+mn-ea"/>
                <a:cs typeface="Arial" charset="0"/>
              </a:rPr>
            </a:br>
            <a:endParaRPr lang="ru-RU" sz="2000" dirty="0"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1268" name="Picture 4" descr="http://go3.imgsmail.ru/imgpreview?key=1d319a50616b0ce9&amp;mb=imgdb_preview_4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90913">
            <a:off x="7345945" y="5008063"/>
            <a:ext cx="1712710" cy="1678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481487" y="404664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73230" y="1253331"/>
            <a:ext cx="7902575" cy="4351337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altLang="ru-RU" sz="2400" b="1" dirty="0">
                <a:latin typeface="Arial" charset="0"/>
                <a:cs typeface="Arial" charset="0"/>
              </a:rPr>
              <a:t>Население (справка)</a:t>
            </a:r>
            <a:endParaRPr lang="ru-RU" sz="2400" b="1" dirty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2400"/>
              </a:spcBef>
              <a:buFont typeface="Arial" charset="0"/>
              <a:buNone/>
              <a:defRPr/>
            </a:pPr>
            <a:r>
              <a:rPr lang="ru-RU" sz="2000" dirty="0">
                <a:latin typeface="Arial" charset="0"/>
                <a:cs typeface="Arial" charset="0"/>
              </a:rPr>
              <a:t>На 1 января 2009 года по данным Федеральной службы государственной статистики в Новосибирской области проживали 2 639 857 человек. Из них 1 992 048 человек составляли городское население и 647 809 человек </a:t>
            </a:r>
            <a:r>
              <a:rPr lang="ru-RU" sz="2000" dirty="0">
                <a:latin typeface="Arial"/>
                <a:cs typeface="Arial"/>
              </a:rPr>
              <a:t>‒</a:t>
            </a:r>
            <a:r>
              <a:rPr lang="ru-RU" sz="2000" dirty="0">
                <a:latin typeface="Arial" charset="0"/>
                <a:cs typeface="Arial" charset="0"/>
              </a:rPr>
              <a:t> сельское.</a:t>
            </a:r>
          </a:p>
          <a:p>
            <a:pPr marL="0" indent="0" eaLnBrk="1" hangingPunct="1">
              <a:lnSpc>
                <a:spcPct val="100000"/>
              </a:lnSpc>
              <a:spcBef>
                <a:spcPts val="1200"/>
              </a:spcBef>
              <a:buFont typeface="Arial" charset="0"/>
              <a:buNone/>
              <a:defRPr/>
            </a:pPr>
            <a:r>
              <a:rPr lang="ru-RU" sz="2000" dirty="0">
                <a:latin typeface="Arial" charset="0"/>
                <a:cs typeface="Arial" charset="0"/>
              </a:rPr>
              <a:t>Численность населения Новосибирской области по Всероссийской переписи населения 2002 года была 2 692 251 человек, по численности населения она занимает 3-е место в СФО, 16-е место в России. Плотность населения ‒ 14,9 чел. на 1 км² (2005) (средний показатель по СФО ‒ 4,0; по России ‒ 8,4). По плотности населения область находится</a:t>
            </a:r>
            <a:br>
              <a:rPr lang="ru-RU" sz="2000" dirty="0">
                <a:latin typeface="Arial" charset="0"/>
                <a:cs typeface="Arial" charset="0"/>
              </a:rPr>
            </a:br>
            <a:r>
              <a:rPr lang="ru-RU" sz="2000" dirty="0">
                <a:latin typeface="Arial" charset="0"/>
                <a:cs typeface="Arial" charset="0"/>
              </a:rPr>
              <a:t>на 3-м месте в СФО.</a:t>
            </a:r>
          </a:p>
          <a:p>
            <a:pPr algn="just" eaLnBrk="1" hangingPunct="1"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481487" y="404664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0725" y="920081"/>
            <a:ext cx="7704138" cy="1192212"/>
          </a:xfrm>
        </p:spPr>
        <p:txBody>
          <a:bodyPr/>
          <a:lstStyle/>
          <a:p>
            <a:pPr algn="ctr" eaLnBrk="1" hangingPunct="1"/>
            <a:r>
              <a:rPr lang="ru-RU" altLang="ru-RU" sz="2400" b="1" dirty="0">
                <a:latin typeface="Arial" charset="0"/>
                <a:ea typeface="+mn-ea"/>
                <a:cs typeface="Arial" charset="0"/>
              </a:rPr>
              <a:t>Данные Всероссийской переписи населения Новосибирской области 2002 года</a:t>
            </a:r>
          </a:p>
        </p:txBody>
      </p:sp>
      <p:sp>
        <p:nvSpPr>
          <p:cNvPr id="46084" name="Rectangle 1"/>
          <p:cNvSpPr>
            <a:spLocks noChangeArrowheads="1"/>
          </p:cNvSpPr>
          <p:nvPr/>
        </p:nvSpPr>
        <p:spPr bwMode="auto">
          <a:xfrm>
            <a:off x="1337482" y="2269007"/>
            <a:ext cx="348017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Русские ‒ 2 504 147</a:t>
            </a:r>
          </a:p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Немцы ‒ 47 275</a:t>
            </a:r>
          </a:p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Украинцы ‒ 33 793</a:t>
            </a:r>
          </a:p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Татары ‒ 27 874</a:t>
            </a:r>
          </a:p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Казахи ‒ 11 691</a:t>
            </a:r>
          </a:p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Белорусы ‒ 8 380</a:t>
            </a:r>
          </a:p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Армяне ‒ 7 850</a:t>
            </a:r>
          </a:p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Азербайджанцы ‒ 7 366</a:t>
            </a:r>
          </a:p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Чуваши ‒ 4 147</a:t>
            </a:r>
          </a:p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Евреи ‒ 3 322</a:t>
            </a:r>
          </a:p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Цыгане ‒ 2 835</a:t>
            </a:r>
          </a:p>
          <a:p>
            <a:pPr indent="35560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Таджики ‒ 2 784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473098" y="266231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283958" y="2269007"/>
            <a:ext cx="3002507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indent="45085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Мордва ‒ 2 608</a:t>
            </a:r>
          </a:p>
          <a:p>
            <a:pPr indent="45085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Корейцы ‒ 2 154</a:t>
            </a:r>
          </a:p>
          <a:p>
            <a:pPr indent="45085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Узбеки ‒ 2 047</a:t>
            </a:r>
          </a:p>
          <a:p>
            <a:pPr indent="45085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 err="1"/>
              <a:t>Езиды</a:t>
            </a:r>
            <a:r>
              <a:rPr lang="ru-RU" altLang="ru-RU" sz="2000" dirty="0"/>
              <a:t> ‒ 1 987</a:t>
            </a:r>
          </a:p>
          <a:p>
            <a:pPr indent="45085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Марийцы ‒ 1 661</a:t>
            </a:r>
          </a:p>
          <a:p>
            <a:pPr indent="45085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Китайцы ‒ 1 423</a:t>
            </a:r>
          </a:p>
          <a:p>
            <a:pPr indent="45085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Грузины ‒ 1 417</a:t>
            </a:r>
          </a:p>
          <a:p>
            <a:pPr indent="45085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Эстонцы ‒ 1 399</a:t>
            </a:r>
          </a:p>
          <a:p>
            <a:pPr indent="45085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Поляки ‒ 1 288</a:t>
            </a:r>
          </a:p>
          <a:p>
            <a:pPr indent="45085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Молдаване ‒ 1 144</a:t>
            </a:r>
          </a:p>
          <a:p>
            <a:pPr indent="450850" algn="just" eaLnBrk="0" hangingPunct="0">
              <a:buFontTx/>
              <a:buChar char="•"/>
              <a:tabLst>
                <a:tab pos="858838" algn="l"/>
              </a:tabLst>
            </a:pPr>
            <a:r>
              <a:rPr lang="ru-RU" altLang="ru-RU" sz="2000" dirty="0"/>
              <a:t>Башкиры ‒ 1 104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28650" y="1099506"/>
            <a:ext cx="7888288" cy="1047750"/>
          </a:xfrm>
        </p:spPr>
        <p:txBody>
          <a:bodyPr/>
          <a:lstStyle/>
          <a:p>
            <a:pPr algn="ctr" eaLnBrk="1" hangingPunct="1"/>
            <a:r>
              <a:rPr lang="ru-RU" altLang="ru-RU" sz="2400" b="1" dirty="0">
                <a:latin typeface="Arial" charset="0"/>
                <a:ea typeface="+mn-ea"/>
                <a:cs typeface="Arial" charset="0"/>
              </a:rPr>
              <a:t>Основные народы Новосибирской области в 1959‒2002 годах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879569"/>
              </p:ext>
            </p:extLst>
          </p:nvPr>
        </p:nvGraphicFramePr>
        <p:xfrm>
          <a:off x="492128" y="2308698"/>
          <a:ext cx="7888290" cy="3600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47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47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9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Народ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1959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1970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1979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1989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Русские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89,5 %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91,3 %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91,9 %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92,0 %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93,0 %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Немцы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3,4 %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2,7 %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2,5 %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2,2 %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1,8 %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Украинцы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2,7 %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1,9 %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1,8 %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1,8 %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1,3 %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Татары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1,1 %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1,2 %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1,1 %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1,1 %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1,0 %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481487" y="404664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ъект 2"/>
          <p:cNvSpPr>
            <a:spLocks noGrp="1"/>
          </p:cNvSpPr>
          <p:nvPr>
            <p:ph idx="4294967295"/>
          </p:nvPr>
        </p:nvSpPr>
        <p:spPr>
          <a:xfrm>
            <a:off x="1045623" y="1479724"/>
            <a:ext cx="7529513" cy="3151188"/>
          </a:xfrm>
        </p:spPr>
        <p:txBody>
          <a:bodyPr/>
          <a:lstStyle/>
          <a:p>
            <a:pPr marL="0" indent="0" algn="ctr" eaLnBrk="1" hangingPunct="1">
              <a:lnSpc>
                <a:spcPct val="120000"/>
              </a:lnSpc>
              <a:spcBef>
                <a:spcPts val="1800"/>
              </a:spcBef>
              <a:buNone/>
            </a:pPr>
            <a:r>
              <a:rPr lang="ru-RU" altLang="ru-RU" sz="2000" b="1" dirty="0">
                <a:latin typeface="Arial" charset="0"/>
                <a:cs typeface="Arial" charset="0"/>
              </a:rPr>
              <a:t>В настоящее время в Новосибирской области проживают русские и немцы, украинцы и татары, казахи и калмыки</a:t>
            </a:r>
            <a:br>
              <a:rPr lang="ru-RU" altLang="ru-RU" sz="2000" b="1" dirty="0">
                <a:latin typeface="Arial" charset="0"/>
                <a:cs typeface="Arial" charset="0"/>
              </a:rPr>
            </a:br>
            <a:r>
              <a:rPr lang="ru-RU" altLang="ru-RU" sz="2000" b="1" dirty="0">
                <a:latin typeface="Arial" charset="0"/>
                <a:cs typeface="Arial" charset="0"/>
              </a:rPr>
              <a:t>и другие большие и малые народы.</a:t>
            </a:r>
          </a:p>
          <a:p>
            <a:pPr marL="0" indent="0" algn="ctr" eaLnBrk="1" hangingPunct="1">
              <a:lnSpc>
                <a:spcPct val="120000"/>
              </a:lnSpc>
              <a:spcBef>
                <a:spcPts val="1800"/>
              </a:spcBef>
              <a:buNone/>
            </a:pPr>
            <a:r>
              <a:rPr lang="ru-RU" altLang="ru-RU" sz="2000" b="1" dirty="0">
                <a:latin typeface="Arial" charset="0"/>
                <a:cs typeface="Arial" charset="0"/>
              </a:rPr>
              <a:t>Миролюбиво относятся друг к другу, и каждый</a:t>
            </a:r>
            <a:br>
              <a:rPr lang="ru-RU" altLang="ru-RU" sz="2000" b="1" dirty="0">
                <a:latin typeface="Arial" charset="0"/>
                <a:cs typeface="Arial" charset="0"/>
              </a:rPr>
            </a:br>
            <a:r>
              <a:rPr lang="ru-RU" altLang="ru-RU" sz="2000" b="1" dirty="0">
                <a:latin typeface="Arial" charset="0"/>
                <a:cs typeface="Arial" charset="0"/>
              </a:rPr>
              <a:t>по праву считает эти земли своим домом.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481487" y="404664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733800" y="549275"/>
            <a:ext cx="5411788" cy="5334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Понятия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1169" y="1280021"/>
            <a:ext cx="8223250" cy="5105400"/>
          </a:xfrm>
        </p:spPr>
        <p:txBody>
          <a:bodyPr rtlCol="0">
            <a:normAutofit fontScale="47500" lnSpcReduction="20000"/>
          </a:bodyPr>
          <a:lstStyle/>
          <a:p>
            <a:pPr marL="0" indent="0" defTabSz="1218987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Национализм</a:t>
            </a:r>
            <a:r>
              <a:rPr lang="ru-RU" sz="4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идеология и политика в национальном вопросе, которая определяет нацию как высшую ценность и форму общности.</a:t>
            </a:r>
          </a:p>
          <a:p>
            <a:pPr marL="0" indent="0" defTabSz="1218987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Шовинизм</a:t>
            </a:r>
            <a:r>
              <a:rPr lang="ru-RU" sz="4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(франц. </a:t>
            </a:r>
            <a:r>
              <a:rPr lang="en-US" sz="4200" i="1" dirty="0" err="1">
                <a:latin typeface="Arial" panose="020B0604020202020204" pitchFamily="34" charset="0"/>
                <a:cs typeface="Arial" panose="020B0604020202020204" pitchFamily="34" charset="0"/>
              </a:rPr>
              <a:t>chauvinisme</a:t>
            </a:r>
            <a:r>
              <a:rPr lang="ru-RU" sz="4200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4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от имени Н.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Шовена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200" i="1" dirty="0">
                <a:latin typeface="Arial" panose="020B0604020202020204" pitchFamily="34" charset="0"/>
                <a:cs typeface="Arial" panose="020B0604020202020204" pitchFamily="34" charset="0"/>
              </a:rPr>
              <a:t>Chauvin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) , солдата, поклонника завоевательной политики Наполеона </a:t>
            </a:r>
            <a: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) – крайне агрессивная форма национализма.</a:t>
            </a:r>
          </a:p>
          <a:p>
            <a:pPr marL="0" indent="0" defTabSz="1218987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Расизм</a:t>
            </a:r>
            <a:r>
              <a:rPr lang="ru-RU" sz="4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– совокупность концепций, основу которых составляют положения о физической и психической неравноценности человеческих рас, о влиянии расовых различий на историю и культуру общества, об исконном разделении людей на высшую</a:t>
            </a:r>
            <a:b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и низшую расы, первые из которых якобы являются единственными создателями цивилизации, призванными к господству, а вторые не способны к созданию и усвоению высокой культуры и обречены на эксплуатацию.</a:t>
            </a:r>
          </a:p>
          <a:p>
            <a:pPr marL="304747" indent="-304747" defTabSz="1218987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733800" y="549275"/>
            <a:ext cx="5411788" cy="5334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Понятия 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4294967295"/>
          </p:nvPr>
        </p:nvSpPr>
        <p:spPr>
          <a:xfrm>
            <a:off x="939567" y="1375095"/>
            <a:ext cx="7704138" cy="448468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Межнациональные (межэтнические) конфликты </a:t>
            </a:r>
            <a:r>
              <a:rPr lang="ru-RU" altLang="ru-RU" sz="2200" dirty="0">
                <a:cs typeface="Arial" panose="020B0604020202020204" pitchFamily="34" charset="0"/>
              </a:rPr>
              <a:t>– 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это конфликты, в которых противодействующие группы различаются по национальному (этническому) признаку и </a:t>
            </a:r>
            <a:r>
              <a:rPr lang="ru-RU" alt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отстаивают интересы своей нации (этноса), а не всего общества. 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Существенной причиной межэтнических конфликтов является стремление нации</a:t>
            </a:r>
            <a:b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 своей однородности, «чистоте», а также дискриминационное поведение представителей одной национальности по отношению к представителям другой в экономической, бытовой или иной сфере.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Прямоугольник 1"/>
          <p:cNvSpPr>
            <a:spLocks noChangeArrowheads="1"/>
          </p:cNvSpPr>
          <p:nvPr/>
        </p:nvSpPr>
        <p:spPr bwMode="auto">
          <a:xfrm>
            <a:off x="1561738" y="683761"/>
            <a:ext cx="1911306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>
                <a:solidFill>
                  <a:srgbClr val="002060"/>
                </a:solidFill>
                <a:latin typeface="Arial Black" pitchFamily="34" charset="0"/>
              </a:rPr>
              <a:t>План:</a:t>
            </a:r>
          </a:p>
        </p:txBody>
      </p:sp>
      <p:sp>
        <p:nvSpPr>
          <p:cNvPr id="31747" name="Прямоугольник 2"/>
          <p:cNvSpPr>
            <a:spLocks noChangeArrowheads="1"/>
          </p:cNvSpPr>
          <p:nvPr/>
        </p:nvSpPr>
        <p:spPr bwMode="auto">
          <a:xfrm>
            <a:off x="761462" y="1427075"/>
            <a:ext cx="8239925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Понятия «межнациональный (межэтнический) конфликт», «этнос» и др.</a:t>
            </a:r>
          </a:p>
          <a:p>
            <a:pPr marL="457200" indent="-457200">
              <a:spcBef>
                <a:spcPts val="600"/>
              </a:spcBef>
              <a:buFont typeface="Calibri Light" pitchFamily="34" charset="0"/>
              <a:buAutoNum type="arabicPeriod"/>
            </a:pPr>
            <a:r>
              <a:rPr lang="ru-RU" altLang="ru-RU" sz="2200" dirty="0"/>
              <a:t>Виды межэтнических конфликтов.</a:t>
            </a:r>
          </a:p>
          <a:p>
            <a:pPr marL="457200" indent="-457200">
              <a:spcBef>
                <a:spcPts val="600"/>
              </a:spcBef>
              <a:buFont typeface="Calibri Light" pitchFamily="34" charset="0"/>
              <a:buAutoNum type="arabicPeriod"/>
            </a:pPr>
            <a:r>
              <a:rPr lang="ru-RU" altLang="ru-RU" sz="2200" dirty="0"/>
              <a:t>Причины возникновения межнациональных конфликтов.</a:t>
            </a:r>
          </a:p>
          <a:p>
            <a:pPr marL="457200" indent="-457200">
              <a:spcBef>
                <a:spcPts val="600"/>
              </a:spcBef>
              <a:buFont typeface="Calibri Light" pitchFamily="34" charset="0"/>
              <a:buAutoNum type="arabicPeriod"/>
            </a:pPr>
            <a:r>
              <a:rPr lang="ru-RU" altLang="ru-RU" sz="2200" dirty="0"/>
              <a:t>Последствия межэтнических конфликтов.</a:t>
            </a:r>
          </a:p>
          <a:p>
            <a:pPr marL="457200" indent="-457200">
              <a:spcBef>
                <a:spcPts val="600"/>
              </a:spcBef>
              <a:buFont typeface="Calibri Light" pitchFamily="34" charset="0"/>
              <a:buAutoNum type="arabicPeriod"/>
            </a:pPr>
            <a:r>
              <a:rPr lang="ru-RU" altLang="ru-RU" sz="2200" dirty="0"/>
              <a:t>Подходы и средства разрешения межнациональных конфликтов.</a:t>
            </a: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>
          <a:xfrm>
            <a:off x="195263" y="152400"/>
            <a:ext cx="8264525" cy="1066800"/>
          </a:xfrm>
        </p:spPr>
        <p:txBody>
          <a:bodyPr/>
          <a:lstStyle/>
          <a:p>
            <a:pPr algn="ctr" eaLnBrk="1" hangingPunct="1"/>
            <a:br>
              <a:rPr lang="ru-RU" altLang="ru-RU" sz="2400" b="1">
                <a:latin typeface="Times New Roman" pitchFamily="18" charset="0"/>
                <a:cs typeface="Times New Roman" pitchFamily="18" charset="0"/>
              </a:rPr>
            </a:br>
            <a:endParaRPr lang="ru-RU" altLang="ru-RU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81000" y="1524000"/>
            <a:ext cx="8544636" cy="4929188"/>
          </a:xfrm>
        </p:spPr>
        <p:txBody>
          <a:bodyPr rtlCol="0">
            <a:normAutofit fontScale="55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Существуют разные </a:t>
            </a:r>
            <a:r>
              <a:rPr lang="ru-RU" alt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типы межнациональных конфликтов</a:t>
            </a:r>
            <a:r>
              <a:rPr lang="ru-RU" altLang="ru-RU" sz="3500" dirty="0">
                <a:latin typeface="Arial" panose="020B0604020202020204" pitchFamily="34" charset="0"/>
                <a:cs typeface="Arial" panose="020B0604020202020204" pitchFamily="34" charset="0"/>
              </a:rPr>
              <a:t>, которые определяются характером взаимных претензий этносов: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Государственно-правовой: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 стремление нации к самостоятельности, самоопределению, собственной государственности (примеры: Абхазия, Южная Осетия, Ирландия). 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Этнотерриториальный</a:t>
            </a: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географического положения, территориальных границ (Нагорный Карабах). 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Этнодемографический</a:t>
            </a: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стремление народа к сохранению национальной идентичности. Возникает в многонациональных государствах. В России такой конфликт случился на Кавказе.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Социально-психологический: </a:t>
            </a: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нарушение традиционного уклада жизни. Возникает на бытовом уровне между вынужденными переселенцами, беженцами и местными жителями. В настоящее время в Европе обостряются отношения между коренными жителями</a:t>
            </a:r>
            <a:b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и представителями мусульманских народов.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42657" y="797566"/>
            <a:ext cx="5569736" cy="42163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218987" fontAlgn="auto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Виды межэтнических конфликтов</a:t>
            </a:r>
          </a:p>
        </p:txBody>
      </p:sp>
    </p:spTree>
    <p:extLst>
      <p:ext uri="{BB962C8B-B14F-4D97-AF65-F5344CB8AC3E}">
        <p14:creationId xmlns:p14="http://schemas.microsoft.com/office/powerpoint/2010/main" val="16398473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950" y="1293921"/>
            <a:ext cx="8464492" cy="3789808"/>
          </a:xfrm>
        </p:spPr>
        <p:txBody>
          <a:bodyPr rtlCol="0">
            <a:normAutofit fontScale="90000"/>
          </a:bodyPr>
          <a:lstStyle/>
          <a:p>
            <a:pPr defTabSz="1218987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2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Этнический конфликт </a:t>
            </a:r>
            <a:r>
              <a:rPr lang="ru-RU" sz="2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может выражаться в различных формах, начиная с нетерпимости и дискриминации на межличностном уровне и кончая массовыми выступлениями за отделение от государства, вооруженными столкновениями, войной за национальное освобождение.</a:t>
            </a:r>
            <a:br>
              <a:rPr lang="ru-RU" sz="2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2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Социально-политический </a:t>
            </a:r>
            <a:r>
              <a:rPr lang="ru-RU" sz="2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конфликт выполняет как функции обострения, выяв­ления проблем, так и их регулирования.</a:t>
            </a:r>
            <a:br>
              <a:rPr lang="ru-RU" sz="2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ru-RU" sz="2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Несоответствие мощности государственного аппарата и демократических традиций силе возникающих противоречий становится само по себе крупномасштабной опасностью социального характера, которая может перерасти в ЧС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alt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ru-RU" sz="2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3251" name="Picture 2" descr="http://im3-tub-ru.yandex.net/i?id=100031294-25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136" y="5194803"/>
            <a:ext cx="237331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2" name="Picture 4" descr="http://im0-tub-ru.yandex.net/i?id=99922896-61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135" y="5194803"/>
            <a:ext cx="23717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481589" y="664871"/>
            <a:ext cx="6182409" cy="51797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218987" fontAlgn="auto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Типология межэтнических конфликтов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 стрелкой 14"/>
          <p:cNvCxnSpPr/>
          <p:nvPr/>
        </p:nvCxnSpPr>
        <p:spPr>
          <a:xfrm flipV="1">
            <a:off x="6086901" y="3017193"/>
            <a:ext cx="1763133" cy="58634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>
            <a:stCxn id="52227" idx="0"/>
            <a:endCxn id="52232" idx="2"/>
          </p:cNvCxnSpPr>
          <p:nvPr/>
        </p:nvCxnSpPr>
        <p:spPr>
          <a:xfrm flipV="1">
            <a:off x="4800600" y="3017193"/>
            <a:ext cx="4434" cy="61492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33525" y="725329"/>
            <a:ext cx="4932547" cy="41867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Виды межэтнических конфликтов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4042" y="5075927"/>
            <a:ext cx="2871546" cy="1492769"/>
          </a:xfrm>
        </p:spPr>
        <p:txBody>
          <a:bodyPr>
            <a:noAutofit/>
          </a:bodyPr>
          <a:lstStyle/>
          <a:p>
            <a:pPr marL="0" indent="0" algn="ctr" eaLnBrk="1" hangingPunct="1">
              <a:lnSpc>
                <a:spcPct val="100000"/>
              </a:lnSpc>
              <a:buFont typeface="Arial" charset="0"/>
              <a:buNone/>
              <a:defRPr/>
            </a:pPr>
            <a:r>
              <a:rPr lang="ru-RU" altLang="ru-RU" sz="1800" dirty="0">
                <a:solidFill>
                  <a:schemeClr val="tx2"/>
                </a:solidFill>
                <a:latin typeface="Arial" charset="0"/>
                <a:cs typeface="Arial" charset="0"/>
              </a:rPr>
              <a:t>Отсутствие у народа национальной государственности и ее расчлененность между другими государствами</a:t>
            </a:r>
          </a:p>
          <a:p>
            <a:pPr marL="36576" indent="0" eaLnBrk="1" hangingPunct="1">
              <a:buFont typeface="Arial" charset="0"/>
              <a:buNone/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52230" name="Прямоугольник 10"/>
          <p:cNvSpPr>
            <a:spLocks noChangeArrowheads="1"/>
          </p:cNvSpPr>
          <p:nvPr/>
        </p:nvSpPr>
        <p:spPr bwMode="auto">
          <a:xfrm>
            <a:off x="1319263" y="5096772"/>
            <a:ext cx="14065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6EA0B0"/>
              </a:buClr>
              <a:buSzPct val="80000"/>
            </a:pPr>
            <a:r>
              <a:rPr lang="ru-RU" altLang="ru-RU" dirty="0">
                <a:solidFill>
                  <a:schemeClr val="tx2"/>
                </a:solidFill>
              </a:rPr>
              <a:t>Спорные территорий</a:t>
            </a:r>
          </a:p>
        </p:txBody>
      </p:sp>
      <p:sp>
        <p:nvSpPr>
          <p:cNvPr id="52232" name="Прямоугольник 14"/>
          <p:cNvSpPr>
            <a:spLocks noChangeArrowheads="1"/>
          </p:cNvSpPr>
          <p:nvPr/>
        </p:nvSpPr>
        <p:spPr bwMode="auto">
          <a:xfrm>
            <a:off x="3283308" y="1262867"/>
            <a:ext cx="304345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6EA0B0"/>
              </a:buClr>
              <a:buSzPct val="80000"/>
            </a:pPr>
            <a:r>
              <a:rPr lang="ru-RU" altLang="ru-RU" dirty="0">
                <a:solidFill>
                  <a:schemeClr val="tx2"/>
                </a:solidFill>
              </a:rPr>
              <a:t>Изгнание народа со своей территории и возвращение депортированного народа на свою историческую родину</a:t>
            </a:r>
          </a:p>
        </p:txBody>
      </p:sp>
      <p:sp>
        <p:nvSpPr>
          <p:cNvPr id="52234" name="Прямоугольник 17"/>
          <p:cNvSpPr>
            <a:spLocks noChangeArrowheads="1"/>
          </p:cNvSpPr>
          <p:nvPr/>
        </p:nvSpPr>
        <p:spPr bwMode="auto">
          <a:xfrm>
            <a:off x="6639916" y="1762412"/>
            <a:ext cx="250567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spcBef>
                <a:spcPct val="20000"/>
              </a:spcBef>
              <a:buClr>
                <a:srgbClr val="6EA0B0"/>
              </a:buClr>
              <a:buSzPct val="80000"/>
            </a:pPr>
            <a:r>
              <a:rPr lang="ru-RU" altLang="ru-RU" dirty="0">
                <a:solidFill>
                  <a:schemeClr val="tx2"/>
                </a:solidFill>
              </a:rPr>
              <a:t>Произвольное изменение административных границ</a:t>
            </a:r>
          </a:p>
        </p:txBody>
      </p:sp>
      <p:sp>
        <p:nvSpPr>
          <p:cNvPr id="52235" name="Прямоугольник 18"/>
          <p:cNvSpPr>
            <a:spLocks noChangeArrowheads="1"/>
          </p:cNvSpPr>
          <p:nvPr/>
        </p:nvSpPr>
        <p:spPr bwMode="auto">
          <a:xfrm>
            <a:off x="490419" y="1537956"/>
            <a:ext cx="25939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6EA0B0"/>
              </a:buClr>
              <a:buSzPct val="80000"/>
              <a:tabLst>
                <a:tab pos="95250" algn="l"/>
              </a:tabLst>
            </a:pPr>
            <a:r>
              <a:rPr lang="ru-RU" altLang="ru-RU" dirty="0">
                <a:solidFill>
                  <a:schemeClr val="tx2"/>
                </a:solidFill>
              </a:rPr>
              <a:t>Насильственное включение территории народа</a:t>
            </a:r>
            <a:br>
              <a:rPr lang="ru-RU" altLang="ru-RU" dirty="0">
                <a:solidFill>
                  <a:schemeClr val="tx2"/>
                </a:solidFill>
              </a:rPr>
            </a:br>
            <a:r>
              <a:rPr lang="ru-RU" altLang="ru-RU" dirty="0">
                <a:solidFill>
                  <a:schemeClr val="tx2"/>
                </a:solidFill>
              </a:rPr>
              <a:t>в соседнее</a:t>
            </a:r>
          </a:p>
          <a:p>
            <a:pPr marL="533400" indent="-533400" algn="ctr">
              <a:lnSpc>
                <a:spcPct val="80000"/>
              </a:lnSpc>
              <a:spcBef>
                <a:spcPct val="20000"/>
              </a:spcBef>
              <a:buClr>
                <a:srgbClr val="6EA0B0"/>
              </a:buClr>
              <a:buSzPct val="80000"/>
            </a:pPr>
            <a:r>
              <a:rPr lang="ru-RU" altLang="ru-RU" dirty="0">
                <a:solidFill>
                  <a:schemeClr val="tx2"/>
                </a:solidFill>
              </a:rPr>
              <a:t>государство</a:t>
            </a:r>
          </a:p>
        </p:txBody>
      </p:sp>
      <p:sp>
        <p:nvSpPr>
          <p:cNvPr id="52236" name="Прямоугольник 19"/>
          <p:cNvSpPr>
            <a:spLocks noChangeArrowheads="1"/>
          </p:cNvSpPr>
          <p:nvPr/>
        </p:nvSpPr>
        <p:spPr bwMode="auto">
          <a:xfrm>
            <a:off x="3084395" y="5066402"/>
            <a:ext cx="31290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6EA0B0"/>
              </a:buClr>
              <a:buSzPct val="80000"/>
            </a:pPr>
            <a:r>
              <a:rPr lang="ru-RU" altLang="ru-RU" dirty="0">
                <a:solidFill>
                  <a:schemeClr val="tx2"/>
                </a:solidFill>
              </a:rPr>
              <a:t>Конфликт между этническим</a:t>
            </a:r>
            <a:br>
              <a:rPr lang="ru-RU" altLang="ru-RU" dirty="0">
                <a:solidFill>
                  <a:schemeClr val="tx2"/>
                </a:solidFill>
              </a:rPr>
            </a:br>
            <a:r>
              <a:rPr lang="ru-RU" altLang="ru-RU" dirty="0">
                <a:solidFill>
                  <a:schemeClr val="tx2"/>
                </a:solidFill>
              </a:rPr>
              <a:t>большинством</a:t>
            </a:r>
            <a:br>
              <a:rPr lang="ru-RU" altLang="ru-RU" dirty="0">
                <a:solidFill>
                  <a:schemeClr val="tx2"/>
                </a:solidFill>
              </a:rPr>
            </a:br>
            <a:r>
              <a:rPr lang="ru-RU" altLang="ru-RU" dirty="0">
                <a:solidFill>
                  <a:schemeClr val="tx2"/>
                </a:solidFill>
              </a:rPr>
              <a:t>и компактно проживающим меньшинством (коренная национальность)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H="1" flipV="1">
            <a:off x="1787406" y="3015284"/>
            <a:ext cx="1788307" cy="58825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775395" y="4474884"/>
            <a:ext cx="5498" cy="64093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27" name="Прямоугольник 3"/>
          <p:cNvSpPr>
            <a:spLocks noChangeArrowheads="1"/>
          </p:cNvSpPr>
          <p:nvPr/>
        </p:nvSpPr>
        <p:spPr bwMode="auto">
          <a:xfrm>
            <a:off x="1533525" y="3632113"/>
            <a:ext cx="6534150" cy="83099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 классификации межэтнических конфликтов 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5887724" y="4465880"/>
            <a:ext cx="1763133" cy="58634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1988178" y="4470642"/>
            <a:ext cx="1763133" cy="58634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295817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1037656" y="709073"/>
            <a:ext cx="7070275" cy="43182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Причины межнациональных конфликтов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730" y="1483294"/>
            <a:ext cx="7888288" cy="295910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Усложнение социально-экономического развития стран мира, существование отсталости многих из них.</a:t>
            </a:r>
          </a:p>
          <a:p>
            <a:pPr marL="533400" indent="-533400" eaLnBrk="1" hangingPunct="1"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Непродуманная или намеренно экстремистская политика ряда государственных деятелей.</a:t>
            </a:r>
          </a:p>
          <a:p>
            <a:pPr marL="533400" indent="-533400" eaLnBrk="1" hangingPunct="1"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колониальной политики, направленной на порабощение и эксплуатацию населения экономически малоразвитых стран.</a:t>
            </a:r>
          </a:p>
          <a:p>
            <a:pPr marL="533400" indent="-533400" eaLnBrk="1" hangingPunct="1"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Ошибки и просчеты руководства ряда стран в решении национальных вопросов.</a:t>
            </a:r>
          </a:p>
          <a:p>
            <a:pPr marL="36576" indent="0" eaLnBrk="1" hangingPunct="1">
              <a:buFont typeface="Arial" charset="0"/>
              <a:buNone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http://go1.imgsmail.ru/imgpreview?key=5385f965690a63c8&amp;mb=imgdb_preview_11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2210" y="4608617"/>
            <a:ext cx="3010428" cy="2073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0" name="Picture 4" descr="http://img11.nnm.ru/c/6/9/5/e/81d83ae7480138bffcfe70e03b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20765" y="4608617"/>
            <a:ext cx="2764764" cy="2073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07623990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518611" y="492329"/>
            <a:ext cx="7096882" cy="80796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Причины и особенности возникновения межнациональных конфликтов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627797" y="1514901"/>
            <a:ext cx="8228866" cy="51351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Дефиц</a:t>
            </a:r>
            <a:r>
              <a:rPr lang="ru-RU" altLang="ru-RU" sz="2000" b="1" dirty="0">
                <a:latin typeface="Arial" charset="0"/>
                <a:cs typeface="Arial" charset="0"/>
              </a:rPr>
              <a:t>ит природных ресурсов </a:t>
            </a:r>
            <a:r>
              <a:rPr lang="ru-RU" altLang="ru-RU" sz="2000" dirty="0">
                <a:latin typeface="Arial" charset="0"/>
                <a:cs typeface="Arial" charset="0"/>
              </a:rPr>
              <a:t>(земли, воды, торговых путей, пастбищ для выпаса скота) имеет место в историческом подсознании народов и выражается в почти патологическом страхе и национальной нетерпимости.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000" dirty="0">
                <a:latin typeface="Arial" charset="0"/>
                <a:cs typeface="Arial" charset="0"/>
              </a:rPr>
              <a:t>Многие конфликты обусловлены </a:t>
            </a:r>
            <a:r>
              <a:rPr lang="ru-RU" altLang="ru-RU" sz="2000" b="1" dirty="0">
                <a:latin typeface="Arial" charset="0"/>
                <a:cs typeface="Arial" charset="0"/>
              </a:rPr>
              <a:t>вековыми религиозными и клановыми противоречиями</a:t>
            </a:r>
            <a:r>
              <a:rPr lang="ru-RU" altLang="ru-RU" sz="2000" dirty="0">
                <a:latin typeface="Arial" charset="0"/>
                <a:cs typeface="Arial" charset="0"/>
              </a:rPr>
              <a:t>,</a:t>
            </a:r>
            <a:r>
              <a:rPr lang="ru-RU" altLang="ru-RU" sz="2000" b="1" dirty="0">
                <a:latin typeface="Arial" charset="0"/>
                <a:cs typeface="Arial" charset="0"/>
              </a:rPr>
              <a:t> </a:t>
            </a:r>
            <a:r>
              <a:rPr lang="ru-RU" altLang="ru-RU" sz="2000" dirty="0">
                <a:latin typeface="Arial" charset="0"/>
                <a:cs typeface="Arial" charset="0"/>
              </a:rPr>
              <a:t>как, например, между грузинами</a:t>
            </a:r>
            <a:br>
              <a:rPr lang="ru-RU" altLang="ru-RU" sz="2000" dirty="0">
                <a:latin typeface="Arial" charset="0"/>
                <a:cs typeface="Arial" charset="0"/>
              </a:rPr>
            </a:br>
            <a:r>
              <a:rPr lang="ru-RU" altLang="ru-RU" sz="2000" dirty="0">
                <a:latin typeface="Arial" charset="0"/>
                <a:cs typeface="Arial" charset="0"/>
              </a:rPr>
              <a:t>и осетинами, евреями и арабами, армянами и азербайджанцами.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000" b="1" dirty="0">
                <a:latin typeface="Arial" charset="0"/>
                <a:cs typeface="Arial" charset="0"/>
              </a:rPr>
              <a:t>Недавние обиды или несправедливости </a:t>
            </a:r>
            <a:r>
              <a:rPr lang="ru-RU" altLang="ru-RU" sz="2000" dirty="0">
                <a:latin typeface="Arial" charset="0"/>
                <a:cs typeface="Arial" charset="0"/>
              </a:rPr>
              <a:t>выступают непосредственными причинами и поводом для периодически возобновляющихся столкновений.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000" dirty="0">
                <a:latin typeface="Arial" charset="0"/>
                <a:cs typeface="Arial" charset="0"/>
              </a:rPr>
              <a:t>В современных условиях в большинстве межнациональных конфликтов каждая из сторон руководствуется </a:t>
            </a:r>
            <a:r>
              <a:rPr lang="ru-RU" altLang="ru-RU" sz="2000" b="1" dirty="0">
                <a:latin typeface="Arial" charset="0"/>
                <a:cs typeface="Arial" charset="0"/>
              </a:rPr>
              <a:t>своей правдой</a:t>
            </a:r>
            <a:r>
              <a:rPr lang="ru-RU" altLang="ru-RU" sz="2000" dirty="0">
                <a:latin typeface="Arial" charset="0"/>
                <a:cs typeface="Arial" charset="0"/>
              </a:rPr>
              <a:t>, своими историческими периодами, событиями, фактами. Например, на Крым могут претендовать многие нации, обустраивавшие его в разные эпохи.</a:t>
            </a:r>
          </a:p>
        </p:txBody>
      </p:sp>
    </p:spTree>
    <p:extLst>
      <p:ext uri="{BB962C8B-B14F-4D97-AF65-F5344CB8AC3E}">
        <p14:creationId xmlns:p14="http://schemas.microsoft.com/office/powerpoint/2010/main" val="23635354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635431" y="414527"/>
            <a:ext cx="6703226" cy="8683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Причины и особенности возникновения межнациональных конфликтов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79260" y="1282889"/>
            <a:ext cx="8666328" cy="5547815"/>
          </a:xfrm>
        </p:spPr>
        <p:txBody>
          <a:bodyPr rtlCol="0">
            <a:normAutofit fontScale="85000" lnSpcReduction="20000"/>
          </a:bodyPr>
          <a:lstStyle/>
          <a:p>
            <a:pPr marL="273050" lvl="1" indent="-27305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3050" algn="l"/>
              </a:tabLst>
              <a:defRPr/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 психологии </a:t>
            </a:r>
            <a:r>
              <a:rPr lang="ru-RU" alt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малых народов 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решение проблемы, к сожалению, видится лишь в </a:t>
            </a:r>
            <a:r>
              <a:rPr lang="ru-RU" alt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национальном эгоцентризме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: «Вот избавимся от русских (немцев, евреев, армян...) и заживем хорошо». В результате целые регионы остаются без врачей, инженеров, ученых, учителей и иных квалифицированных специалистов.</a:t>
            </a:r>
          </a:p>
          <a:p>
            <a:pPr marL="263525" indent="-263525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3525" algn="l"/>
              </a:tabLst>
              <a:defRPr/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Стремящиеся к </a:t>
            </a:r>
            <a:r>
              <a:rPr lang="ru-RU" alt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власти и к захвату 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чужой или общей собственности национал-авантюристы (заинтересованные лица) ловко используют ошибки и новые проблемы для нагнетания так называемого «стихийного» недовольства, представляя себя защитниками национальных интересов, хотя на деле таковыми не являются.</a:t>
            </a:r>
          </a:p>
          <a:p>
            <a:pPr marL="263525" indent="-263525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3525" algn="l"/>
              </a:tabLst>
              <a:defRPr/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 длительной перспективе национализм </a:t>
            </a:r>
            <a:r>
              <a:rPr lang="ru-RU" alt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деструктивен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но простым малограмотным и обманутым ложными выводами и лозунгами людям он таковым не кажется.</a:t>
            </a:r>
          </a:p>
          <a:p>
            <a:pPr marL="263525" indent="-263525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3525" algn="l"/>
              </a:tabLst>
              <a:defRPr/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Конфликты </a:t>
            </a:r>
            <a:r>
              <a:rPr lang="ru-RU" alt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стимулируются специально организуемыми 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«новыми» обидами и жертвами, целенаправленной пропагандой заинтересованных в разжигании конфликта сил, использующих в личных преступных и политических целях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механизм нарастания нетерпимости, агрессивности и ненависти.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2088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Прямоугольник 4"/>
          <p:cNvSpPr>
            <a:spLocks noChangeArrowheads="1"/>
          </p:cNvSpPr>
          <p:nvPr/>
        </p:nvSpPr>
        <p:spPr bwMode="auto">
          <a:xfrm>
            <a:off x="897882" y="1548585"/>
            <a:ext cx="7777163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altLang="ru-RU" sz="2000" b="1" dirty="0"/>
              <a:t>Факторы, характерные для межэтнических конфликтов:</a:t>
            </a:r>
          </a:p>
          <a:p>
            <a:pPr marL="457200" indent="-457200">
              <a:spcBef>
                <a:spcPts val="600"/>
              </a:spcBef>
              <a:buFont typeface="Arial" charset="0"/>
              <a:buChar char="•"/>
            </a:pPr>
            <a:r>
              <a:rPr lang="ru-RU" altLang="ru-RU" sz="2000" dirty="0"/>
              <a:t>Рост сепаратистских тенденций на территории России.</a:t>
            </a:r>
          </a:p>
          <a:p>
            <a:pPr marL="457200" indent="-457200">
              <a:spcBef>
                <a:spcPts val="600"/>
              </a:spcBef>
              <a:buFont typeface="Arial" charset="0"/>
              <a:buChar char="•"/>
            </a:pPr>
            <a:r>
              <a:rPr lang="ru-RU" altLang="ru-RU" sz="2000" dirty="0"/>
              <a:t>Демографические и миграционные процессы.</a:t>
            </a:r>
          </a:p>
          <a:p>
            <a:pPr marL="457200" indent="-457200">
              <a:spcBef>
                <a:spcPts val="600"/>
              </a:spcBef>
              <a:buFont typeface="Arial" charset="0"/>
              <a:buChar char="•"/>
            </a:pPr>
            <a:r>
              <a:rPr lang="ru-RU" altLang="ru-RU" sz="2000" dirty="0"/>
              <a:t>Нелегальная миграция.</a:t>
            </a:r>
          </a:p>
          <a:p>
            <a:pPr marL="457200" indent="-457200">
              <a:spcBef>
                <a:spcPts val="600"/>
              </a:spcBef>
              <a:buFont typeface="Arial" charset="0"/>
              <a:buChar char="•"/>
            </a:pPr>
            <a:r>
              <a:rPr lang="ru-RU" altLang="ru-RU" sz="2000" dirty="0"/>
              <a:t>Бедность и безработица.</a:t>
            </a:r>
          </a:p>
          <a:p>
            <a:pPr marL="457200" indent="-457200">
              <a:spcBef>
                <a:spcPts val="600"/>
              </a:spcBef>
              <a:buFont typeface="Arial" charset="0"/>
              <a:buChar char="•"/>
            </a:pPr>
            <a:r>
              <a:rPr lang="ru-RU" altLang="ru-RU" sz="2000" dirty="0"/>
              <a:t>Экономические и социальные кризисы.</a:t>
            </a:r>
          </a:p>
          <a:p>
            <a:pPr marL="457200" indent="-457200">
              <a:spcBef>
                <a:spcPts val="600"/>
              </a:spcBef>
              <a:buFont typeface="Arial" charset="0"/>
              <a:buChar char="•"/>
            </a:pPr>
            <a:r>
              <a:rPr lang="ru-RU" altLang="ru-RU" sz="2000" dirty="0"/>
              <a:t>Распространенность и употребление </a:t>
            </a:r>
            <a:r>
              <a:rPr lang="ru-RU" altLang="ru-RU" sz="2000" dirty="0" err="1"/>
              <a:t>психоактивных</a:t>
            </a:r>
            <a:r>
              <a:rPr lang="ru-RU" altLang="ru-RU" sz="2000" dirty="0"/>
              <a:t> веществ среди населения.</a:t>
            </a:r>
            <a:endParaRPr lang="ru-RU" sz="20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99406" y="683781"/>
            <a:ext cx="6492899" cy="54940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Причины межнациональных конфликтов</a:t>
            </a:r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189038" y="725210"/>
            <a:ext cx="7304087" cy="49958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Последствия межэтнических конфликтов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7863" y="1356221"/>
            <a:ext cx="7915275" cy="4929188"/>
          </a:xfrm>
        </p:spPr>
        <p:txBody>
          <a:bodyPr rtlCol="0">
            <a:normAutofit fontScale="85000" lnSpcReduction="10000"/>
          </a:bodyPr>
          <a:lstStyle/>
          <a:p>
            <a:pPr marL="304747" indent="-304747" defTabSz="1218987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Конфликты нередко переходят в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полномасштабные войны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 уносят десятки тысяч жизней.</a:t>
            </a:r>
          </a:p>
          <a:p>
            <a:pPr marL="304747" indent="-304747" defTabSz="1218987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Лишь через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десятилетия вражды и лишений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люди начинают понимать разницу между мнимыми и подлинными ценностями на разных этапах развития проблем своего региона.</a:t>
            </a:r>
          </a:p>
          <a:p>
            <a:pPr marL="304747" indent="-304747" defTabSz="1218987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Стихийные (либо спровоцированные) межнациональные столкновения сопро­вождаются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массовыми беспорядками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разгулом преступности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04747" indent="-304747" defTabSz="1218987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Направляемые политически и идеологически национальные конфликты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переходят в войны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в которых преступления вершатся уже в рамках приказов и указов, с оправданием своей агрессии.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8224" y="729070"/>
            <a:ext cx="6600373" cy="46358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Последствия межэтнических конфликтов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0261" y="1485900"/>
            <a:ext cx="8496300" cy="5372100"/>
          </a:xfrm>
        </p:spPr>
        <p:txBody>
          <a:bodyPr>
            <a:normAutofit lnSpcReduction="10000"/>
          </a:bodyPr>
          <a:lstStyle/>
          <a:p>
            <a:pPr marL="303213" indent="-303213" defTabSz="1217613" eaLnBrk="1" hangingPunct="1">
              <a:lnSpc>
                <a:spcPct val="100000"/>
              </a:lnSpc>
              <a:spcBef>
                <a:spcPts val="600"/>
              </a:spcBef>
            </a:pPr>
            <a:r>
              <a:rPr lang="ru-RU" altLang="ru-RU" sz="1900" b="1" dirty="0">
                <a:latin typeface="Arial" charset="0"/>
                <a:cs typeface="Arial" charset="0"/>
              </a:rPr>
              <a:t>Убийства мирных жителей</a:t>
            </a:r>
            <a:r>
              <a:rPr lang="ru-RU" altLang="ru-RU" sz="1900" dirty="0">
                <a:latin typeface="Arial" charset="0"/>
                <a:cs typeface="Arial" charset="0"/>
              </a:rPr>
              <a:t>, захват заложников, изнасилования, грабежи, поджоги, разбои, разрушение селений, предприятий и учреждений списываются на условия войны и на право священной мести.</a:t>
            </a:r>
          </a:p>
          <a:p>
            <a:pPr marL="303213" indent="-303213" defTabSz="1217613" eaLnBrk="1" hangingPunct="1">
              <a:lnSpc>
                <a:spcPct val="100000"/>
              </a:lnSpc>
              <a:spcBef>
                <a:spcPts val="600"/>
              </a:spcBef>
            </a:pPr>
            <a:r>
              <a:rPr lang="ru-RU" altLang="ru-RU" sz="1900" b="1" dirty="0">
                <a:latin typeface="Arial" charset="0"/>
                <a:cs typeface="Arial" charset="0"/>
              </a:rPr>
              <a:t>Низкая оценка </a:t>
            </a:r>
            <a:r>
              <a:rPr lang="ru-RU" altLang="ru-RU" sz="1900" dirty="0">
                <a:latin typeface="Arial" charset="0"/>
                <a:cs typeface="Arial" charset="0"/>
              </a:rPr>
              <a:t>собственного национального статуса русскими и озабоченность своим будущим чреваты возникновением синдрома социальной обиды, расширением масштабов русского национального движения и появлением экстремистов, скинхедов, неонацистов, антисемитов, погромщиков среди учащихся и студентов.</a:t>
            </a:r>
          </a:p>
          <a:p>
            <a:pPr marL="303213" indent="-303213" defTabSz="1217613" eaLnBrk="1" hangingPunct="1">
              <a:lnSpc>
                <a:spcPct val="100000"/>
              </a:lnSpc>
              <a:spcBef>
                <a:spcPts val="600"/>
              </a:spcBef>
            </a:pPr>
            <a:r>
              <a:rPr lang="ru-RU" altLang="ru-RU" sz="1900" b="1" dirty="0">
                <a:latin typeface="Arial" charset="0"/>
                <a:cs typeface="Arial" charset="0"/>
              </a:rPr>
              <a:t>Кризис общенациональных структур власти</a:t>
            </a:r>
            <a:r>
              <a:rPr lang="ru-RU" altLang="ru-RU" sz="1900" dirty="0">
                <a:latin typeface="Arial" charset="0"/>
                <a:cs typeface="Arial" charset="0"/>
              </a:rPr>
              <a:t>, начавшийся в период существования СССР, и использование узких национальных интересов в своих целях коррумпированными группами бывших союзных республик, искусственный перенос социального недовольства в сферу межнациональных отношений.</a:t>
            </a:r>
          </a:p>
          <a:p>
            <a:pPr marL="303213" indent="-303213" defTabSz="1217613" eaLnBrk="1" hangingPunct="1">
              <a:lnSpc>
                <a:spcPct val="100000"/>
              </a:lnSpc>
              <a:spcBef>
                <a:spcPts val="600"/>
              </a:spcBef>
            </a:pPr>
            <a:r>
              <a:rPr lang="ru-RU" altLang="ru-RU" sz="1900" dirty="0">
                <a:latin typeface="Arial" charset="0"/>
                <a:cs typeface="Arial" charset="0"/>
              </a:rPr>
              <a:t>Искусственно разжигаемая </a:t>
            </a:r>
            <a:r>
              <a:rPr lang="ru-RU" altLang="ru-RU" sz="1900" b="1" dirty="0">
                <a:latin typeface="Arial" charset="0"/>
                <a:cs typeface="Arial" charset="0"/>
              </a:rPr>
              <a:t>религиозная нетерпимость </a:t>
            </a:r>
            <a:r>
              <a:rPr lang="ru-RU" altLang="ru-RU" sz="1900" dirty="0">
                <a:latin typeface="Arial" charset="0"/>
                <a:cs typeface="Arial" charset="0"/>
              </a:rPr>
              <a:t>иностранными миссионерами и преподавателями некоторых течений ислама и проникновение адептов тоталитарных сект в образовательные учреждения в ряде регионов России.</a:t>
            </a:r>
            <a:endParaRPr lang="ru-RU" altLang="ru-RU" sz="19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title"/>
          </p:nvPr>
        </p:nvSpPr>
        <p:spPr>
          <a:xfrm>
            <a:off x="1268398" y="683018"/>
            <a:ext cx="4016666" cy="49982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Конфликты в России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11024" y="1293244"/>
            <a:ext cx="7832725" cy="532923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Апрель 2001, г. Москва –</a:t>
            </a:r>
            <a:r>
              <a:rPr lang="ru-RU" sz="2200" dirty="0"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погром на рынке в Ясенево.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Октябрь 2001, г. Москва – драки у рынков в районе метро «Царицыно» и «Каховская».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Март 2005, г. Новороссийск – драка между казаками</a:t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 армянами.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Август 2005, с.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Яндыки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Астраханской обл. – столкновение калмыков и чеченцев.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Июнь 2006, г. Сальск Ростовской обл. – конфликт между русскими и дагестанцами.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Сентябрь 2006, г. Кондопога, Карелия – столкновение</a:t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 участием русских, азербайджанцев и чеченцев.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Сентябрь 2006, г. Самара – побоище на овощной базе 3, где работали азербайджанцы и таджики.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Сентябрь 2006, г. Вольск Саратовский обл. – драка между русскими и армянами.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650433" y="678504"/>
            <a:ext cx="1780665" cy="437232"/>
          </a:xfrm>
        </p:spPr>
        <p:txBody>
          <a:bodyPr rtlCol="0">
            <a:normAutofit fontScale="90000"/>
          </a:bodyPr>
          <a:lstStyle/>
          <a:p>
            <a:pPr defTabSz="1218987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Введение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68312" y="1371599"/>
            <a:ext cx="8457573" cy="4953699"/>
          </a:xfrm>
        </p:spPr>
        <p:txBody>
          <a:bodyPr rtlCol="0">
            <a:normAutofit lnSpcReduction="10000"/>
          </a:bodyPr>
          <a:lstStyle/>
          <a:p>
            <a:pPr marL="303213" indent="-303213" defTabSz="1217613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Почему-то людям разных национальностей трудно жить на одной планете без попыток доказать превосходство своей национальности над другими. К счастью, печальная история немецкого национал-социализма отошла в прошлое, однако нельзя сказать, что межнациональные распри канули в Лету. </a:t>
            </a:r>
          </a:p>
          <a:p>
            <a:pPr marL="303213" indent="-303213" defTabSz="1217613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Периодически появляются все новые и новые «горячие точки» со всеми вытекающими отсюда процессами и их последствиями </a:t>
            </a:r>
            <a:r>
              <a:rPr lang="ru-RU" altLang="ru-RU" sz="2000" dirty="0">
                <a:cs typeface="Arial" panose="020B0604020202020204" pitchFamily="34" charset="0"/>
              </a:rPr>
              <a:t>–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жертвами как среди военных, так и мирного населения, потоками мигрантов, беженцами, искалеченными человеческими судьбами. </a:t>
            </a:r>
          </a:p>
          <a:p>
            <a:pPr marL="303213" indent="-303213" defTabSz="1217613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Любой межнациональный конфликт, возникающий на территории одного государства или охватывающий разные страны, опасен. Он угрожает миру, демократии общества, нарушает принципы всеобщей свободы граждан и их права. Такой конфликт, где в ход идет оружие, влечет массовую гибель мирных граждан, разрушение домов, сел и городов, экономические и социальные кризисы.</a:t>
            </a:r>
          </a:p>
          <a:p>
            <a:pPr marL="303213" indent="-303213" algn="just" defTabSz="1217613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6072" y="549275"/>
            <a:ext cx="7705725" cy="805052"/>
          </a:xfrm>
        </p:spPr>
        <p:txBody>
          <a:bodyPr>
            <a:normAutofit fontScale="90000"/>
          </a:bodyPr>
          <a:lstStyle/>
          <a:p>
            <a:pPr defTabSz="1217613" eaLnBrk="1" hangingPunct="1"/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Подходы и средства разрешения межнациональных конфликтов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807935" y="1520941"/>
            <a:ext cx="8050839" cy="431800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lnSpc>
                <a:spcPct val="10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Варианты поведения официальных властей: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Разрешение конфликта законными силами и средствами.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Защита интересов большинства населения и территориальной целостности страны. 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Средством удержания конфликта в начальной стадии является оперативное выяв­ление групп, пытающихся решить межнациональные противоречия силовым путем, и своевременное предотвращение вооруженных столкновений с помощью правовых средств.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alt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39863" y="526948"/>
            <a:ext cx="7705725" cy="790123"/>
          </a:xfrm>
        </p:spPr>
        <p:txBody>
          <a:bodyPr>
            <a:normAutofit fontScale="90000"/>
          </a:bodyPr>
          <a:lstStyle/>
          <a:p>
            <a:pPr defTabSz="1217613" eaLnBrk="1" hangingPunct="1"/>
            <a:r>
              <a:rPr lang="ru-RU" altLang="ru-RU" sz="2400" b="1" dirty="0">
                <a:solidFill>
                  <a:srgbClr val="002060"/>
                </a:solidFill>
                <a:latin typeface="Arial" charset="0"/>
                <a:cs typeface="Arial" charset="0"/>
              </a:rPr>
              <a:t>Подходы и средства разрешения межнациональных конфликтов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61975" y="1412875"/>
            <a:ext cx="8583613" cy="5080204"/>
          </a:xfrm>
        </p:spPr>
        <p:txBody>
          <a:bodyPr rtlCol="0">
            <a:normAutofit lnSpcReduction="10000"/>
          </a:bodyPr>
          <a:lstStyle/>
          <a:p>
            <a:pPr marL="358775" indent="-358775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Для формирования толерантности следует организовывать совместные празднования значительных событий в истории и культуре каждого народа; вспоминать важные факты взаимного сотрудничества и солидарности многих народов.</a:t>
            </a:r>
          </a:p>
          <a:p>
            <a:pPr marL="358775" indent="-358775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Основу безопасности жизнедеятельности любого народа должны составить идеи многонационального мира.</a:t>
            </a:r>
          </a:p>
          <a:p>
            <a:pPr marL="358775" indent="-358775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Важно искать выходы из ситуаций ущемления потребностей и нужд этнического характера, выявленных в регионах. Если ситуация не изменится, очевидно, что титульные нации и национальные меньшинства постоянно будут чувствовать себя ущемленными</a:t>
            </a:r>
            <a:b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и обиженными и находить поводы для проявления недовольства, в частности путем агрессии.</a:t>
            </a:r>
          </a:p>
          <a:p>
            <a:pPr marL="358775" indent="-358775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Самый эффективный путь предотвращения разного рода конфликтов заключается в единстве и взаимопонимании. Когда один народ будет уважать интересы другого, когда сильный станет поддерживать</a:t>
            </a:r>
            <a:b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и помогать слабому, тогда люди будут жить в мире и согласии. </a:t>
            </a:r>
          </a:p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9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416283" y="610838"/>
            <a:ext cx="7705725" cy="697844"/>
          </a:xfrm>
        </p:spPr>
        <p:txBody>
          <a:bodyPr>
            <a:normAutofit fontScale="90000"/>
          </a:bodyPr>
          <a:lstStyle/>
          <a:p>
            <a:pPr defTabSz="1217613" eaLnBrk="1" hangingPunct="1"/>
            <a:r>
              <a:rPr lang="ru-RU" altLang="ru-RU" sz="2400" b="1" dirty="0">
                <a:solidFill>
                  <a:srgbClr val="002060"/>
                </a:solidFill>
                <a:latin typeface="Arial" charset="0"/>
                <a:cs typeface="Arial" charset="0"/>
              </a:rPr>
              <a:t>Подходы и средства разрешения межнациональных конфликтов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4263" y="1460559"/>
            <a:ext cx="7837062" cy="48859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lnSpc>
                <a:spcPct val="110000"/>
              </a:lnSpc>
              <a:buNone/>
              <a:defRPr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Пути разрешения межнациональных конфликтов: </a:t>
            </a:r>
          </a:p>
          <a:p>
            <a:pPr marL="355600" indent="-355600" eaLnBrk="1" hangingPunct="1">
              <a:lnSpc>
                <a:spcPct val="110000"/>
              </a:lnSpc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Осознание всеми людьми неприемлемости насилия, выработка уважения к национальным чувствам всех этнических групп.</a:t>
            </a:r>
          </a:p>
          <a:p>
            <a:pPr marL="355600" indent="-355600" eaLnBrk="1" hangingPunct="1">
              <a:lnSpc>
                <a:spcPct val="110000"/>
              </a:lnSpc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лояльной, продуманной политики учета интересов всех народов и народностей.</a:t>
            </a:r>
          </a:p>
          <a:p>
            <a:pPr marL="355600" indent="-355600" eaLnBrk="1" hangingPunct="1">
              <a:lnSpc>
                <a:spcPct val="110000"/>
              </a:lnSpc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Создание эффективно действующих международных комиссий, советов, других организаций для мирного решения национальных споров.</a:t>
            </a:r>
          </a:p>
          <a:p>
            <a:pPr marL="355600" indent="-355600" eaLnBrk="1" hangingPunct="1">
              <a:lnSpc>
                <a:spcPct val="110000"/>
              </a:lnSpc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Представление национально-культурной</a:t>
            </a:r>
            <a:b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автономии всем желающим национальным</a:t>
            </a:r>
            <a:b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меньшинствам, что позволит им сохранить</a:t>
            </a:r>
            <a:b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свой язык, культуру, религию и традиции.</a:t>
            </a:r>
          </a:p>
          <a:p>
            <a:pPr marL="36576" indent="0" algn="just" eaLnBrk="1" hangingPunct="1">
              <a:lnSpc>
                <a:spcPct val="110000"/>
              </a:lnSpc>
              <a:buFont typeface="Arial" charset="0"/>
              <a:buNone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://go4.imgsmail.ru/imgpreview?key=764cf957186efe01&amp;mb=imgdb_preview_3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8219">
            <a:off x="6494256" y="4536925"/>
            <a:ext cx="2272536" cy="20143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go2.imgsmail.ru/imgpreview?key=502e035679314683&amp;mb=imgdb_preview_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15576">
            <a:off x="5640956" y="4123721"/>
            <a:ext cx="3127211" cy="23998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380580" y="554090"/>
            <a:ext cx="7705725" cy="739789"/>
          </a:xfrm>
        </p:spPr>
        <p:txBody>
          <a:bodyPr>
            <a:normAutofit fontScale="90000"/>
          </a:bodyPr>
          <a:lstStyle/>
          <a:p>
            <a:pPr defTabSz="1217613" eaLnBrk="1" hangingPunct="1"/>
            <a:r>
              <a:rPr lang="ru-RU" altLang="ru-RU" sz="2400" b="1" dirty="0">
                <a:solidFill>
                  <a:srgbClr val="002060"/>
                </a:solidFill>
                <a:latin typeface="Arial" charset="0"/>
                <a:cs typeface="Arial" charset="0"/>
              </a:rPr>
              <a:t>Подходы и средства разрешения межнациональных конфликтов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7648" y="1404718"/>
            <a:ext cx="7970292" cy="4358494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00000"/>
              </a:lnSpc>
              <a:buNone/>
              <a:defRPr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Пути урегулирования межнациональных конфликтов:</a:t>
            </a:r>
          </a:p>
          <a:p>
            <a:pPr marL="355600" indent="-355600" eaLnBrk="1" hangingPunct="1">
              <a:lnSpc>
                <a:spcPct val="100000"/>
              </a:lnSpc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Признание межнациональных проблем и решение их методами национальной политики.</a:t>
            </a:r>
          </a:p>
          <a:p>
            <a:pPr marL="355600" indent="-355600" eaLnBrk="1" hangingPunct="1">
              <a:lnSpc>
                <a:spcPct val="100000"/>
              </a:lnSpc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экономических рычагов для нормализации ситуации.</a:t>
            </a:r>
          </a:p>
          <a:p>
            <a:pPr marL="355600" indent="-355600" eaLnBrk="1" hangingPunct="1">
              <a:lnSpc>
                <a:spcPct val="100000"/>
              </a:lnSpc>
              <a:defRPr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Создание культурной инфраструктуры консенсуса, соблюдение принципа паритетности при назначении людей разных национальностей на</a:t>
            </a:r>
            <a:b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государственные должности,</a:t>
            </a:r>
            <a:b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поддержка национальной культуры.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457486" y="444907"/>
            <a:ext cx="7500937" cy="105672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Преступлениям против общественной безопасности и общественного порядка посвящен раздел </a:t>
            </a:r>
            <a:r>
              <a:rPr lang="en-US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Уголовного кодекса Российской федерации, в том числе: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653956" y="1745183"/>
            <a:ext cx="8224838" cy="2209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altLang="ru-RU" sz="2000" dirty="0">
                <a:latin typeface="Arial" charset="0"/>
                <a:cs typeface="Arial" charset="0"/>
              </a:rPr>
              <a:t>Терроризм – ст. 205 УК РФ. Наказывается лишением свободы на срок от одного года до двух лет или пожизненным лишением свободы. </a:t>
            </a:r>
          </a:p>
          <a:p>
            <a:pPr eaLnBrk="1" hangingPunct="1"/>
            <a:r>
              <a:rPr lang="ru-RU" altLang="ru-RU" sz="2000" dirty="0">
                <a:latin typeface="Arial" charset="0"/>
                <a:cs typeface="Arial" charset="0"/>
              </a:rPr>
              <a:t>Массовые беспорядки – ст. 212 УК РФ. Наказываются лишением свободы на срок от четырех до десяти лет.</a:t>
            </a:r>
          </a:p>
          <a:p>
            <a:pPr eaLnBrk="1" hangingPunct="1"/>
            <a:r>
              <a:rPr lang="ru-RU" altLang="ru-RU" sz="2000" dirty="0">
                <a:latin typeface="Arial" charset="0"/>
                <a:cs typeface="Arial" charset="0"/>
              </a:rPr>
              <a:t>Хулиганство – ст. 213 УК РФ. Наказывается лишением свободы на срок до семи лет.</a:t>
            </a:r>
          </a:p>
        </p:txBody>
      </p:sp>
      <p:pic>
        <p:nvPicPr>
          <p:cNvPr id="65540" name="Picture 2" descr="Картинки по запросу беспоряд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887" y="4050519"/>
            <a:ext cx="4338638" cy="270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Прямоугольник 1"/>
          <p:cNvSpPr>
            <a:spLocks noChangeArrowheads="1"/>
          </p:cNvSpPr>
          <p:nvPr/>
        </p:nvSpPr>
        <p:spPr bwMode="auto">
          <a:xfrm>
            <a:off x="1687571" y="759262"/>
            <a:ext cx="24649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Литература:</a:t>
            </a:r>
          </a:p>
        </p:txBody>
      </p:sp>
      <p:sp>
        <p:nvSpPr>
          <p:cNvPr id="66563" name="Прямоугольник 2"/>
          <p:cNvSpPr>
            <a:spLocks noChangeArrowheads="1"/>
          </p:cNvSpPr>
          <p:nvPr/>
        </p:nvSpPr>
        <p:spPr bwMode="auto">
          <a:xfrm>
            <a:off x="522637" y="1474271"/>
            <a:ext cx="8100313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altLang="ru-RU" sz="2000" dirty="0">
                <a:latin typeface="Arial" pitchFamily="34" charset="0"/>
                <a:cs typeface="Arial" pitchFamily="34" charset="0"/>
              </a:rPr>
              <a:t>Петров, С. В. Социальные опасности и защита от них : учеб. пособие для вузов : рек. УМО вузов РФ / С. В. Петров, Л. А. Гиренко, И. П. 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Слинькова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 ;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Новосиб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. гос.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пед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. ун-т,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Моск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пед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. гос. ун-т. – Новосибирск ; М. : НГПУ : Арта, 2011. – 271 с. – (Безопасность жизнедеятельности).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Водарский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, Я. Е. Территория и население России в XV‒XVIII веках / Я. Е.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Водарский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, В. М.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Кабузан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 // Российская империя. От истоков до начала XIX века : Очерки социально-политической и экономической истории / ред.: А. Аксенов,</a:t>
            </a:r>
            <a:br>
              <a:rPr lang="ru-RU" altLang="ru-RU" sz="2000" dirty="0">
                <a:latin typeface="Arial" pitchFamily="34" charset="0"/>
                <a:cs typeface="Arial" pitchFamily="34" charset="0"/>
              </a:rPr>
            </a:br>
            <a:r>
              <a:rPr lang="ru-RU" altLang="ru-RU" sz="2000" dirty="0">
                <a:latin typeface="Arial" pitchFamily="34" charset="0"/>
                <a:cs typeface="Arial" pitchFamily="34" charset="0"/>
              </a:rPr>
              <a:t>Я. </a:t>
            </a:r>
            <a:r>
              <a:rPr lang="ru-RU" altLang="ru-RU" sz="2000" dirty="0" err="1">
                <a:latin typeface="Arial" pitchFamily="34" charset="0"/>
                <a:cs typeface="Arial" pitchFamily="34" charset="0"/>
              </a:rPr>
              <a:t>Водарский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, Н. Никитин, Н. Рогожин. ‒ М. : Русская панорама, 2011. ‒ 880 с. ‒ ISBN 978-5-93165-267-2.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sz="2000" dirty="0"/>
              <a:t>Коренные народы Новосибирской области // Новосибирская область : Сибирский туристический справочник. 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‒ Режим доступа: </a:t>
            </a:r>
            <a:r>
              <a:rPr lang="en-US" altLang="ru-RU" sz="2000" dirty="0">
                <a:latin typeface="Arial" pitchFamily="34" charset="0"/>
                <a:cs typeface="Arial" pitchFamily="34" charset="0"/>
                <a:hlinkClick r:id="rId2"/>
              </a:rPr>
              <a:t>http://sib-guide.ru/siberia/ar/92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721851" y="735013"/>
            <a:ext cx="1835082" cy="533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Понятия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268413"/>
            <a:ext cx="8535988" cy="5284787"/>
          </a:xfrm>
        </p:spPr>
        <p:txBody>
          <a:bodyPr rtlCol="0">
            <a:normAutofit fontScale="40000" lnSpcReduction="20000"/>
          </a:bodyPr>
          <a:lstStyle/>
          <a:p>
            <a:pPr marL="0" indent="0" defTabSz="1218987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Этнос</a:t>
            </a:r>
            <a:r>
              <a:rPr lang="ru-RU" sz="49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4900" dirty="0">
                <a:latin typeface="Arial" panose="020B0604020202020204" pitchFamily="34" charset="0"/>
                <a:cs typeface="Arial" panose="020B0604020202020204" pitchFamily="34" charset="0"/>
              </a:rPr>
              <a:t> исторически возникший вид устойчивой социальной группы людей, представленный племенем, народом, говорящих на одном языке, признающих свое единое происхождение, обладающих своими обычаями и укладом жизни, что отличает их от других групп.</a:t>
            </a:r>
          </a:p>
          <a:p>
            <a:pPr marL="0" indent="0" defTabSz="1218987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5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Нация</a:t>
            </a:r>
            <a:r>
              <a:rPr lang="ru-RU" sz="49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900" dirty="0">
                <a:latin typeface="Arial" panose="020B0604020202020204" pitchFamily="34" charset="0"/>
                <a:cs typeface="Arial" panose="020B0604020202020204" pitchFamily="34" charset="0"/>
              </a:rPr>
              <a:t>(от лат. </a:t>
            </a:r>
            <a:r>
              <a:rPr lang="en-US" sz="4900" i="1" dirty="0" err="1">
                <a:latin typeface="Arial" panose="020B0604020202020204" pitchFamily="34" charset="0"/>
                <a:cs typeface="Arial" panose="020B0604020202020204" pitchFamily="34" charset="0"/>
              </a:rPr>
              <a:t>natio</a:t>
            </a:r>
            <a:r>
              <a:rPr lang="en-US" sz="4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4900" dirty="0">
                <a:latin typeface="Arial" panose="020B0604020202020204" pitchFamily="34" charset="0"/>
                <a:cs typeface="Arial" panose="020B0604020202020204" pitchFamily="34" charset="0"/>
              </a:rPr>
              <a:t>племя, народ) 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4900" dirty="0">
                <a:latin typeface="Arial" panose="020B0604020202020204" pitchFamily="34" charset="0"/>
                <a:cs typeface="Arial" panose="020B0604020202020204" pitchFamily="34" charset="0"/>
              </a:rPr>
              <a:t>социально-историческая общность людей, совокупность граждан государства, складывающаяся в процессе формирования общности их территории, этнических особенностей, литературного языка и характера социально-экономической и культурной жизни.</a:t>
            </a:r>
          </a:p>
          <a:p>
            <a:pPr marL="0" indent="0" defTabSz="1218987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900" dirty="0">
                <a:latin typeface="Arial" panose="020B0604020202020204" pitchFamily="34" charset="0"/>
                <a:cs typeface="Arial" panose="020B0604020202020204" pitchFamily="34" charset="0"/>
              </a:rPr>
              <a:t>Межэтнические конфликты превращаются в </a:t>
            </a:r>
            <a:r>
              <a:rPr lang="ru-RU" sz="5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этнополитические</a:t>
            </a:r>
            <a:r>
              <a:rPr lang="ru-RU" sz="4900" dirty="0">
                <a:latin typeface="Arial" panose="020B0604020202020204" pitchFamily="34" charset="0"/>
                <a:cs typeface="Arial" panose="020B0604020202020204" pitchFamily="34" charset="0"/>
              </a:rPr>
              <a:t>, когда определенные политические силы пытаются завладеть властью в своих нередко ко­рыстных и криминальных интересах. В данном случае национальная идея, недовольство этнических общностей эксплуатируются и используются как инструмент политической борьбы. При этом интересы всей нации или всего общества игнорируются и подменяются национализмом.</a:t>
            </a:r>
          </a:p>
          <a:p>
            <a:pPr marL="304747" indent="-304747" algn="just" defTabSz="1218987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16583" y="1556792"/>
            <a:ext cx="8043862" cy="218122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Социальные общности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00" dirty="0">
                <a:latin typeface="Arial"/>
                <a:cs typeface="Arial"/>
              </a:rPr>
              <a:t>‒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это относительно устойчивая совокупность людей, отличающаяся более или менее одинаковыми чертами условий и образа жизни, массового сознания, в той или иной мере общностью социальных норм, ценностных систем и интересов.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0" name="Picture 2" descr="http://fisnyak.ru/_nw/41/727646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042577">
            <a:off x="5258516" y="3652918"/>
            <a:ext cx="3601960" cy="2701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 descr="http://open.az/uploads/posts/2012-03/1333099233_2887361260_852fbb7ebe_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2394" y="4077072"/>
            <a:ext cx="3572520" cy="23825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586970" y="684337"/>
            <a:ext cx="171545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85371" y="890690"/>
            <a:ext cx="375372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charset="0"/>
                <a:cs typeface="Arial" charset="0"/>
              </a:rPr>
              <a:t>Социальные общности</a:t>
            </a:r>
          </a:p>
        </p:txBody>
      </p:sp>
      <p:sp>
        <p:nvSpPr>
          <p:cNvPr id="35847" name="TextBox 15"/>
          <p:cNvSpPr txBox="1">
            <a:spLocks noChangeArrowheads="1"/>
          </p:cNvSpPr>
          <p:nvPr/>
        </p:nvSpPr>
        <p:spPr bwMode="auto">
          <a:xfrm>
            <a:off x="239812" y="2126752"/>
            <a:ext cx="3071813" cy="147732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b="1" dirty="0">
                <a:latin typeface="Arial" charset="0"/>
              </a:rPr>
              <a:t>Большие социальные общности </a:t>
            </a:r>
            <a:r>
              <a:rPr lang="ru-RU" altLang="ru-RU" sz="1800" dirty="0">
                <a:latin typeface="Arial" charset="0"/>
              </a:rPr>
              <a:t>‒ совокупность людей, существующие в масштабах общества (страны)</a:t>
            </a:r>
          </a:p>
        </p:txBody>
      </p:sp>
      <p:sp>
        <p:nvSpPr>
          <p:cNvPr id="35848" name="TextBox 16"/>
          <p:cNvSpPr txBox="1">
            <a:spLocks noChangeArrowheads="1"/>
          </p:cNvSpPr>
          <p:nvPr/>
        </p:nvSpPr>
        <p:spPr bwMode="auto">
          <a:xfrm>
            <a:off x="3423477" y="2134597"/>
            <a:ext cx="2877509" cy="64633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b="1" dirty="0">
                <a:latin typeface="Arial" charset="0"/>
              </a:rPr>
              <a:t>Средние и локальные общности</a:t>
            </a:r>
          </a:p>
        </p:txBody>
      </p:sp>
      <p:sp>
        <p:nvSpPr>
          <p:cNvPr id="35849" name="TextBox 17"/>
          <p:cNvSpPr txBox="1">
            <a:spLocks noChangeArrowheads="1"/>
          </p:cNvSpPr>
          <p:nvPr/>
        </p:nvSpPr>
        <p:spPr bwMode="auto">
          <a:xfrm>
            <a:off x="6447304" y="2134597"/>
            <a:ext cx="2301954" cy="64633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b="1" dirty="0">
                <a:latin typeface="Arial" charset="0"/>
              </a:rPr>
              <a:t>Малые общности, группы</a:t>
            </a:r>
          </a:p>
        </p:txBody>
      </p:sp>
      <p:sp>
        <p:nvSpPr>
          <p:cNvPr id="35858" name="TextBox 36"/>
          <p:cNvSpPr txBox="1">
            <a:spLocks noChangeArrowheads="1"/>
          </p:cNvSpPr>
          <p:nvPr/>
        </p:nvSpPr>
        <p:spPr bwMode="auto">
          <a:xfrm>
            <a:off x="632719" y="3681025"/>
            <a:ext cx="22860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ru-RU" altLang="ru-RU" sz="1800" dirty="0">
                <a:latin typeface="Arial" charset="0"/>
              </a:rPr>
              <a:t>классы</a:t>
            </a:r>
          </a:p>
          <a:p>
            <a:pPr>
              <a:spcBef>
                <a:spcPts val="600"/>
              </a:spcBef>
            </a:pPr>
            <a:r>
              <a:rPr lang="ru-RU" altLang="ru-RU" sz="1800" dirty="0">
                <a:latin typeface="Arial" charset="0"/>
              </a:rPr>
              <a:t>социальные слои(страты)</a:t>
            </a:r>
          </a:p>
          <a:p>
            <a:pPr>
              <a:spcBef>
                <a:spcPts val="600"/>
              </a:spcBef>
            </a:pPr>
            <a:r>
              <a:rPr lang="ru-RU" altLang="ru-RU" sz="1800" dirty="0">
                <a:latin typeface="Arial" charset="0"/>
              </a:rPr>
              <a:t>профессиональные группы</a:t>
            </a:r>
          </a:p>
          <a:p>
            <a:pPr>
              <a:spcBef>
                <a:spcPts val="600"/>
              </a:spcBef>
            </a:pPr>
            <a:r>
              <a:rPr lang="ru-RU" altLang="ru-RU" sz="1800" dirty="0">
                <a:latin typeface="Arial" charset="0"/>
              </a:rPr>
              <a:t>этнические общности</a:t>
            </a:r>
          </a:p>
          <a:p>
            <a:pPr>
              <a:spcBef>
                <a:spcPts val="600"/>
              </a:spcBef>
            </a:pPr>
            <a:r>
              <a:rPr lang="ru-RU" altLang="ru-RU" sz="1800" dirty="0">
                <a:latin typeface="Arial" charset="0"/>
              </a:rPr>
              <a:t>половозрастные группы</a:t>
            </a:r>
          </a:p>
        </p:txBody>
      </p:sp>
      <p:sp>
        <p:nvSpPr>
          <p:cNvPr id="35859" name="TextBox 39"/>
          <p:cNvSpPr txBox="1">
            <a:spLocks noChangeArrowheads="1"/>
          </p:cNvSpPr>
          <p:nvPr/>
        </p:nvSpPr>
        <p:spPr bwMode="auto">
          <a:xfrm>
            <a:off x="3852714" y="3717032"/>
            <a:ext cx="2287587" cy="183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dirty="0">
                <a:latin typeface="Arial" charset="0"/>
              </a:rPr>
              <a:t>жители одного города, деревни</a:t>
            </a:r>
          </a:p>
          <a:p>
            <a:pPr>
              <a:spcBef>
                <a:spcPts val="600"/>
              </a:spcBef>
            </a:pPr>
            <a:r>
              <a:rPr lang="ru-RU" altLang="ru-RU" sz="1800" dirty="0">
                <a:latin typeface="Arial" charset="0"/>
              </a:rPr>
              <a:t>производственные коллективы одного предприятия</a:t>
            </a:r>
          </a:p>
          <a:p>
            <a:endParaRPr lang="ru-RU" altLang="ru-RU" sz="1800" dirty="0">
              <a:latin typeface="Arial" charset="0"/>
            </a:endParaRPr>
          </a:p>
        </p:txBody>
      </p:sp>
      <p:sp>
        <p:nvSpPr>
          <p:cNvPr id="35860" name="TextBox 45"/>
          <p:cNvSpPr txBox="1">
            <a:spLocks noChangeArrowheads="1"/>
          </p:cNvSpPr>
          <p:nvPr/>
        </p:nvSpPr>
        <p:spPr bwMode="auto">
          <a:xfrm>
            <a:off x="6877253" y="3681025"/>
            <a:ext cx="2000250" cy="190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ru-RU" altLang="ru-RU" sz="1800" dirty="0">
                <a:latin typeface="Arial" charset="0"/>
              </a:rPr>
              <a:t>семья</a:t>
            </a:r>
          </a:p>
          <a:p>
            <a:pPr>
              <a:spcBef>
                <a:spcPts val="600"/>
              </a:spcBef>
            </a:pPr>
            <a:r>
              <a:rPr lang="ru-RU" altLang="ru-RU" sz="1800" dirty="0">
                <a:latin typeface="Arial" charset="0"/>
              </a:rPr>
              <a:t>трудовой коллектив</a:t>
            </a:r>
          </a:p>
          <a:p>
            <a:pPr>
              <a:spcBef>
                <a:spcPts val="600"/>
              </a:spcBef>
            </a:pPr>
            <a:r>
              <a:rPr lang="ru-RU" altLang="ru-RU" sz="1800" dirty="0">
                <a:latin typeface="Arial" charset="0"/>
              </a:rPr>
              <a:t>школьный класс, студенческая группа</a:t>
            </a:r>
          </a:p>
        </p:txBody>
      </p:sp>
      <p:sp>
        <p:nvSpPr>
          <p:cNvPr id="27" name="Заголовок 1"/>
          <p:cNvSpPr txBox="1">
            <a:spLocks/>
          </p:cNvSpPr>
          <p:nvPr/>
        </p:nvSpPr>
        <p:spPr bwMode="auto">
          <a:xfrm>
            <a:off x="3389026" y="358952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  <p:cxnSp>
        <p:nvCxnSpPr>
          <p:cNvPr id="3" name="Прямая соединительная линия 2"/>
          <p:cNvCxnSpPr>
            <a:stCxn id="4" idx="2"/>
            <a:endCxn id="35848" idx="0"/>
          </p:cNvCxnSpPr>
          <p:nvPr/>
        </p:nvCxnSpPr>
        <p:spPr>
          <a:xfrm>
            <a:off x="4862231" y="1352355"/>
            <a:ext cx="1" cy="782242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75718" y="1743476"/>
            <a:ext cx="5822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35847" idx="0"/>
          </p:cNvCxnSpPr>
          <p:nvPr/>
        </p:nvCxnSpPr>
        <p:spPr>
          <a:xfrm>
            <a:off x="1775718" y="1743476"/>
            <a:ext cx="1" cy="383276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598280" y="1751321"/>
            <a:ext cx="1" cy="383276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39812" y="3604080"/>
            <a:ext cx="0" cy="2489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39812" y="3861048"/>
            <a:ext cx="3929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39812" y="4365104"/>
            <a:ext cx="3929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239812" y="4941168"/>
            <a:ext cx="3929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280292" y="5603566"/>
            <a:ext cx="3929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239812" y="6101280"/>
            <a:ext cx="3929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423477" y="2780928"/>
            <a:ext cx="0" cy="2067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3423477" y="4077072"/>
            <a:ext cx="3929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426750" y="4845080"/>
            <a:ext cx="3929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47304" y="2780928"/>
            <a:ext cx="0" cy="2346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6447304" y="3861048"/>
            <a:ext cx="3929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6447304" y="4365104"/>
            <a:ext cx="3929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6447304" y="5125396"/>
            <a:ext cx="3929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7715" y="1149996"/>
            <a:ext cx="4829335" cy="46166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charset="0"/>
                <a:cs typeface="Arial" charset="0"/>
              </a:rPr>
              <a:t>Виды социальных общностей</a:t>
            </a:r>
          </a:p>
        </p:txBody>
      </p:sp>
      <p:sp>
        <p:nvSpPr>
          <p:cNvPr id="36871" name="TextBox 10"/>
          <p:cNvSpPr txBox="1">
            <a:spLocks noChangeArrowheads="1"/>
          </p:cNvSpPr>
          <p:nvPr/>
        </p:nvSpPr>
        <p:spPr bwMode="auto">
          <a:xfrm>
            <a:off x="756622" y="2334193"/>
            <a:ext cx="1143000" cy="4000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Arial" charset="0"/>
              </a:rPr>
              <a:t>Род</a:t>
            </a:r>
          </a:p>
        </p:txBody>
      </p:sp>
      <p:sp>
        <p:nvSpPr>
          <p:cNvPr id="36872" name="TextBox 11"/>
          <p:cNvSpPr txBox="1">
            <a:spLocks noChangeArrowheads="1"/>
          </p:cNvSpPr>
          <p:nvPr/>
        </p:nvSpPr>
        <p:spPr bwMode="auto">
          <a:xfrm>
            <a:off x="3749674" y="2334193"/>
            <a:ext cx="1358900" cy="4000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Arial" charset="0"/>
              </a:rPr>
              <a:t>Племя</a:t>
            </a:r>
          </a:p>
        </p:txBody>
      </p:sp>
      <p:sp>
        <p:nvSpPr>
          <p:cNvPr id="36873" name="TextBox 12"/>
          <p:cNvSpPr txBox="1">
            <a:spLocks noChangeArrowheads="1"/>
          </p:cNvSpPr>
          <p:nvPr/>
        </p:nvSpPr>
        <p:spPr bwMode="auto">
          <a:xfrm>
            <a:off x="6766971" y="2331208"/>
            <a:ext cx="1714500" cy="4000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Arial" charset="0"/>
              </a:rPr>
              <a:t>Народность</a:t>
            </a:r>
          </a:p>
        </p:txBody>
      </p:sp>
      <p:sp>
        <p:nvSpPr>
          <p:cNvPr id="36877" name="TextBox 34"/>
          <p:cNvSpPr txBox="1">
            <a:spLocks noChangeArrowheads="1"/>
          </p:cNvSpPr>
          <p:nvPr/>
        </p:nvSpPr>
        <p:spPr bwMode="auto">
          <a:xfrm>
            <a:off x="454131" y="2852936"/>
            <a:ext cx="235743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dirty="0">
                <a:latin typeface="Arial" charset="0"/>
              </a:rPr>
              <a:t>Группа кровных родственников,</a:t>
            </a:r>
          </a:p>
          <a:p>
            <a:r>
              <a:rPr lang="ru-RU" altLang="ru-RU" sz="1800" dirty="0">
                <a:latin typeface="Arial" charset="0"/>
              </a:rPr>
              <a:t>ведущих свое происхождение по одной линии (материнской или отцовской)</a:t>
            </a:r>
          </a:p>
        </p:txBody>
      </p:sp>
      <p:sp>
        <p:nvSpPr>
          <p:cNvPr id="36878" name="TextBox 35"/>
          <p:cNvSpPr txBox="1">
            <a:spLocks noChangeArrowheads="1"/>
          </p:cNvSpPr>
          <p:nvPr/>
        </p:nvSpPr>
        <p:spPr bwMode="auto">
          <a:xfrm>
            <a:off x="3106378" y="2848868"/>
            <a:ext cx="28590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dirty="0">
                <a:latin typeface="Arial" charset="0"/>
              </a:rPr>
              <a:t>Совокупность родов, связанных между собой общими чертами культуры, сознанием общего происхождения,</a:t>
            </a:r>
          </a:p>
          <a:p>
            <a:r>
              <a:rPr lang="ru-RU" altLang="ru-RU" sz="1800" dirty="0">
                <a:latin typeface="Arial" charset="0"/>
              </a:rPr>
              <a:t>а также общностью диалекта, единством религиозных обрядов</a:t>
            </a:r>
          </a:p>
        </p:txBody>
      </p:sp>
      <p:sp>
        <p:nvSpPr>
          <p:cNvPr id="36879" name="TextBox 36"/>
          <p:cNvSpPr txBox="1">
            <a:spLocks noChangeArrowheads="1"/>
          </p:cNvSpPr>
          <p:nvPr/>
        </p:nvSpPr>
        <p:spPr bwMode="auto">
          <a:xfrm>
            <a:off x="6565767" y="2848868"/>
            <a:ext cx="235743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 dirty="0">
                <a:latin typeface="Arial" charset="0"/>
              </a:rPr>
              <a:t>Исторически сложившаяся общность людей, объединяемая общей территорией, языком, психическим складом, культурой</a:t>
            </a:r>
          </a:p>
        </p:txBody>
      </p:sp>
      <p:pic>
        <p:nvPicPr>
          <p:cNvPr id="33800" name="Picture 8" descr="http://go4.imgsmail.ru/imgpreview?key=3f09ae2b9206b088&amp;mb=imgdb_preview_13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651351">
            <a:off x="805514" y="5448836"/>
            <a:ext cx="1458061" cy="10917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804" name="Picture 12" descr="http://go3.imgsmail.ru/imgpreview?key=5d263f91ac303d9b&amp;mb=imgdb_preview_12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6690" y="5185110"/>
            <a:ext cx="1763347" cy="15525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808" name="Picture 16" descr="http://go3.imgsmail.ru/imgpreview?key=4d20115385827465&amp;mb=imgdb_preview_138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66970" y="5383852"/>
            <a:ext cx="1806727" cy="1213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3481487" y="404664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328122" y="1988840"/>
            <a:ext cx="6296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5" idx="2"/>
          </p:cNvCxnSpPr>
          <p:nvPr/>
        </p:nvCxnSpPr>
        <p:spPr>
          <a:xfrm flipH="1">
            <a:off x="4462382" y="1611661"/>
            <a:ext cx="1" cy="7225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36871" idx="0"/>
          </p:cNvCxnSpPr>
          <p:nvPr/>
        </p:nvCxnSpPr>
        <p:spPr>
          <a:xfrm>
            <a:off x="1328122" y="1988840"/>
            <a:ext cx="0" cy="3453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36873" idx="0"/>
          </p:cNvCxnSpPr>
          <p:nvPr/>
        </p:nvCxnSpPr>
        <p:spPr>
          <a:xfrm>
            <a:off x="7624221" y="2016136"/>
            <a:ext cx="0" cy="315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36871" idx="3"/>
            <a:endCxn id="36872" idx="1"/>
          </p:cNvCxnSpPr>
          <p:nvPr/>
        </p:nvCxnSpPr>
        <p:spPr>
          <a:xfrm>
            <a:off x="1899622" y="2534218"/>
            <a:ext cx="18500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36872" idx="3"/>
            <a:endCxn id="36873" idx="1"/>
          </p:cNvCxnSpPr>
          <p:nvPr/>
        </p:nvCxnSpPr>
        <p:spPr>
          <a:xfrm flipV="1">
            <a:off x="5108574" y="2531233"/>
            <a:ext cx="1658397" cy="29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8"/>
          <p:cNvSpPr>
            <a:spLocks noGrp="1"/>
          </p:cNvSpPr>
          <p:nvPr>
            <p:ph type="title" idx="4294967295"/>
          </p:nvPr>
        </p:nvSpPr>
        <p:spPr>
          <a:xfrm>
            <a:off x="1285180" y="1052512"/>
            <a:ext cx="4392613" cy="1008062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latin typeface="Arial" charset="0"/>
                <a:ea typeface="+mn-ea"/>
                <a:cs typeface="Arial" charset="0"/>
              </a:rPr>
              <a:t>Черты </a:t>
            </a:r>
            <a:r>
              <a:rPr lang="ru-RU" alt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этноса</a:t>
            </a:r>
            <a:r>
              <a:rPr lang="ru-RU" altLang="ru-RU" sz="2800" b="1" dirty="0">
                <a:latin typeface="Arial" charset="0"/>
                <a:ea typeface="+mn-ea"/>
                <a:cs typeface="Arial" charset="0"/>
              </a:rPr>
              <a:t>: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4294967295"/>
          </p:nvPr>
        </p:nvSpPr>
        <p:spPr>
          <a:xfrm>
            <a:off x="788565" y="1831859"/>
            <a:ext cx="8045986" cy="2807253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altLang="ru-RU" sz="2400" dirty="0">
                <a:latin typeface="Arial" charset="0"/>
                <a:cs typeface="Arial" charset="0"/>
              </a:rPr>
              <a:t>Язык нации, народности. </a:t>
            </a:r>
          </a:p>
          <a:p>
            <a:pPr algn="just" eaLnBrk="1" hangingPunct="1">
              <a:defRPr/>
            </a:pPr>
            <a:r>
              <a:rPr lang="ru-RU" altLang="ru-RU" sz="2400" dirty="0">
                <a:latin typeface="Arial" charset="0"/>
                <a:cs typeface="Arial" charset="0"/>
              </a:rPr>
              <a:t>Общая историческая судьба. </a:t>
            </a:r>
          </a:p>
          <a:p>
            <a:pPr algn="just" eaLnBrk="1" hangingPunct="1">
              <a:defRPr/>
            </a:pPr>
            <a:r>
              <a:rPr lang="ru-RU" altLang="ru-RU" sz="2400" dirty="0">
                <a:latin typeface="Arial" charset="0"/>
                <a:cs typeface="Arial" charset="0"/>
              </a:rPr>
              <a:t>Семейно-бытовое поведение.</a:t>
            </a:r>
          </a:p>
          <a:p>
            <a:pPr algn="just" eaLnBrk="1" hangingPunct="1">
              <a:defRPr/>
            </a:pPr>
            <a:r>
              <a:rPr lang="ru-RU" altLang="ru-RU" sz="2400" dirty="0">
                <a:latin typeface="Arial" charset="0"/>
                <a:cs typeface="Arial" charset="0"/>
              </a:rPr>
              <a:t>Нормы повседневного поведения.</a:t>
            </a:r>
          </a:p>
          <a:p>
            <a:pPr eaLnBrk="1" hangingPunct="1">
              <a:defRPr/>
            </a:pPr>
            <a:r>
              <a:rPr lang="ru-RU" altLang="ru-RU" sz="2400" dirty="0">
                <a:latin typeface="Arial" charset="0"/>
                <a:cs typeface="Arial" charset="0"/>
              </a:rPr>
              <a:t>Специфическая материальная и духовная культура.</a:t>
            </a:r>
          </a:p>
          <a:p>
            <a:pPr marL="36576" indent="0" algn="just" eaLnBrk="1" hangingPunct="1">
              <a:buFont typeface="Arial" charset="0"/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481487" y="404664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3020037" y="671365"/>
            <a:ext cx="2416175" cy="51110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Нация</a:t>
            </a:r>
          </a:p>
        </p:txBody>
      </p:sp>
      <p:sp>
        <p:nvSpPr>
          <p:cNvPr id="38915" name="Объект 4"/>
          <p:cNvSpPr>
            <a:spLocks noGrp="1"/>
          </p:cNvSpPr>
          <p:nvPr>
            <p:ph sz="half" idx="4294967295"/>
          </p:nvPr>
        </p:nvSpPr>
        <p:spPr>
          <a:xfrm>
            <a:off x="462953" y="1449172"/>
            <a:ext cx="8208963" cy="2449512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ru-RU" alt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Нация</a:t>
            </a:r>
            <a:r>
              <a:rPr lang="ru-RU" altLang="ru-RU" sz="2000" dirty="0">
                <a:latin typeface="Arial" charset="0"/>
                <a:cs typeface="Arial" charset="0"/>
              </a:rPr>
              <a:t> – определенная форма существования этноса</a:t>
            </a:r>
            <a:r>
              <a:rPr lang="ru-RU" alt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000" dirty="0">
                <a:latin typeface="Arial" charset="0"/>
                <a:cs typeface="Arial" charset="0"/>
              </a:rPr>
              <a:t>характерная для определенного этапа исторического развития.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Нация</a:t>
            </a:r>
            <a:r>
              <a:rPr lang="ru-RU" altLang="ru-RU" sz="2000" dirty="0">
                <a:latin typeface="Arial" charset="0"/>
                <a:cs typeface="Arial" charset="0"/>
              </a:rPr>
              <a:t> – социально-историческая общность людей, совокупность граждан государства, складывающаяся в процессе формирования общности их территории, этнических особенностей, литературного языка и характера социально-экономической и культурной жизни.</a:t>
            </a:r>
          </a:p>
          <a:p>
            <a:pPr eaLnBrk="1" hangingPunct="1">
              <a:lnSpc>
                <a:spcPct val="100000"/>
              </a:lnSpc>
            </a:pPr>
            <a:endParaRPr lang="ru-RU" altLang="ru-RU" sz="2000" dirty="0">
              <a:latin typeface="Arial" charset="0"/>
              <a:cs typeface="Arial" charset="0"/>
            </a:endParaRPr>
          </a:p>
          <a:p>
            <a:pPr marL="134778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i="1" dirty="0">
                <a:latin typeface="Arial" charset="0"/>
                <a:cs typeface="Arial" charset="0"/>
              </a:rPr>
              <a:t>Признаки нации:</a:t>
            </a:r>
          </a:p>
          <a:p>
            <a:pPr marL="1347788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dirty="0">
                <a:latin typeface="Arial" charset="0"/>
                <a:cs typeface="Arial" charset="0"/>
              </a:rPr>
              <a:t>единая раса;</a:t>
            </a:r>
          </a:p>
          <a:p>
            <a:pPr marL="1347788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dirty="0">
                <a:latin typeface="Arial" charset="0"/>
                <a:cs typeface="Arial" charset="0"/>
              </a:rPr>
              <a:t>язык;</a:t>
            </a:r>
          </a:p>
          <a:p>
            <a:pPr marL="1347788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dirty="0">
                <a:latin typeface="Arial" charset="0"/>
                <a:cs typeface="Arial" charset="0"/>
              </a:rPr>
              <a:t>религия; </a:t>
            </a:r>
          </a:p>
          <a:p>
            <a:pPr marL="1347788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dirty="0">
                <a:latin typeface="Arial" charset="0"/>
                <a:cs typeface="Arial" charset="0"/>
              </a:rPr>
              <a:t>привычки; </a:t>
            </a:r>
          </a:p>
          <a:p>
            <a:pPr marL="1347788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dirty="0">
                <a:latin typeface="Arial" charset="0"/>
                <a:cs typeface="Arial" charset="0"/>
              </a:rPr>
              <a:t>ценности; </a:t>
            </a:r>
          </a:p>
          <a:p>
            <a:pPr marL="1347788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dirty="0">
                <a:latin typeface="Arial" charset="0"/>
                <a:cs typeface="Arial" charset="0"/>
              </a:rPr>
              <a:t>солидарность.</a:t>
            </a:r>
          </a:p>
        </p:txBody>
      </p:sp>
      <p:pic>
        <p:nvPicPr>
          <p:cNvPr id="14338" name="Picture 2" descr="http://go3.imgsmail.ru/imgpreview?key=127fc2f0e6e77e4a&amp;mb=imgdb_preview_1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7313" y="4017554"/>
            <a:ext cx="3630810" cy="26223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481487" y="404664"/>
            <a:ext cx="54117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Понятия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1_Default Design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4472C4"/>
      </a:accent4>
      <a:accent5>
        <a:srgbClr val="FFC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2960</TotalTime>
  <Words>3023</Words>
  <Application>Microsoft Office PowerPoint</Application>
  <PresentationFormat>Произвольный</PresentationFormat>
  <Paragraphs>245</Paragraphs>
  <Slides>35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35</vt:i4>
      </vt:variant>
    </vt:vector>
  </HeadingPairs>
  <TitlesOfParts>
    <vt:vector size="48" baseType="lpstr">
      <vt:lpstr>Arial</vt:lpstr>
      <vt:lpstr>Arial Black</vt:lpstr>
      <vt:lpstr>Calibri</vt:lpstr>
      <vt:lpstr>Calibri Light</vt:lpstr>
      <vt:lpstr>Century Gothic</vt:lpstr>
      <vt:lpstr>Franklin Gothic Book</vt:lpstr>
      <vt:lpstr>Franklin Gothic Medium</vt:lpstr>
      <vt:lpstr>Tahoma</vt:lpstr>
      <vt:lpstr>Times New Roman</vt:lpstr>
      <vt:lpstr>Wingdings</vt:lpstr>
      <vt:lpstr>Wingdings 3</vt:lpstr>
      <vt:lpstr>1_Default Design</vt:lpstr>
      <vt:lpstr>Легкий дым</vt:lpstr>
      <vt:lpstr>Презентация PowerPoint</vt:lpstr>
      <vt:lpstr>Презентация PowerPoint</vt:lpstr>
      <vt:lpstr>Введение</vt:lpstr>
      <vt:lpstr>Понятия </vt:lpstr>
      <vt:lpstr>Презентация PowerPoint</vt:lpstr>
      <vt:lpstr>Презентация PowerPoint</vt:lpstr>
      <vt:lpstr>Презентация PowerPoint</vt:lpstr>
      <vt:lpstr>Черты этноса:</vt:lpstr>
      <vt:lpstr>Нация</vt:lpstr>
      <vt:lpstr>Презентация PowerPoint</vt:lpstr>
      <vt:lpstr>Презентация PowerPoint</vt:lpstr>
      <vt:lpstr>Презентация PowerPoint</vt:lpstr>
      <vt:lpstr>Россия является многонациональным государством, что отражено также в ее конституции. На ее территории проживает более 190 народов, в число которых входят не только коренные малые и автохтонные народы страны. В 2010 году русские составили 80,9 %, или 111,0 млн из 137,2 млн указавших свою национальную принадлежность, представители других национальностей ‒ 19,1 %, или 26,2 млн чел.; численность лиц, не указавших свою национальность, составила 5,6 млн чел. (или 3,9 % от 142,9 млн жителей страны в целом). В 2002 году русские составляли 80,6 %, или около 115,9 млн из 143,7 млн указавших свою национальную принадлежность, представители других национальностей ‒ 19,4 %, или 27,8 млн чел.; численность лиц, не указавших свою национальность, составила 1,5 млн чел. (или 1,0 % от 145,2 млн жителей страны в целом). </vt:lpstr>
      <vt:lpstr>Презентация PowerPoint</vt:lpstr>
      <vt:lpstr>Данные Всероссийской переписи населения Новосибирской области 2002 года</vt:lpstr>
      <vt:lpstr>Основные народы Новосибирской области в 1959‒2002 годах</vt:lpstr>
      <vt:lpstr>Презентация PowerPoint</vt:lpstr>
      <vt:lpstr>Понятия </vt:lpstr>
      <vt:lpstr>Понятия </vt:lpstr>
      <vt:lpstr> </vt:lpstr>
      <vt:lpstr>Этнический конфликт может выражаться в различных формах, начиная с нетерпимости и дискриминации на межличностном уровне и кончая массовыми выступлениями за отделение от государства, вооруженными столкновениями, войной за национальное освобождение. Социально-политический конфликт выполняет как функции обострения, выяв­ления проблем, так и их регулирования.  Несоответствие мощности государственного аппарата и демократических традиций силе возникающих противоречий становится само по себе крупномасштабной опасностью социального характера, которая может перерасти в ЧС.  </vt:lpstr>
      <vt:lpstr>Виды межэтнических конфликтов</vt:lpstr>
      <vt:lpstr>Причины межнациональных конфликтов</vt:lpstr>
      <vt:lpstr>Причины и особенности возникновения межнациональных конфликтов</vt:lpstr>
      <vt:lpstr>Причины и особенности возникновения межнациональных конфликтов</vt:lpstr>
      <vt:lpstr>Причины межнациональных конфликтов</vt:lpstr>
      <vt:lpstr>Последствия межэтнических конфликтов</vt:lpstr>
      <vt:lpstr>Последствия межэтнических конфликтов</vt:lpstr>
      <vt:lpstr>Конфликты в России</vt:lpstr>
      <vt:lpstr>Подходы и средства разрешения межнациональных конфликтов</vt:lpstr>
      <vt:lpstr>Подходы и средства разрешения межнациональных конфликтов</vt:lpstr>
      <vt:lpstr>Подходы и средства разрешения межнациональных конфликтов</vt:lpstr>
      <vt:lpstr>Подходы и средства разрешения межнациональных конфликтов</vt:lpstr>
      <vt:lpstr>Преступлениям против общественной безопасности и общественного порядка посвящен раздел IX Уголовного кодекса Российской федерации, в том числе: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PGAU</cp:lastModifiedBy>
  <cp:revision>182</cp:revision>
  <cp:lastPrinted>2017-03-13T05:37:42Z</cp:lastPrinted>
  <dcterms:created xsi:type="dcterms:W3CDTF">2012-09-16T05:10:25Z</dcterms:created>
  <dcterms:modified xsi:type="dcterms:W3CDTF">2025-04-17T06:15:56Z</dcterms:modified>
</cp:coreProperties>
</file>