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14"/>
  </p:notesMasterIdLst>
  <p:sldIdLst>
    <p:sldId id="257" r:id="rId3"/>
    <p:sldId id="262" r:id="rId4"/>
    <p:sldId id="263" r:id="rId5"/>
    <p:sldId id="264" r:id="rId6"/>
    <p:sldId id="265" r:id="rId7"/>
    <p:sldId id="267" r:id="rId8"/>
    <p:sldId id="268" r:id="rId9"/>
    <p:sldId id="266" r:id="rId10"/>
    <p:sldId id="269" r:id="rId11"/>
    <p:sldId id="270" r:id="rId12"/>
    <p:sldId id="271" r:id="rId13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3" autoAdjust="0"/>
    <p:restoredTop sz="85732" autoAdjust="0"/>
  </p:normalViewPr>
  <p:slideViewPr>
    <p:cSldViewPr>
      <p:cViewPr varScale="1">
        <p:scale>
          <a:sx n="114" d="100"/>
          <a:sy n="114" d="100"/>
        </p:scale>
        <p:origin x="1356" y="114"/>
      </p:cViewPr>
      <p:guideLst>
        <p:guide orient="horz" pos="2160"/>
        <p:guide pos="384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8B97CC8-CF04-46C8-ACED-5BB64DFAC69D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2631F70-F5CE-4ED3-A5A8-63F22A6809F6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2D77BBB-C01B-4036-B756-53D1676D9DB2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F3041B9-CFA9-455F-A54C-3AC29D0CA717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4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1E831A5-A312-458A-92B9-0853837DDEF0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DBF03B34-5B9A-439C-8C9D-954390EBEB66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9D35F748-3804-4AA3-968A-65AE8E8F4A85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9B3F83B-E88C-4CDF-A07D-E2222AFB242C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9E817CDD-D88F-49D8-BCC3-551B6F18B063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2800"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4406DC9-873D-4911-8B3D-433DF94241AD}" type="slidenum">
              <a:rPr lang="ru-RU" altLang="ru-RU" sz="1200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ru-RU" alt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32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76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9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51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8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90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1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29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6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9830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572220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75913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905767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902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6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54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28578" y="404664"/>
            <a:ext cx="487542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2800" dirty="0"/>
              <a:t>ФГБОУ ВО ПЕНЗЕНСКИЙ ГАУ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20533" y="4005064"/>
            <a:ext cx="729151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  <a:defRPr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Использование сети Интернет террористическими и </a:t>
            </a:r>
          </a:p>
          <a:p>
            <a:pPr algn="ctr"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  <a:defRPr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экстремистскими организациями</a:t>
            </a:r>
          </a:p>
        </p:txBody>
      </p:sp>
    </p:spTree>
    <p:extLst>
      <p:ext uri="{BB962C8B-B14F-4D97-AF65-F5344CB8AC3E}">
        <p14:creationId xmlns:p14="http://schemas.microsoft.com/office/powerpoint/2010/main" val="28992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12554" y="260648"/>
            <a:ext cx="3981450" cy="503237"/>
          </a:xfrm>
        </p:spPr>
        <p:txBody>
          <a:bodyPr tIns="35486">
            <a:normAutofit/>
          </a:bodyPr>
          <a:lstStyle/>
          <a:p>
            <a:pPr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БУДЬ ОСТОРОЖЕН!!!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84362" y="1233487"/>
            <a:ext cx="8229600" cy="4391025"/>
          </a:xfrm>
        </p:spPr>
        <p:txBody>
          <a:bodyPr>
            <a:normAutofit lnSpcReduction="10000"/>
          </a:bodyPr>
          <a:lstStyle/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Приглашение в закрытые и частные группы в сети Интернет </a:t>
            </a:r>
            <a:r>
              <a:rPr lang="ru-RU" altLang="ru-RU" sz="2400" dirty="0">
                <a:latin typeface="Arial"/>
                <a:cs typeface="Arial"/>
              </a:rPr>
              <a:t>–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это один из шагов психологической обработки!</a:t>
            </a:r>
          </a:p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Террористы используют данные аккаунтов социальных сетей для выбора цели!</a:t>
            </a:r>
          </a:p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Опасайся появления в переписке «какого-то эксперта»!</a:t>
            </a:r>
          </a:p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 участвуй в беседах о «преследовании мусульман», «ненависти к исламу», «борьбе с верующими», перерастающие в призывы помогать</a:t>
            </a: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«справедливой борьбе».</a:t>
            </a:r>
          </a:p>
        </p:txBody>
      </p:sp>
    </p:spTree>
    <p:extLst>
      <p:ext uri="{BB962C8B-B14F-4D97-AF65-F5344CB8AC3E}">
        <p14:creationId xmlns:p14="http://schemas.microsoft.com/office/powerpoint/2010/main" val="2874245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96330" y="404665"/>
            <a:ext cx="8568952" cy="3888432"/>
          </a:xfrm>
        </p:spPr>
        <p:txBody>
          <a:bodyPr tIns="35486">
            <a:normAutofit/>
          </a:bodyPr>
          <a:lstStyle/>
          <a:p>
            <a:pPr>
              <a:lnSpc>
                <a:spcPct val="100000"/>
              </a:lnSpc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ГЛАВНОЕ:</a:t>
            </a:r>
            <a:b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 ЗНАЕШЬ ДО КОНЦА, О ЧЕМ РАЗГОВОР, </a:t>
            </a:r>
            <a:r>
              <a:rPr lang="ru-RU" altLang="ru-RU" sz="2400" dirty="0">
                <a:latin typeface="Arial"/>
                <a:cs typeface="Arial"/>
              </a:rPr>
              <a:t>–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БУДЬ</a:t>
            </a: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СТОРОНЕ!</a:t>
            </a: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ПРИЗЫВАЮТ К ЛИЧНОМУ ДОЛГУ? ВСПОМНИ О ЖЕРТВАХ ТЕРРОРИСТОВ!</a:t>
            </a: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ТЕРРОРИСТ </a:t>
            </a:r>
            <a:r>
              <a:rPr lang="ru-RU" altLang="ru-RU" sz="2400" dirty="0">
                <a:latin typeface="Arial"/>
                <a:cs typeface="Arial"/>
              </a:rPr>
              <a:t>–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ЧЕЛОВЕК, КОТОРОГО НЕЛЬЗЯ БОЯТЬСЯ И НУЖНО ПОБЕЖДАТЬ ВМЕСТЕ!</a:t>
            </a:r>
          </a:p>
        </p:txBody>
      </p:sp>
    </p:spTree>
    <p:extLst>
      <p:ext uri="{BB962C8B-B14F-4D97-AF65-F5344CB8AC3E}">
        <p14:creationId xmlns:p14="http://schemas.microsoft.com/office/powerpoint/2010/main" val="647732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idx="4294967295"/>
          </p:nvPr>
        </p:nvSpPr>
        <p:spPr>
          <a:xfrm>
            <a:off x="972394" y="1484784"/>
            <a:ext cx="7416800" cy="2832100"/>
          </a:xfrm>
        </p:spPr>
        <p:txBody>
          <a:bodyPr tIns="25808" anchor="t"/>
          <a:lstStyle/>
          <a:p>
            <a:pPr marL="84138" indent="12700" algn="ctr">
              <a:lnSpc>
                <a:spcPct val="110000"/>
              </a:lnSpc>
              <a:spcBef>
                <a:spcPts val="1293"/>
              </a:spcBef>
              <a:buSzPct val="45000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  <a:defRPr/>
            </a:pP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Интернет является ключевым средством передачи информации</a:t>
            </a:r>
            <a:b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900" b="1" dirty="0">
                <a:latin typeface="Arial" panose="020B0604020202020204" pitchFamily="34" charset="0"/>
                <a:cs typeface="Arial" panose="020B0604020202020204" pitchFamily="34" charset="0"/>
              </a:rPr>
              <a:t>о деятельности террористических организаций и проведения пропаганды экстремизма.</a:t>
            </a:r>
          </a:p>
        </p:txBody>
      </p:sp>
    </p:spTree>
    <p:extLst>
      <p:ext uri="{BB962C8B-B14F-4D97-AF65-F5344CB8AC3E}">
        <p14:creationId xmlns:p14="http://schemas.microsoft.com/office/powerpoint/2010/main" val="3241509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188418" y="1268760"/>
            <a:ext cx="7317333" cy="3257401"/>
          </a:xfrm>
        </p:spPr>
        <p:txBody>
          <a:bodyPr>
            <a:normAutofit/>
          </a:bodyPr>
          <a:lstStyle/>
          <a:p>
            <a:pPr marL="84138" indent="12700">
              <a:lnSpc>
                <a:spcPct val="100000"/>
              </a:lnSpc>
              <a:spcBef>
                <a:spcPts val="600"/>
              </a:spcBef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Террористы и экстремисты не привнесли ничего принципиально нового в формат передачи информации: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звук;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текст;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фотографии;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видео.</a:t>
            </a:r>
          </a:p>
        </p:txBody>
      </p:sp>
    </p:spTree>
    <p:extLst>
      <p:ext uri="{BB962C8B-B14F-4D97-AF65-F5344CB8AC3E}">
        <p14:creationId xmlns:p14="http://schemas.microsoft.com/office/powerpoint/2010/main" val="1852116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900386" y="620688"/>
            <a:ext cx="7704138" cy="3384376"/>
          </a:xfrm>
        </p:spPr>
        <p:txBody>
          <a:bodyPr>
            <a:normAutofit/>
          </a:bodyPr>
          <a:lstStyle/>
          <a:p>
            <a:pPr marL="391729" indent="-293797">
              <a:lnSpc>
                <a:spcPct val="100000"/>
              </a:lnSpc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Почему именно Интернет?</a:t>
            </a:r>
          </a:p>
          <a:p>
            <a:pPr marL="442913" indent="-346075">
              <a:lnSpc>
                <a:spcPct val="100000"/>
              </a:lnSpc>
              <a:buSzPct val="100000"/>
              <a:buFont typeface="+mj-lt"/>
              <a:buAutoNum type="arabicPeriod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Нет рецензирования в отличие от газет, журналов, радио и телевидения.</a:t>
            </a:r>
          </a:p>
          <a:p>
            <a:pPr marL="442913" indent="-346075">
              <a:lnSpc>
                <a:spcPct val="100000"/>
              </a:lnSpc>
              <a:buSzPct val="100000"/>
              <a:buFont typeface="+mj-lt"/>
              <a:buAutoNum type="arabicPeriod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активного взаимодействия с заинтересованными пользователями.</a:t>
            </a:r>
          </a:p>
          <a:p>
            <a:pPr marL="442913" indent="-346075">
              <a:lnSpc>
                <a:spcPct val="100000"/>
              </a:lnSpc>
              <a:buSzPct val="100000"/>
              <a:buFont typeface="+mj-lt"/>
              <a:buAutoNum type="arabicPeriod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Подача материала в нужном террористам ключе.</a:t>
            </a:r>
          </a:p>
          <a:p>
            <a:pPr marL="442913" indent="-346075">
              <a:lnSpc>
                <a:spcPct val="100000"/>
              </a:lnSpc>
              <a:buSzPct val="100000"/>
              <a:buFont typeface="+mj-lt"/>
              <a:buAutoNum type="arabicPeriod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Относительная простота работы и дешевизна.</a:t>
            </a:r>
          </a:p>
        </p:txBody>
      </p:sp>
    </p:spTree>
    <p:extLst>
      <p:ext uri="{BB962C8B-B14F-4D97-AF65-F5344CB8AC3E}">
        <p14:creationId xmlns:p14="http://schemas.microsoft.com/office/powerpoint/2010/main" val="1353272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1476450" y="692696"/>
            <a:ext cx="7344816" cy="4176464"/>
          </a:xfrm>
        </p:spPr>
        <p:txBody>
          <a:bodyPr>
            <a:normAutofit/>
          </a:bodyPr>
          <a:lstStyle/>
          <a:p>
            <a:pPr marL="97932" indent="0">
              <a:lnSpc>
                <a:spcPct val="100000"/>
              </a:lnSpc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Цели террористов в сети Интернет: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реклама своей деятельности;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продвижение своей идеологии;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запугивание, использование ложной информации, разрушение эмоциональных и поведенческих установок;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поддержание связи, взаимодействие с другими террористами;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противодействие пропаганде правоохранительных органов.</a:t>
            </a:r>
          </a:p>
        </p:txBody>
      </p:sp>
    </p:spTree>
    <p:extLst>
      <p:ext uri="{BB962C8B-B14F-4D97-AF65-F5344CB8AC3E}">
        <p14:creationId xmlns:p14="http://schemas.microsoft.com/office/powerpoint/2010/main" val="2836938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1404442" y="620688"/>
            <a:ext cx="7632848" cy="4392488"/>
          </a:xfrm>
        </p:spPr>
        <p:txBody>
          <a:bodyPr>
            <a:normAutofit/>
          </a:bodyPr>
          <a:lstStyle/>
          <a:p>
            <a:pPr marL="84138" indent="12700">
              <a:lnSpc>
                <a:spcPct val="100000"/>
              </a:lnSpc>
              <a:spcBef>
                <a:spcPts val="600"/>
              </a:spcBef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Виды </a:t>
            </a:r>
            <a:r>
              <a:rPr lang="ru-RU" alt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интернет-ресурсов</a:t>
            </a: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, способствующих распространению терроризма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55132" indent="-45720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arenR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непосредственно распространяющие;</a:t>
            </a:r>
          </a:p>
          <a:p>
            <a:pPr marL="555132" indent="-45720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arenR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призывающие к террористической деятельности;</a:t>
            </a:r>
          </a:p>
          <a:p>
            <a:pPr marL="555132" indent="-45720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arenR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развивающие ненависть к представителям другой расы и национальности;</a:t>
            </a:r>
          </a:p>
          <a:p>
            <a:pPr marL="555132" indent="-45720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arenR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справочные тематические сайты.</a:t>
            </a:r>
          </a:p>
        </p:txBody>
      </p:sp>
    </p:spTree>
    <p:extLst>
      <p:ext uri="{BB962C8B-B14F-4D97-AF65-F5344CB8AC3E}">
        <p14:creationId xmlns:p14="http://schemas.microsoft.com/office/powerpoint/2010/main" val="2097225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1620466" y="620688"/>
            <a:ext cx="6912768" cy="3960440"/>
          </a:xfrm>
        </p:spPr>
        <p:txBody>
          <a:bodyPr>
            <a:normAutofit fontScale="92500" lnSpcReduction="20000"/>
          </a:bodyPr>
          <a:lstStyle/>
          <a:p>
            <a:pPr marL="97932" indent="0">
              <a:lnSpc>
                <a:spcPct val="110000"/>
              </a:lnSpc>
              <a:spcBef>
                <a:spcPts val="600"/>
              </a:spcBef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информационных ресурсов террористов:</a:t>
            </a:r>
          </a:p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оригинальный дизайн;</a:t>
            </a:r>
          </a:p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яркое оформление;</a:t>
            </a:r>
          </a:p>
          <a:p>
            <a:pPr marL="391729" indent="-293797"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простой веб-ресурса в освоении и поиске информации.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SzPct val="45000"/>
              <a:buNone/>
            </a:pPr>
            <a:r>
              <a:rPr lang="ru-RU" altLang="ru-RU" sz="2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формы подачи материала:</a:t>
            </a:r>
          </a:p>
          <a:p>
            <a:pPr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ru-RU" altLang="ru-RU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новостные ленты;</a:t>
            </a:r>
          </a:p>
          <a:p>
            <a:pPr>
              <a:lnSpc>
                <a:spcPct val="110000"/>
              </a:lnSpc>
              <a:spcBef>
                <a:spcPts val="600"/>
              </a:spcBef>
              <a:buSzPct val="45000"/>
              <a:buFont typeface="Wingdings" charset="2"/>
              <a:buChar char=""/>
            </a:pPr>
            <a:r>
              <a:rPr lang="ru-RU" altLang="ru-RU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статьи, рассказы.</a:t>
            </a:r>
          </a:p>
          <a:p>
            <a:pPr marL="391729" indent="-293797"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2631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1476450" y="692696"/>
            <a:ext cx="7536328" cy="3528392"/>
          </a:xfrm>
        </p:spPr>
        <p:txBody>
          <a:bodyPr>
            <a:normAutofit/>
          </a:bodyPr>
          <a:lstStyle/>
          <a:p>
            <a:pPr marL="97932" indent="0">
              <a:lnSpc>
                <a:spcPct val="110000"/>
              </a:lnSpc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Террористы делят нас:</a:t>
            </a:r>
          </a:p>
          <a:p>
            <a:pPr marL="391729" indent="-293797">
              <a:lnSpc>
                <a:spcPct val="110000"/>
              </a:lnSpc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на противников (нас нужно запугать, заставить выполнять их требования);</a:t>
            </a:r>
          </a:p>
          <a:p>
            <a:pPr marL="391729" indent="-293797">
              <a:lnSpc>
                <a:spcPct val="110000"/>
              </a:lnSpc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международную общественность (нужно сформировать у нее целевое мнение о деятельности террористов. Например, любой теракт – информационная акция по привлечению внимания);</a:t>
            </a:r>
          </a:p>
          <a:p>
            <a:pPr marL="391729" indent="-293797">
              <a:lnSpc>
                <a:spcPct val="110000"/>
              </a:lnSpc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сочувствующих (среди них нужно агитировать, из них нужно взращивать новых активистов);</a:t>
            </a:r>
          </a:p>
          <a:p>
            <a:pPr marL="391729" indent="-293797">
              <a:lnSpc>
                <a:spcPct val="110000"/>
              </a:lnSpc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активных членов.</a:t>
            </a:r>
          </a:p>
        </p:txBody>
      </p:sp>
    </p:spTree>
    <p:extLst>
      <p:ext uri="{BB962C8B-B14F-4D97-AF65-F5344CB8AC3E}">
        <p14:creationId xmlns:p14="http://schemas.microsoft.com/office/powerpoint/2010/main" val="4205592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1431833" y="692696"/>
            <a:ext cx="7317425" cy="3809210"/>
          </a:xfrm>
        </p:spPr>
        <p:txBody>
          <a:bodyPr>
            <a:normAutofit/>
          </a:bodyPr>
          <a:lstStyle/>
          <a:p>
            <a:pPr marL="97932" indent="0">
              <a:lnSpc>
                <a:spcPct val="100000"/>
              </a:lnSpc>
              <a:spcBef>
                <a:spcPts val="600"/>
              </a:spcBef>
              <a:buSzPct val="45000"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приемы воздействия на нас: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информация якобы получена из независимых источников;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цитирование «каких-то» документов;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обязательное сопровождение текста фотографиями и видеорядом;</a:t>
            </a:r>
          </a:p>
          <a:p>
            <a:pPr marL="391729" indent="-293797">
              <a:lnSpc>
                <a:spcPct val="100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свидетельства и мнения «каких-то экспертов».</a:t>
            </a:r>
          </a:p>
        </p:txBody>
      </p:sp>
    </p:spTree>
    <p:extLst>
      <p:ext uri="{BB962C8B-B14F-4D97-AF65-F5344CB8AC3E}">
        <p14:creationId xmlns:p14="http://schemas.microsoft.com/office/powerpoint/2010/main" val="993802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395</Words>
  <Application>Microsoft Office PowerPoint</Application>
  <PresentationFormat>Произвольный</PresentationFormat>
  <Paragraphs>58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4" baseType="lpstr">
      <vt:lpstr>Microsoft YaHei</vt:lpstr>
      <vt:lpstr>Arial</vt:lpstr>
      <vt:lpstr>Arial Black</vt:lpstr>
      <vt:lpstr>Calibri</vt:lpstr>
      <vt:lpstr>Century Gothic</vt:lpstr>
      <vt:lpstr>Franklin Gothic Book</vt:lpstr>
      <vt:lpstr>Franklin Gothic Medium</vt:lpstr>
      <vt:lpstr>Tahoma</vt:lpstr>
      <vt:lpstr>Times New Roman</vt:lpstr>
      <vt:lpstr>Wingdings</vt:lpstr>
      <vt:lpstr>Wingdings 3</vt:lpstr>
      <vt:lpstr>1_Default Design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БУДЬ ОСТОРОЖЕН!!!</vt:lpstr>
      <vt:lpstr>ГЛАВНОЕ:  НЕ ЗНАЕШЬ ДО КОНЦА, О ЧЕМ РАЗГОВОР, – БУДЬ В СТОРОНЕ!  ПРИЗЫВАЮТ К ЛИЧНОМУ ДОЛГУ? ВСПОМНИ О ЖЕРТВАХ ТЕРРОРИСТОВ!  ТЕРРОРИСТ – ЧЕЛОВЕК, КОТОРОГО НЕЛЬЗЯ БОЯТЬСЯ И НУЖНО ПОБЕЖДАТЬ ВМЕСТЕ!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136</cp:revision>
  <cp:lastPrinted>2013-02-15T04:39:28Z</cp:lastPrinted>
  <dcterms:created xsi:type="dcterms:W3CDTF">2012-09-16T05:10:25Z</dcterms:created>
  <dcterms:modified xsi:type="dcterms:W3CDTF">2025-04-17T05:44:38Z</dcterms:modified>
</cp:coreProperties>
</file>