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Lst>
  <p:notesMasterIdLst>
    <p:notesMasterId r:id="rId32"/>
  </p:notesMasterIdLst>
  <p:sldIdLst>
    <p:sldId id="257" r:id="rId3"/>
    <p:sldId id="261" r:id="rId4"/>
    <p:sldId id="262" r:id="rId5"/>
    <p:sldId id="263" r:id="rId6"/>
    <p:sldId id="264" r:id="rId7"/>
    <p:sldId id="265" r:id="rId8"/>
    <p:sldId id="266" r:id="rId9"/>
    <p:sldId id="267" r:id="rId10"/>
    <p:sldId id="268" r:id="rId11"/>
    <p:sldId id="269" r:id="rId12"/>
    <p:sldId id="28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5588"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85732" autoAdjust="0"/>
  </p:normalViewPr>
  <p:slideViewPr>
    <p:cSldViewPr>
      <p:cViewPr varScale="1">
        <p:scale>
          <a:sx n="114" d="100"/>
          <a:sy n="114" d="100"/>
        </p:scale>
        <p:origin x="1398" y="114"/>
      </p:cViewPr>
      <p:guideLst>
        <p:guide orient="horz" pos="2160"/>
        <p:guide pos="3840"/>
        <p:guide pos="288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97ABC-A23C-4482-9624-8E93BB1CDD60}" type="datetimeFigureOut">
              <a:rPr lang="ru-RU" smtClean="0"/>
              <a:pPr/>
              <a:t>16.04.2025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DDC24-A347-473F-AF78-4C95F437951C}" type="slidenum">
              <a:rPr lang="ru-RU" smtClean="0"/>
              <a:pPr/>
              <a:t>‹#›</a:t>
            </a:fld>
            <a:endParaRPr lang="ru-RU"/>
          </a:p>
        </p:txBody>
      </p:sp>
    </p:spTree>
    <p:extLst>
      <p:ext uri="{BB962C8B-B14F-4D97-AF65-F5344CB8AC3E}">
        <p14:creationId xmlns:p14="http://schemas.microsoft.com/office/powerpoint/2010/main" val="76403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919" y="2130427"/>
            <a:ext cx="7773750" cy="1470025"/>
          </a:xfrm>
        </p:spPr>
        <p:txBody>
          <a:bodyPr/>
          <a:lstStyle/>
          <a:p>
            <a:r>
              <a:rPr lang="ru-RU"/>
              <a:t>Образец заголовка</a:t>
            </a:r>
          </a:p>
        </p:txBody>
      </p:sp>
      <p:sp>
        <p:nvSpPr>
          <p:cNvPr id="3" name="Подзаголовок 2"/>
          <p:cNvSpPr>
            <a:spLocks noGrp="1"/>
          </p:cNvSpPr>
          <p:nvPr>
            <p:ph type="subTitle" idx="1"/>
          </p:nvPr>
        </p:nvSpPr>
        <p:spPr>
          <a:xfrm>
            <a:off x="1371838" y="3886200"/>
            <a:ext cx="6401912"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sldNum" sz="quarter" idx="10"/>
          </p:nvPr>
        </p:nvSpPr>
        <p:spPr>
          <a:ln/>
        </p:spPr>
        <p:txBody>
          <a:bodyPr/>
          <a:lstStyle>
            <a:lvl1pPr>
              <a:defRPr/>
            </a:lvl1pPr>
          </a:lstStyle>
          <a:p>
            <a:pPr>
              <a:defRPr/>
            </a:pPr>
            <a:fld id="{D5D59937-2BA7-4632-BCC8-2159C0D3800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4839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sldNum" sz="quarter" idx="10"/>
          </p:nvPr>
        </p:nvSpPr>
        <p:spPr>
          <a:ln/>
        </p:spPr>
        <p:txBody>
          <a:bodyPr/>
          <a:lstStyle>
            <a:lvl1pPr>
              <a:defRPr/>
            </a:lvl1pPr>
          </a:lstStyle>
          <a:p>
            <a:pPr>
              <a:defRPr/>
            </a:pPr>
            <a:fld id="{13E8741E-E478-4720-BEB2-5370E0A16D4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9178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71864" y="0"/>
            <a:ext cx="2221298" cy="6858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07969" y="0"/>
            <a:ext cx="6511469" cy="6858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sldNum" sz="quarter" idx="10"/>
          </p:nvPr>
        </p:nvSpPr>
        <p:spPr>
          <a:ln/>
        </p:spPr>
        <p:txBody>
          <a:bodyPr/>
          <a:lstStyle>
            <a:lvl1pPr>
              <a:defRPr/>
            </a:lvl1pPr>
          </a:lstStyle>
          <a:p>
            <a:pPr>
              <a:defRPr/>
            </a:pPr>
            <a:fld id="{4DDA8336-231B-49DA-A3D1-FA3D8E8CB28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1102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70" y="2"/>
            <a:ext cx="7634025" cy="798513"/>
          </a:xfrm>
        </p:spPr>
        <p:txBody>
          <a:bodyPr/>
          <a:lstStyle/>
          <a:p>
            <a:r>
              <a:rPr lang="ru-RU"/>
              <a:t>Образец заголовка</a:t>
            </a:r>
          </a:p>
        </p:txBody>
      </p:sp>
      <p:sp>
        <p:nvSpPr>
          <p:cNvPr id="3" name="Текст 2"/>
          <p:cNvSpPr>
            <a:spLocks noGrp="1"/>
          </p:cNvSpPr>
          <p:nvPr>
            <p:ph type="body" sz="half" idx="1"/>
          </p:nvPr>
        </p:nvSpPr>
        <p:spPr>
          <a:xfrm>
            <a:off x="250870" y="1066800"/>
            <a:ext cx="874229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250870" y="4038600"/>
            <a:ext cx="874229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sldNum" sz="quarter" idx="10"/>
          </p:nvPr>
        </p:nvSpPr>
        <p:spPr>
          <a:ln/>
        </p:spPr>
        <p:txBody>
          <a:bodyPr/>
          <a:lstStyle>
            <a:lvl1pPr>
              <a:defRPr/>
            </a:lvl1pPr>
          </a:lstStyle>
          <a:p>
            <a:pPr>
              <a:defRPr/>
            </a:pPr>
            <a:fld id="{27A8111F-3765-4E2C-A8F6-00FA2E3230F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79694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07969" y="0"/>
            <a:ext cx="8885193" cy="6858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4"/>
          <p:cNvSpPr>
            <a:spLocks noGrp="1" noChangeArrowheads="1"/>
          </p:cNvSpPr>
          <p:nvPr>
            <p:ph type="sldNum" sz="quarter" idx="10"/>
          </p:nvPr>
        </p:nvSpPr>
        <p:spPr>
          <a:ln/>
        </p:spPr>
        <p:txBody>
          <a:bodyPr/>
          <a:lstStyle>
            <a:lvl1pPr>
              <a:defRPr/>
            </a:lvl1pPr>
          </a:lstStyle>
          <a:p>
            <a:pPr>
              <a:defRPr/>
            </a:pPr>
            <a:fld id="{B404DA6D-CC8E-4FC4-BFC0-0753A73DB99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52172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70" y="2"/>
            <a:ext cx="7634025" cy="798513"/>
          </a:xfrm>
        </p:spPr>
        <p:txBody>
          <a:bodyPr/>
          <a:lstStyle/>
          <a:p>
            <a:r>
              <a:rPr lang="ru-RU"/>
              <a:t>Образец заголовка</a:t>
            </a:r>
          </a:p>
        </p:txBody>
      </p:sp>
      <p:sp>
        <p:nvSpPr>
          <p:cNvPr id="3" name="Таблица 2"/>
          <p:cNvSpPr>
            <a:spLocks noGrp="1"/>
          </p:cNvSpPr>
          <p:nvPr>
            <p:ph type="tbl" idx="1"/>
          </p:nvPr>
        </p:nvSpPr>
        <p:spPr>
          <a:xfrm>
            <a:off x="250870" y="1066800"/>
            <a:ext cx="8742293" cy="5791200"/>
          </a:xfrm>
        </p:spPr>
        <p:txBody>
          <a:bodyPr/>
          <a:lstStyle/>
          <a:p>
            <a:pPr lvl="0"/>
            <a:endParaRPr lang="ru-RU" noProof="0"/>
          </a:p>
        </p:txBody>
      </p:sp>
      <p:sp>
        <p:nvSpPr>
          <p:cNvPr id="4" name="Rectangle 4"/>
          <p:cNvSpPr>
            <a:spLocks noGrp="1" noChangeArrowheads="1"/>
          </p:cNvSpPr>
          <p:nvPr>
            <p:ph type="sldNum" sz="quarter" idx="10"/>
          </p:nvPr>
        </p:nvSpPr>
        <p:spPr>
          <a:ln/>
        </p:spPr>
        <p:txBody>
          <a:bodyPr/>
          <a:lstStyle>
            <a:lvl1pPr>
              <a:defRPr/>
            </a:lvl1pPr>
          </a:lstStyle>
          <a:p>
            <a:pPr>
              <a:defRPr/>
            </a:pPr>
            <a:fld id="{81E133EC-1C48-4F64-9194-23E556F9F8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8716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70" y="2"/>
            <a:ext cx="7634025" cy="798513"/>
          </a:xfrm>
        </p:spPr>
        <p:txBody>
          <a:bodyPr/>
          <a:lstStyle/>
          <a:p>
            <a:r>
              <a:rPr lang="ru-RU"/>
              <a:t>Образец заголовка</a:t>
            </a:r>
          </a:p>
        </p:txBody>
      </p:sp>
      <p:sp>
        <p:nvSpPr>
          <p:cNvPr id="3" name="Содержимое 2"/>
          <p:cNvSpPr>
            <a:spLocks noGrp="1"/>
          </p:cNvSpPr>
          <p:nvPr>
            <p:ph sz="quarter" idx="1"/>
          </p:nvPr>
        </p:nvSpPr>
        <p:spPr>
          <a:xfrm>
            <a:off x="250868" y="1066800"/>
            <a:ext cx="4294934"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4698230" y="1066800"/>
            <a:ext cx="429493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half" idx="3"/>
          </p:nvPr>
        </p:nvSpPr>
        <p:spPr>
          <a:xfrm>
            <a:off x="250870" y="4038600"/>
            <a:ext cx="874229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Rectangle 4"/>
          <p:cNvSpPr>
            <a:spLocks noGrp="1" noChangeArrowheads="1"/>
          </p:cNvSpPr>
          <p:nvPr>
            <p:ph type="sldNum" sz="quarter" idx="10"/>
          </p:nvPr>
        </p:nvSpPr>
        <p:spPr>
          <a:ln/>
        </p:spPr>
        <p:txBody>
          <a:bodyPr/>
          <a:lstStyle>
            <a:lvl1pPr>
              <a:defRPr/>
            </a:lvl1pPr>
          </a:lstStyle>
          <a:p>
            <a:pPr>
              <a:defRPr/>
            </a:pPr>
            <a:fld id="{8D281E98-5FD9-40DD-B165-D3F6280A6E6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56167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539" y="624110"/>
            <a:ext cx="6590343"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753" y="2133600"/>
            <a:ext cx="659313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2884D7FC-2AF2-47DC-8275-19DD9115EC28}"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443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753" y="2074562"/>
            <a:ext cx="6593130"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753" y="3581400"/>
            <a:ext cx="6593130"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8"/>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317" y="3244141"/>
            <a:ext cx="585080" cy="365125"/>
          </a:xfrm>
        </p:spPr>
        <p:txBody>
          <a:bodyPr/>
          <a:lstStyle/>
          <a:p>
            <a:pPr>
              <a:defRPr/>
            </a:pPr>
            <a:fld id="{F3E31D3D-C509-4ADE-B9BB-DEC4024E0AB0}"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55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754" y="2136707"/>
            <a:ext cx="3198086"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8235" y="2136707"/>
            <a:ext cx="3197648"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317" y="787784"/>
            <a:ext cx="585080" cy="365125"/>
          </a:xfrm>
        </p:spPr>
        <p:txBody>
          <a:bodyPr/>
          <a:lstStyle/>
          <a:p>
            <a:pPr>
              <a:defRPr/>
            </a:pPr>
            <a:fld id="{A1BDB319-CE13-4784-864D-49ECD4A3F712}"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05243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sldNum" sz="quarter" idx="10"/>
          </p:nvPr>
        </p:nvSpPr>
        <p:spPr>
          <a:ln/>
        </p:spPr>
        <p:txBody>
          <a:bodyPr/>
          <a:lstStyle>
            <a:lvl1pPr>
              <a:defRPr/>
            </a:lvl1pPr>
          </a:lstStyle>
          <a:p>
            <a:pPr>
              <a:defRPr/>
            </a:pPr>
            <a:fld id="{2884D7FC-2AF2-47DC-8275-19DD9115EC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02717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746" y="2226626"/>
            <a:ext cx="28750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752" y="2802889"/>
            <a:ext cx="3198087"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7137" y="2223398"/>
            <a:ext cx="287373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4641" y="2799661"/>
            <a:ext cx="3196235"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317" y="787784"/>
            <a:ext cx="585080" cy="365125"/>
          </a:xfrm>
        </p:spPr>
        <p:txBody>
          <a:bodyPr/>
          <a:lstStyle/>
          <a:p>
            <a:pPr>
              <a:defRPr/>
            </a:pPr>
            <a:fld id="{5265DCFE-F117-47A0-B8B4-F0EF81D529BD}"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560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538" y="624110"/>
            <a:ext cx="6590344"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534E645-619E-417E-917C-C2CBF7D0C536}"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1976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91943A92-0816-4E99-8F66-57A376C958D5}"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8408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752" y="446088"/>
            <a:ext cx="2630041"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4318" y="446090"/>
            <a:ext cx="3791564"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752" y="1598613"/>
            <a:ext cx="2630041"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9B1517B6-5171-44E1-AECF-E887990A503B}"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2552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753" y="4800600"/>
            <a:ext cx="659313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753" y="634965"/>
            <a:ext cx="659313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753" y="5367338"/>
            <a:ext cx="659313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a:defRPr/>
            </a:pPr>
            <a:fld id="{2345C1F8-7AAB-4D71-B350-7E3753066EC8}"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4368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753" y="609600"/>
            <a:ext cx="6593130"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753" y="4354046"/>
            <a:ext cx="6593130"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8"/>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317" y="3244141"/>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401418336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504" y="609600"/>
            <a:ext cx="6110648"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6392" y="3505200"/>
            <a:ext cx="5654870"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753" y="4354046"/>
            <a:ext cx="6593130"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8"/>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317" y="3244141"/>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
        <p:nvSpPr>
          <p:cNvPr id="14" name="TextBox 13"/>
          <p:cNvSpPr txBox="1"/>
          <p:nvPr/>
        </p:nvSpPr>
        <p:spPr>
          <a:xfrm>
            <a:off x="1808631" y="648005"/>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70952" y="2905306"/>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006908"/>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753" y="2438402"/>
            <a:ext cx="659313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753" y="5181600"/>
            <a:ext cx="659313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1409655471"/>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504" y="609600"/>
            <a:ext cx="6110648"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752" y="4343400"/>
            <a:ext cx="6689454"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752" y="5181600"/>
            <a:ext cx="6689454"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
        <p:nvSpPr>
          <p:cNvPr id="11" name="TextBox 10"/>
          <p:cNvSpPr txBox="1"/>
          <p:nvPr/>
        </p:nvSpPr>
        <p:spPr>
          <a:xfrm>
            <a:off x="1808631" y="648005"/>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70952" y="2905306"/>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043695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753" y="627407"/>
            <a:ext cx="659312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753" y="4343400"/>
            <a:ext cx="659313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753" y="5181600"/>
            <a:ext cx="659313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311197132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438" y="4406902"/>
            <a:ext cx="777375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438" y="2906713"/>
            <a:ext cx="77737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sldNum" sz="quarter" idx="10"/>
          </p:nvPr>
        </p:nvSpPr>
        <p:spPr>
          <a:ln/>
        </p:spPr>
        <p:txBody>
          <a:bodyPr/>
          <a:lstStyle>
            <a:lvl1pPr>
              <a:defRPr/>
            </a:lvl1pPr>
          </a:lstStyle>
          <a:p>
            <a:pPr>
              <a:defRPr/>
            </a:pPr>
            <a:fld id="{F3E31D3D-C509-4ADE-B9BB-DEC4024E0A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013755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3E8741E-E478-4720-BEB2-5370E0A16D45}"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0858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9729" y="627407"/>
            <a:ext cx="1656420"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753" y="627407"/>
            <a:ext cx="4717167"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DDA8336-231B-49DA-A3D1-FA3D8E8CB28F}"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3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250868" y="1066800"/>
            <a:ext cx="4294934"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98230" y="1066800"/>
            <a:ext cx="4294933"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sldNum" sz="quarter" idx="10"/>
          </p:nvPr>
        </p:nvSpPr>
        <p:spPr>
          <a:ln/>
        </p:spPr>
        <p:txBody>
          <a:bodyPr/>
          <a:lstStyle>
            <a:lvl1pPr>
              <a:defRPr/>
            </a:lvl1pPr>
          </a:lstStyle>
          <a:p>
            <a:pPr>
              <a:defRPr/>
            </a:pPr>
            <a:fld id="{A1BDB319-CE13-4784-864D-49ECD4A3F7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3614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80" y="274638"/>
            <a:ext cx="8231029"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80" y="1535113"/>
            <a:ext cx="40408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80" y="2174875"/>
            <a:ext cx="40408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833"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833"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sldNum" sz="quarter" idx="10"/>
          </p:nvPr>
        </p:nvSpPr>
        <p:spPr>
          <a:ln/>
        </p:spPr>
        <p:txBody>
          <a:bodyPr/>
          <a:lstStyle>
            <a:lvl1pPr>
              <a:defRPr/>
            </a:lvl1pPr>
          </a:lstStyle>
          <a:p>
            <a:pPr>
              <a:defRPr/>
            </a:pPr>
            <a:fld id="{5265DCFE-F117-47A0-B8B4-F0EF81D529B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5308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sldNum" sz="quarter" idx="10"/>
          </p:nvPr>
        </p:nvSpPr>
        <p:spPr>
          <a:ln/>
        </p:spPr>
        <p:txBody>
          <a:bodyPr/>
          <a:lstStyle>
            <a:lvl1pPr>
              <a:defRPr/>
            </a:lvl1pPr>
          </a:lstStyle>
          <a:p>
            <a:pPr>
              <a:defRPr/>
            </a:pPr>
            <a:fld id="{C534E645-619E-417E-917C-C2CBF7D0C5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877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1943A92-0816-4E99-8F66-57A376C958D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721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80" y="273050"/>
            <a:ext cx="3008835"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671" y="273052"/>
            <a:ext cx="51126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80" y="1435102"/>
            <a:ext cx="30088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9B1517B6-5171-44E1-AECF-E887990A503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5075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599" y="4800600"/>
            <a:ext cx="5487353"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599"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2345C1F8-7AAB-4D71-B350-7E3753066EC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4808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cstate="print">
            <a:lum/>
          </a:blip>
          <a:srcRect/>
          <a:tile tx="0" ty="0" sx="63000" sy="63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7970" y="2"/>
            <a:ext cx="763402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Click to edit Master title style</a:t>
            </a:r>
          </a:p>
        </p:txBody>
      </p:sp>
      <p:sp>
        <p:nvSpPr>
          <p:cNvPr id="3075" name="Rectangle 3"/>
          <p:cNvSpPr>
            <a:spLocks noGrp="1" noChangeArrowheads="1"/>
          </p:cNvSpPr>
          <p:nvPr>
            <p:ph type="body" idx="1"/>
          </p:nvPr>
        </p:nvSpPr>
        <p:spPr bwMode="auto">
          <a:xfrm>
            <a:off x="250870" y="1066800"/>
            <a:ext cx="8742293"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115716" name="Rectangle 4"/>
          <p:cNvSpPr>
            <a:spLocks noGrp="1" noChangeArrowheads="1"/>
          </p:cNvSpPr>
          <p:nvPr>
            <p:ph type="sldNum" sz="quarter" idx="4"/>
          </p:nvPr>
        </p:nvSpPr>
        <p:spPr bwMode="auto">
          <a:xfrm>
            <a:off x="8677196" y="6524627"/>
            <a:ext cx="250868" cy="333375"/>
          </a:xfrm>
          <a:prstGeom prst="rect">
            <a:avLst/>
          </a:prstGeom>
          <a:noFill/>
          <a:ln w="9525">
            <a:noFill/>
            <a:miter lim="800000"/>
            <a:headEnd/>
            <a:tailEnd/>
          </a:ln>
          <a:effectLst/>
        </p:spPr>
        <p:txBody>
          <a:bodyPr vert="horz" wrap="square" lIns="18000" tIns="10800" rIns="18000" bIns="10800" numCol="1" anchor="t" anchorCtr="0" compatLnSpc="1">
            <a:prstTxWarp prst="textNoShape">
              <a:avLst/>
            </a:prstTxWarp>
          </a:bodyPr>
          <a:lstStyle>
            <a:lvl1pPr algn="ctr">
              <a:lnSpc>
                <a:spcPct val="100000"/>
              </a:lnSpc>
              <a:spcBef>
                <a:spcPct val="0"/>
              </a:spcBef>
              <a:buFontTx/>
              <a:buNone/>
              <a:defRPr sz="1200" b="0">
                <a:latin typeface="+mn-lt"/>
              </a:defRPr>
            </a:lvl1pPr>
          </a:lstStyle>
          <a:p>
            <a:pPr fontAlgn="base">
              <a:spcAft>
                <a:spcPct val="0"/>
              </a:spcAft>
              <a:defRPr/>
            </a:pPr>
            <a:fld id="{79347199-803C-4480-9257-05EAE2BC3311}" type="slidenum">
              <a:rPr lang="en-GB">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4241643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fontAlgn="base">
        <a:spcBef>
          <a:spcPct val="0"/>
        </a:spcBef>
        <a:spcAft>
          <a:spcPct val="0"/>
        </a:spcAft>
        <a:defRPr sz="2800">
          <a:solidFill>
            <a:schemeClr val="tx1"/>
          </a:solidFill>
          <a:latin typeface="Arial" charset="0"/>
        </a:defRPr>
      </a:lvl6pPr>
      <a:lvl7pPr marL="914400" algn="l" rtl="0" fontAlgn="base">
        <a:spcBef>
          <a:spcPct val="0"/>
        </a:spcBef>
        <a:spcAft>
          <a:spcPct val="0"/>
        </a:spcAft>
        <a:defRPr sz="2800">
          <a:solidFill>
            <a:schemeClr val="tx1"/>
          </a:solidFill>
          <a:latin typeface="Arial" charset="0"/>
        </a:defRPr>
      </a:lvl7pPr>
      <a:lvl8pPr marL="1371600" algn="l" rtl="0" fontAlgn="base">
        <a:spcBef>
          <a:spcPct val="0"/>
        </a:spcBef>
        <a:spcAft>
          <a:spcPct val="0"/>
        </a:spcAft>
        <a:defRPr sz="2800">
          <a:solidFill>
            <a:schemeClr val="tx1"/>
          </a:solidFill>
          <a:latin typeface="Arial" charset="0"/>
        </a:defRPr>
      </a:lvl8pPr>
      <a:lvl9pPr marL="1828800" algn="l" rtl="0" fontAlgn="base">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544"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5" y="285"/>
            <a:ext cx="1952611"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91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538" y="624110"/>
            <a:ext cx="6590344"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753" y="2133600"/>
            <a:ext cx="659313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3750" y="6135090"/>
            <a:ext cx="766513"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4/16/2025</a:t>
            </a:fld>
            <a:endParaRPr lang="en-US" dirty="0"/>
          </a:p>
        </p:txBody>
      </p:sp>
      <p:sp>
        <p:nvSpPr>
          <p:cNvPr id="5" name="Footer Placeholder 4"/>
          <p:cNvSpPr>
            <a:spLocks noGrp="1"/>
          </p:cNvSpPr>
          <p:nvPr>
            <p:ph type="ftr" sz="quarter" idx="3"/>
          </p:nvPr>
        </p:nvSpPr>
        <p:spPr>
          <a:xfrm>
            <a:off x="1942752" y="6135810"/>
            <a:ext cx="571748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317" y="787784"/>
            <a:ext cx="585080" cy="365125"/>
          </a:xfrm>
          <a:prstGeom prst="rect">
            <a:avLst/>
          </a:prstGeom>
        </p:spPr>
        <p:txBody>
          <a:bodyPr vert="horz" lIns="91440" tIns="45720" rIns="91440" bIns="45720" rtlCol="0" anchor="ctr"/>
          <a:lstStyle>
            <a:lvl1pPr algn="r">
              <a:defRPr sz="2000">
                <a:solidFill>
                  <a:srgbClr val="FEFFFF"/>
                </a:solidFill>
              </a:defRPr>
            </a:lvl1p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255985851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52514" y="332656"/>
            <a:ext cx="5760640" cy="523220"/>
          </a:xfrm>
          <a:prstGeom prst="rect">
            <a:avLst/>
          </a:prstGeom>
        </p:spPr>
        <p:txBody>
          <a:bodyPr wrap="square">
            <a:spAutoFit/>
          </a:bodyPr>
          <a:lstStyle>
            <a:defPPr>
              <a:defRPr lang="ru-RU"/>
            </a:defPPr>
            <a:lvl1pPr>
              <a:defRPr sz="1600">
                <a:solidFill>
                  <a:schemeClr val="accent1">
                    <a:lumMod val="50000"/>
                  </a:schemeClr>
                </a:solidFill>
                <a:effectLst>
                  <a:outerShdw blurRad="50800" dist="25400" dir="600000" algn="ctr" rotWithShape="0">
                    <a:schemeClr val="tx1">
                      <a:lumMod val="50000"/>
                      <a:lumOff val="50000"/>
                      <a:alpha val="83000"/>
                    </a:schemeClr>
                  </a:outerShdw>
                </a:effectLst>
                <a:latin typeface="Franklin Gothic Book" panose="020B0503020102020204" pitchFamily="34" charset="0"/>
                <a:ea typeface="Tahoma" panose="020B0604030504040204" pitchFamily="34" charset="0"/>
                <a:cs typeface="Tahoma" panose="020B0604030504040204" pitchFamily="34" charset="0"/>
              </a:defRPr>
            </a:lvl1pPr>
            <a:lvl2pPr>
              <a:defRPr/>
            </a:lvl2pPr>
            <a:lvl3pPr>
              <a:defRPr/>
            </a:lvl3pPr>
            <a:lvl4pPr>
              <a:defRPr/>
            </a:lvl4pPr>
            <a:lvl5pPr>
              <a:defRPr/>
            </a:lvl5pPr>
            <a:lvl6pPr>
              <a:defRPr/>
            </a:lvl6pPr>
            <a:lvl7pPr>
              <a:defRPr/>
            </a:lvl7pPr>
            <a:lvl8pPr>
              <a:defRPr/>
            </a:lvl8pPr>
            <a:lvl9pPr>
              <a:defRPr/>
            </a:lvl9pPr>
          </a:lstStyle>
          <a:p>
            <a:pPr algn="ctr"/>
            <a:r>
              <a:rPr lang="ru-RU" sz="2800" dirty="0"/>
              <a:t>ФГБОУ ВО ПЕНЗЕНСКИЙ ГАУ</a:t>
            </a:r>
          </a:p>
        </p:txBody>
      </p:sp>
      <p:sp>
        <p:nvSpPr>
          <p:cNvPr id="8" name="Заголовок 1"/>
          <p:cNvSpPr txBox="1">
            <a:spLocks/>
          </p:cNvSpPr>
          <p:nvPr/>
        </p:nvSpPr>
        <p:spPr>
          <a:xfrm>
            <a:off x="1233802" y="4149080"/>
            <a:ext cx="7888070" cy="21075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200" dirty="0">
                <a:solidFill>
                  <a:srgbClr val="002060"/>
                </a:solidFill>
                <a:latin typeface="Arial Black" pitchFamily="34" charset="0"/>
                <a:ea typeface="+mn-ea"/>
                <a:cs typeface="+mn-cs"/>
              </a:rPr>
              <a:t>Проблемы экспертизы информационных материалов, содержащих признаки идеологии терроризма</a:t>
            </a:r>
            <a:endParaRPr lang="ru-RU" sz="4000" b="1" dirty="0"/>
          </a:p>
        </p:txBody>
      </p:sp>
    </p:spTree>
    <p:extLst>
      <p:ext uri="{BB962C8B-B14F-4D97-AF65-F5344CB8AC3E}">
        <p14:creationId xmlns:p14="http://schemas.microsoft.com/office/powerpoint/2010/main" val="289921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440732" y="620688"/>
            <a:ext cx="7704856" cy="648072"/>
          </a:xfrm>
        </p:spPr>
        <p:txBody>
          <a:bodyPr>
            <a:noAutofit/>
          </a:bodyPr>
          <a:lstStyle/>
          <a:p>
            <a:r>
              <a:rPr lang="ru-RU" sz="1800" b="1" dirty="0">
                <a:solidFill>
                  <a:srgbClr val="002060"/>
                </a:solidFill>
                <a:latin typeface="Arial" pitchFamily="34" charset="0"/>
                <a:ea typeface="+mn-ea"/>
                <a:cs typeface="Arial" pitchFamily="34" charset="0"/>
              </a:rPr>
              <a:t>Запрещенные речевые действия, согласно Федеральному закону «О противодействии экстремистской деятельности»:</a:t>
            </a:r>
          </a:p>
        </p:txBody>
      </p:sp>
      <p:sp>
        <p:nvSpPr>
          <p:cNvPr id="3" name="Объект 2"/>
          <p:cNvSpPr>
            <a:spLocks noGrp="1"/>
          </p:cNvSpPr>
          <p:nvPr>
            <p:ph idx="1"/>
          </p:nvPr>
        </p:nvSpPr>
        <p:spPr>
          <a:xfrm>
            <a:off x="468338" y="1412776"/>
            <a:ext cx="8496944" cy="4752528"/>
          </a:xfrm>
        </p:spPr>
        <p:txBody>
          <a:bodyPr>
            <a:noAutofit/>
          </a:bodyPr>
          <a:lstStyle/>
          <a:p>
            <a:pPr>
              <a:lnSpc>
                <a:spcPct val="100000"/>
              </a:lnSpc>
              <a:spcBef>
                <a:spcPts val="600"/>
              </a:spcBef>
            </a:pPr>
            <a:r>
              <a:rPr lang="ru-RU" sz="1800" dirty="0">
                <a:latin typeface="Arial" pitchFamily="34" charset="0"/>
                <a:cs typeface="Arial" pitchFamily="34" charset="0"/>
              </a:rPr>
              <a:t>высказывания должностного лица, а также иного лица, состоящего на государственной или муниципальной службе, о необходимости, допустимости, возможности или желательности осуществления экстремистской деятельности, сделанные публично, либо при исполнении должностных обязанностей, либо с указанием занимаемой должности;</a:t>
            </a:r>
          </a:p>
          <a:p>
            <a:pPr>
              <a:lnSpc>
                <a:spcPct val="100000"/>
              </a:lnSpc>
              <a:spcBef>
                <a:spcPts val="600"/>
              </a:spcBef>
            </a:pPr>
            <a:r>
              <a:rPr lang="ru-RU" sz="1800" dirty="0">
                <a:latin typeface="Arial" pitchFamily="34" charset="0"/>
                <a:cs typeface="Arial" pitchFamily="34" charset="0"/>
              </a:rPr>
              <a:t>публичные призывы:</a:t>
            </a:r>
          </a:p>
          <a:p>
            <a:pPr marL="623888">
              <a:lnSpc>
                <a:spcPct val="100000"/>
              </a:lnSpc>
              <a:spcBef>
                <a:spcPts val="600"/>
              </a:spcBef>
              <a:buFont typeface="Arial" pitchFamily="34" charset="0"/>
              <a:buChar char="-"/>
            </a:pPr>
            <a:r>
              <a:rPr lang="ru-RU" sz="1800" dirty="0">
                <a:latin typeface="Arial" pitchFamily="34" charset="0"/>
                <a:cs typeface="Arial" pitchFamily="34" charset="0"/>
              </a:rPr>
              <a:t>к насильственному изменению основ конституционного строя и нарушению целостности Российской Федерации;</a:t>
            </a:r>
          </a:p>
          <a:p>
            <a:pPr marL="623888">
              <a:lnSpc>
                <a:spcPct val="100000"/>
              </a:lnSpc>
              <a:spcBef>
                <a:spcPts val="600"/>
              </a:spcBef>
              <a:buFont typeface="Arial" pitchFamily="34" charset="0"/>
              <a:buChar char="-"/>
            </a:pPr>
            <a:r>
              <a:rPr lang="ru-RU" sz="1800" dirty="0">
                <a:latin typeface="Arial" pitchFamily="34" charset="0"/>
                <a:cs typeface="Arial" pitchFamily="34" charset="0"/>
              </a:rPr>
              <a:t>к публичному оправданию терроризма и к осуществлению террористической деятельности;</a:t>
            </a:r>
          </a:p>
          <a:p>
            <a:pPr marL="623888">
              <a:lnSpc>
                <a:spcPct val="100000"/>
              </a:lnSpc>
              <a:spcBef>
                <a:spcPts val="600"/>
              </a:spcBef>
              <a:buFont typeface="Arial" pitchFamily="34" charset="0"/>
              <a:buChar char="-"/>
            </a:pPr>
            <a:r>
              <a:rPr lang="ru-RU" sz="1800" dirty="0">
                <a:latin typeface="Arial" pitchFamily="34" charset="0"/>
                <a:cs typeface="Arial" pitchFamily="34" charset="0"/>
              </a:rPr>
              <a:t>к возбуждению социальной, расовой, национальной или религиозной розни;</a:t>
            </a:r>
          </a:p>
          <a:p>
            <a:pPr marL="623888">
              <a:lnSpc>
                <a:spcPct val="100000"/>
              </a:lnSpc>
              <a:spcBef>
                <a:spcPts val="600"/>
              </a:spcBef>
              <a:buFont typeface="Arial" pitchFamily="34" charset="0"/>
              <a:buChar char="-"/>
            </a:pPr>
            <a:r>
              <a:rPr lang="ru-RU" sz="1800" dirty="0">
                <a:latin typeface="Arial" pitchFamily="34" charset="0"/>
                <a:cs typeface="Arial" pitchFamily="34" charset="0"/>
              </a:rPr>
              <a:t>к  пропаганде исключительности, превосходства либо неполноценности человека по признаку его социальной, расовой, национальной, религиозной или языковой принадлежности или отношения к религии;</a:t>
            </a:r>
          </a:p>
        </p:txBody>
      </p:sp>
    </p:spTree>
    <p:extLst>
      <p:ext uri="{BB962C8B-B14F-4D97-AF65-F5344CB8AC3E}">
        <p14:creationId xmlns:p14="http://schemas.microsoft.com/office/powerpoint/2010/main" val="329223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476450" y="548680"/>
            <a:ext cx="7456022" cy="648072"/>
          </a:xfrm>
        </p:spPr>
        <p:txBody>
          <a:bodyPr>
            <a:noAutofit/>
          </a:bodyPr>
          <a:lstStyle/>
          <a:p>
            <a:r>
              <a:rPr lang="ru-RU" sz="1800" b="1" dirty="0">
                <a:solidFill>
                  <a:srgbClr val="002060"/>
                </a:solidFill>
                <a:latin typeface="Arial" pitchFamily="34" charset="0"/>
                <a:ea typeface="+mn-ea"/>
                <a:cs typeface="Arial" pitchFamily="34" charset="0"/>
              </a:rPr>
              <a:t>Запрещенные речевые действия, согласно Федеральному закону «О противодействии экстремистской деятельности»:</a:t>
            </a:r>
          </a:p>
        </p:txBody>
      </p:sp>
      <p:sp>
        <p:nvSpPr>
          <p:cNvPr id="3" name="Объект 2"/>
          <p:cNvSpPr>
            <a:spLocks noGrp="1"/>
          </p:cNvSpPr>
          <p:nvPr>
            <p:ph idx="1"/>
          </p:nvPr>
        </p:nvSpPr>
        <p:spPr>
          <a:xfrm>
            <a:off x="468338" y="1340768"/>
            <a:ext cx="8568952" cy="5184576"/>
          </a:xfrm>
        </p:spPr>
        <p:txBody>
          <a:bodyPr>
            <a:normAutofit fontScale="40000" lnSpcReduction="20000"/>
          </a:bodyPr>
          <a:lstStyle/>
          <a:p>
            <a:pPr>
              <a:lnSpc>
                <a:spcPct val="120000"/>
              </a:lnSpc>
              <a:spcBef>
                <a:spcPts val="600"/>
              </a:spcBef>
              <a:buFont typeface="Arial" pitchFamily="34" charset="0"/>
              <a:buChar char="-"/>
            </a:pPr>
            <a:r>
              <a:rPr lang="ru-RU" sz="4500" dirty="0">
                <a:latin typeface="Arial" pitchFamily="34" charset="0"/>
                <a:cs typeface="Arial" pitchFamily="34" charset="0"/>
              </a:rPr>
              <a:t>к нарушению прав, свобод и законных интересов человека и гражданина в зависимости от его социальной, расовой, национальной, религиозной или языковой принадлежности или отношения к религии;</a:t>
            </a:r>
          </a:p>
          <a:p>
            <a:pPr>
              <a:lnSpc>
                <a:spcPct val="120000"/>
              </a:lnSpc>
              <a:spcBef>
                <a:spcPts val="600"/>
              </a:spcBef>
              <a:buFont typeface="Arial" pitchFamily="34" charset="0"/>
              <a:buChar char="-"/>
            </a:pPr>
            <a:r>
              <a:rPr lang="ru-RU" sz="4500" dirty="0">
                <a:latin typeface="Arial" pitchFamily="34" charset="0"/>
                <a:cs typeface="Arial" pitchFamily="34" charset="0"/>
              </a:rPr>
              <a:t>к воспрепятствованию осуществления гражданами их избирательных прав и права на участие в референдуме или к нарушению тайны голосования (соединенные с насилием либо угрозой его применения);</a:t>
            </a:r>
          </a:p>
          <a:p>
            <a:pPr>
              <a:lnSpc>
                <a:spcPct val="120000"/>
              </a:lnSpc>
              <a:spcBef>
                <a:spcPts val="600"/>
              </a:spcBef>
              <a:buFont typeface="Arial" pitchFamily="34" charset="0"/>
              <a:buChar char="-"/>
            </a:pPr>
            <a:r>
              <a:rPr lang="ru-RU" sz="4500" dirty="0">
                <a:latin typeface="Arial" pitchFamily="34" charset="0"/>
                <a:cs typeface="Arial" pitchFamily="34" charset="0"/>
              </a:rPr>
              <a:t>к воспрепятствованию законной деятельности государственных органов, органов местного самоуправления, избирательных комиссий, общественных и религиозных объединений или иных организаций (соединенные с насилием либо угрозой его применения);</a:t>
            </a:r>
          </a:p>
          <a:p>
            <a:pPr>
              <a:lnSpc>
                <a:spcPct val="120000"/>
              </a:lnSpc>
              <a:spcBef>
                <a:spcPts val="600"/>
              </a:spcBef>
              <a:buFont typeface="Arial" pitchFamily="34" charset="0"/>
              <a:buChar char="-"/>
            </a:pPr>
            <a:r>
              <a:rPr lang="ru-RU" sz="4500" dirty="0">
                <a:latin typeface="Arial" pitchFamily="34" charset="0"/>
                <a:cs typeface="Arial" pitchFamily="34" charset="0"/>
              </a:rPr>
              <a:t>к совершению преступлений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a:t>
            </a:r>
          </a:p>
          <a:p>
            <a:pPr>
              <a:lnSpc>
                <a:spcPct val="120000"/>
              </a:lnSpc>
              <a:spcBef>
                <a:spcPts val="600"/>
              </a:spcBef>
              <a:buFont typeface="Arial" pitchFamily="34" charset="0"/>
              <a:buChar char="-"/>
            </a:pPr>
            <a:r>
              <a:rPr lang="ru-RU" sz="4500" dirty="0">
                <a:latin typeface="Arial" pitchFamily="34" charset="0"/>
                <a:cs typeface="Arial" pitchFamily="34" charset="0"/>
              </a:rPr>
              <a:t>к пропаганде и публичному демонстрированию нацистской атрибутики или символики либо атрибутики или символики, сходных с нацистской атрибутикой или символикой до степени смешения.</a:t>
            </a:r>
          </a:p>
          <a:p>
            <a:endParaRPr lang="ru-RU" dirty="0"/>
          </a:p>
        </p:txBody>
      </p:sp>
    </p:spTree>
    <p:extLst>
      <p:ext uri="{BB962C8B-B14F-4D97-AF65-F5344CB8AC3E}">
        <p14:creationId xmlns:p14="http://schemas.microsoft.com/office/powerpoint/2010/main" val="396477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442" y="692696"/>
            <a:ext cx="4952147" cy="504056"/>
          </a:xfrm>
        </p:spPr>
        <p:txBody>
          <a:bodyPr>
            <a:normAutofit fontScale="90000"/>
          </a:bodyPr>
          <a:lstStyle/>
          <a:p>
            <a:pPr algn="ctr"/>
            <a:r>
              <a:rPr lang="ru-RU" sz="2800" b="1" dirty="0">
                <a:solidFill>
                  <a:srgbClr val="002060"/>
                </a:solidFill>
                <a:latin typeface="Arial" pitchFamily="34" charset="0"/>
                <a:cs typeface="Arial" pitchFamily="34" charset="0"/>
              </a:rPr>
              <a:t>Цель субъекта преступления</a:t>
            </a:r>
          </a:p>
        </p:txBody>
      </p:sp>
      <p:sp>
        <p:nvSpPr>
          <p:cNvPr id="3" name="Объект 2"/>
          <p:cNvSpPr>
            <a:spLocks noGrp="1"/>
          </p:cNvSpPr>
          <p:nvPr>
            <p:ph idx="1"/>
          </p:nvPr>
        </p:nvSpPr>
        <p:spPr>
          <a:xfrm>
            <a:off x="972394" y="1628800"/>
            <a:ext cx="7616442" cy="2016224"/>
          </a:xfrm>
        </p:spPr>
        <p:txBody>
          <a:bodyPr>
            <a:normAutofit/>
          </a:bodyPr>
          <a:lstStyle/>
          <a:p>
            <a:pPr marL="0" indent="0">
              <a:lnSpc>
                <a:spcPct val="100000"/>
              </a:lnSpc>
              <a:buNone/>
            </a:pPr>
            <a:r>
              <a:rPr lang="ru-RU" sz="2400" dirty="0">
                <a:latin typeface="Arial" pitchFamily="34" charset="0"/>
                <a:cs typeface="Arial" pitchFamily="34" charset="0"/>
              </a:rPr>
              <a:t>Целью субъекта преступления является</a:t>
            </a:r>
            <a:br>
              <a:rPr lang="ru-RU" sz="2400" dirty="0">
                <a:latin typeface="Arial" pitchFamily="34" charset="0"/>
                <a:cs typeface="Arial" pitchFamily="34" charset="0"/>
              </a:rPr>
            </a:br>
            <a:r>
              <a:rPr lang="ru-RU" sz="2400" b="1" dirty="0">
                <a:latin typeface="Arial" pitchFamily="34" charset="0"/>
                <a:cs typeface="Arial" pitchFamily="34" charset="0"/>
              </a:rPr>
              <a:t>НЕ обнародование </a:t>
            </a:r>
            <a:r>
              <a:rPr lang="ru-RU" sz="2400" dirty="0">
                <a:latin typeface="Arial" pitchFamily="34" charset="0"/>
                <a:cs typeface="Arial" pitchFamily="34" charset="0"/>
              </a:rPr>
              <a:t>(опубликование) материалов как таковое, а </a:t>
            </a:r>
            <a:r>
              <a:rPr lang="ru-RU" sz="2400" b="1" dirty="0">
                <a:latin typeface="Arial" pitchFamily="34" charset="0"/>
                <a:cs typeface="Arial" pitchFamily="34" charset="0"/>
              </a:rPr>
              <a:t>возбуждение вражды</a:t>
            </a:r>
            <a:r>
              <a:rPr lang="ru-RU" sz="2400" dirty="0">
                <a:latin typeface="Arial" pitchFamily="34" charset="0"/>
                <a:cs typeface="Arial" pitchFamily="34" charset="0"/>
              </a:rPr>
              <a:t> посредством обнародования материалов конкретного содержания.</a:t>
            </a:r>
          </a:p>
        </p:txBody>
      </p:sp>
    </p:spTree>
    <p:extLst>
      <p:ext uri="{BB962C8B-B14F-4D97-AF65-F5344CB8AC3E}">
        <p14:creationId xmlns:p14="http://schemas.microsoft.com/office/powerpoint/2010/main" val="230245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1476450" y="692696"/>
            <a:ext cx="4736123" cy="432048"/>
          </a:xfrm>
        </p:spPr>
        <p:txBody>
          <a:bodyPr>
            <a:normAutofit fontScale="90000"/>
          </a:bodyPr>
          <a:lstStyle/>
          <a:p>
            <a:r>
              <a:rPr lang="ru-RU" sz="2400" b="1" dirty="0">
                <a:solidFill>
                  <a:srgbClr val="002060"/>
                </a:solidFill>
                <a:latin typeface="Arial" pitchFamily="34" charset="0"/>
                <a:cs typeface="Arial" pitchFamily="34" charset="0"/>
              </a:rPr>
              <a:t>Цель субъекта преступления</a:t>
            </a:r>
          </a:p>
        </p:txBody>
      </p:sp>
      <p:sp>
        <p:nvSpPr>
          <p:cNvPr id="3" name="Объект 2"/>
          <p:cNvSpPr>
            <a:spLocks noGrp="1"/>
          </p:cNvSpPr>
          <p:nvPr>
            <p:ph idx="1"/>
          </p:nvPr>
        </p:nvSpPr>
        <p:spPr>
          <a:xfrm>
            <a:off x="540346" y="1628800"/>
            <a:ext cx="8208912" cy="4752528"/>
          </a:xfrm>
        </p:spPr>
        <p:txBody>
          <a:bodyPr>
            <a:normAutofit/>
          </a:bodyPr>
          <a:lstStyle/>
          <a:p>
            <a:pPr marL="0" indent="0">
              <a:lnSpc>
                <a:spcPct val="120000"/>
              </a:lnSpc>
              <a:spcBef>
                <a:spcPts val="1200"/>
              </a:spcBef>
              <a:buNone/>
            </a:pPr>
            <a:r>
              <a:rPr lang="ru-RU" dirty="0">
                <a:latin typeface="Arial" pitchFamily="34" charset="0"/>
                <a:cs typeface="Arial" pitchFamily="34" charset="0"/>
              </a:rPr>
              <a:t>Чтобы обвинитель мог доказать наличие цели, недостаточен еще сам факт обнародования. </a:t>
            </a:r>
          </a:p>
          <a:p>
            <a:pPr marL="0" indent="0">
              <a:lnSpc>
                <a:spcPct val="120000"/>
              </a:lnSpc>
              <a:spcBef>
                <a:spcPts val="1200"/>
              </a:spcBef>
              <a:buNone/>
            </a:pPr>
            <a:r>
              <a:rPr lang="ru-RU" dirty="0">
                <a:latin typeface="Arial" pitchFamily="34" charset="0"/>
                <a:cs typeface="Arial" pitchFamily="34" charset="0"/>
              </a:rPr>
              <a:t>Должно быть установлено, что автор хотел с помощью этого обнародования воздействовать на адресата определенным образом (побудить к действиям, изменить взгляды и др.). </a:t>
            </a:r>
          </a:p>
          <a:p>
            <a:pPr marL="0" indent="0">
              <a:lnSpc>
                <a:spcPct val="120000"/>
              </a:lnSpc>
              <a:spcBef>
                <a:spcPts val="1200"/>
              </a:spcBef>
              <a:buNone/>
            </a:pPr>
            <a:r>
              <a:rPr lang="ru-RU" dirty="0">
                <a:latin typeface="Arial" pitchFamily="34" charset="0"/>
                <a:cs typeface="Arial" pitchFamily="34" charset="0"/>
              </a:rPr>
              <a:t>Установление умысла (цели действий субъекта преступления) – </a:t>
            </a:r>
            <a:r>
              <a:rPr lang="ru-RU" b="1" dirty="0">
                <a:latin typeface="Arial" pitchFamily="34" charset="0"/>
                <a:cs typeface="Arial" pitchFamily="34" charset="0"/>
              </a:rPr>
              <a:t>задача следствия и суда.</a:t>
            </a:r>
          </a:p>
          <a:p>
            <a:pPr marL="0" indent="0">
              <a:lnSpc>
                <a:spcPct val="120000"/>
              </a:lnSpc>
              <a:spcBef>
                <a:spcPts val="1200"/>
              </a:spcBef>
              <a:buNone/>
            </a:pPr>
            <a:r>
              <a:rPr lang="ru-RU" dirty="0">
                <a:latin typeface="Arial" pitchFamily="34" charset="0"/>
                <a:cs typeface="Arial" pitchFamily="34" charset="0"/>
              </a:rPr>
              <a:t>При решении этой задачи должна учитываться цель сообщения, выраженная автором в самом тексте (высказывании). </a:t>
            </a:r>
          </a:p>
          <a:p>
            <a:pPr marL="0" indent="0">
              <a:lnSpc>
                <a:spcPct val="120000"/>
              </a:lnSpc>
              <a:spcBef>
                <a:spcPts val="1200"/>
              </a:spcBef>
              <a:buNone/>
            </a:pPr>
            <a:r>
              <a:rPr lang="ru-RU" b="1" dirty="0">
                <a:latin typeface="Arial" pitchFamily="34" charset="0"/>
                <a:cs typeface="Arial" pitchFamily="34" charset="0"/>
              </a:rPr>
              <a:t>Эта цель</a:t>
            </a:r>
            <a:r>
              <a:rPr lang="ru-RU" dirty="0">
                <a:latin typeface="Arial" pitchFamily="34" charset="0"/>
                <a:cs typeface="Arial" pitchFamily="34" charset="0"/>
              </a:rPr>
              <a:t> может быть во многих случаях выявлена путем анализа использованных языковых средств, сообщаемых типов информации и особенностей коммуникативной ситуации.</a:t>
            </a:r>
          </a:p>
        </p:txBody>
      </p:sp>
    </p:spTree>
    <p:extLst>
      <p:ext uri="{BB962C8B-B14F-4D97-AF65-F5344CB8AC3E}">
        <p14:creationId xmlns:p14="http://schemas.microsoft.com/office/powerpoint/2010/main" val="256457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450" y="681038"/>
            <a:ext cx="2647891" cy="432048"/>
          </a:xfrm>
        </p:spPr>
        <p:txBody>
          <a:bodyPr>
            <a:normAutofit fontScale="90000"/>
          </a:bodyPr>
          <a:lstStyle/>
          <a:p>
            <a:pPr algn="ctr"/>
            <a:r>
              <a:rPr lang="ru-RU" sz="2800" b="1" dirty="0">
                <a:solidFill>
                  <a:srgbClr val="002060"/>
                </a:solidFill>
                <a:latin typeface="Arial" pitchFamily="34" charset="0"/>
                <a:cs typeface="Arial" pitchFamily="34" charset="0"/>
              </a:rPr>
              <a:t>Цель </a:t>
            </a:r>
            <a:r>
              <a:rPr lang="en-US" sz="2800" b="1" dirty="0" err="1">
                <a:solidFill>
                  <a:srgbClr val="002060"/>
                </a:solidFill>
                <a:latin typeface="Arial" pitchFamily="34" charset="0"/>
                <a:cs typeface="Arial" pitchFamily="34" charset="0"/>
              </a:rPr>
              <a:t>vs</a:t>
            </a:r>
            <a:r>
              <a:rPr lang="en-US" sz="2800" b="1" dirty="0">
                <a:solidFill>
                  <a:srgbClr val="002060"/>
                </a:solidFill>
                <a:latin typeface="Arial" pitchFamily="34" charset="0"/>
                <a:cs typeface="Arial" pitchFamily="34" charset="0"/>
              </a:rPr>
              <a:t> </a:t>
            </a:r>
            <a:r>
              <a:rPr lang="ru-RU" sz="2800" b="1" dirty="0">
                <a:solidFill>
                  <a:srgbClr val="002060"/>
                </a:solidFill>
                <a:latin typeface="Arial" pitchFamily="34" charset="0"/>
                <a:cs typeface="Arial" pitchFamily="34" charset="0"/>
              </a:rPr>
              <a:t>мотив</a:t>
            </a:r>
          </a:p>
        </p:txBody>
      </p:sp>
      <p:sp>
        <p:nvSpPr>
          <p:cNvPr id="3" name="Объект 2"/>
          <p:cNvSpPr>
            <a:spLocks noGrp="1"/>
          </p:cNvSpPr>
          <p:nvPr>
            <p:ph idx="1"/>
          </p:nvPr>
        </p:nvSpPr>
        <p:spPr>
          <a:xfrm>
            <a:off x="1116410" y="1484784"/>
            <a:ext cx="7472427" cy="4332139"/>
          </a:xfrm>
        </p:spPr>
        <p:txBody>
          <a:bodyPr/>
          <a:lstStyle/>
          <a:p>
            <a:pPr marL="0" indent="0">
              <a:lnSpc>
                <a:spcPct val="100000"/>
              </a:lnSpc>
              <a:buNone/>
            </a:pPr>
            <a:r>
              <a:rPr lang="ru-RU" sz="2400" b="1" dirty="0">
                <a:latin typeface="Arial" pitchFamily="34" charset="0"/>
                <a:cs typeface="Arial" pitchFamily="34" charset="0"/>
              </a:rPr>
              <a:t>Установление цели сообщения </a:t>
            </a:r>
            <a:r>
              <a:rPr lang="ru-RU" sz="2400" dirty="0">
                <a:latin typeface="Arial" pitchFamily="34" charset="0"/>
                <a:cs typeface="Arial" pitchFamily="34" charset="0"/>
              </a:rPr>
              <a:t>(а не цели противоправной деятельности) входит в задачу психолого-лингвистического исследования, а </a:t>
            </a:r>
            <a:r>
              <a:rPr lang="ru-RU" sz="2400" b="1" dirty="0">
                <a:latin typeface="Arial" pitchFamily="34" charset="0"/>
                <a:cs typeface="Arial" pitchFamily="34" charset="0"/>
              </a:rPr>
              <a:t>определение мотива </a:t>
            </a:r>
            <a:r>
              <a:rPr lang="ru-RU" sz="2400" dirty="0">
                <a:latin typeface="Arial" pitchFamily="34" charset="0"/>
                <a:cs typeface="Arial" pitchFamily="34" charset="0"/>
              </a:rPr>
              <a:t>деяния находится вне пределов компетенции экспертов и составляет исключительную компетенцию судебно-следственного органа.</a:t>
            </a:r>
          </a:p>
          <a:p>
            <a:endParaRPr lang="ru-RU" dirty="0"/>
          </a:p>
        </p:txBody>
      </p:sp>
    </p:spTree>
    <p:extLst>
      <p:ext uri="{BB962C8B-B14F-4D97-AF65-F5344CB8AC3E}">
        <p14:creationId xmlns:p14="http://schemas.microsoft.com/office/powerpoint/2010/main" val="299760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16410" y="188640"/>
            <a:ext cx="7400925" cy="1325563"/>
          </a:xfrm>
        </p:spPr>
        <p:txBody>
          <a:bodyPr>
            <a:normAutofit fontScale="90000"/>
          </a:bodyPr>
          <a:lstStyle/>
          <a:p>
            <a:pPr algn="ctr"/>
            <a:r>
              <a:rPr lang="ru-RU" sz="2400" b="1" dirty="0">
                <a:solidFill>
                  <a:srgbClr val="002060"/>
                </a:solidFill>
                <a:latin typeface="Arial" pitchFamily="34" charset="0"/>
                <a:cs typeface="Arial" pitchFamily="34" charset="0"/>
              </a:rPr>
              <a:t>Особенности текста, значимые для правовой оценки самого текста и уголовно-правовой оценки действий автора этого текста по его созданию и обнародованию:</a:t>
            </a:r>
          </a:p>
        </p:txBody>
      </p:sp>
      <p:sp>
        <p:nvSpPr>
          <p:cNvPr id="3" name="Объект 2"/>
          <p:cNvSpPr>
            <a:spLocks noGrp="1"/>
          </p:cNvSpPr>
          <p:nvPr>
            <p:ph idx="4294967295"/>
          </p:nvPr>
        </p:nvSpPr>
        <p:spPr>
          <a:xfrm>
            <a:off x="712390" y="1628800"/>
            <a:ext cx="8208963" cy="4752975"/>
          </a:xfrm>
        </p:spPr>
        <p:txBody>
          <a:bodyPr>
            <a:normAutofit/>
          </a:bodyPr>
          <a:lstStyle/>
          <a:p>
            <a:pPr>
              <a:lnSpc>
                <a:spcPct val="120000"/>
              </a:lnSpc>
              <a:spcBef>
                <a:spcPts val="600"/>
              </a:spcBef>
            </a:pPr>
            <a:r>
              <a:rPr lang="ru-RU" dirty="0">
                <a:latin typeface="Arial" pitchFamily="34" charset="0"/>
                <a:cs typeface="Arial" pitchFamily="34" charset="0"/>
              </a:rPr>
              <a:t>целенаправленность деятельности автора по созданию текста, ее произвольность и осмысленность;</a:t>
            </a:r>
          </a:p>
          <a:p>
            <a:pPr>
              <a:lnSpc>
                <a:spcPct val="120000"/>
              </a:lnSpc>
              <a:spcBef>
                <a:spcPts val="600"/>
              </a:spcBef>
            </a:pPr>
            <a:r>
              <a:rPr lang="ru-RU" dirty="0">
                <a:latin typeface="Arial" pitchFamily="34" charset="0"/>
                <a:cs typeface="Arial" pitchFamily="34" charset="0"/>
              </a:rPr>
              <a:t>публичность речевой деятельности (публичный или массовый уровень коммуникации);</a:t>
            </a:r>
          </a:p>
          <a:p>
            <a:pPr>
              <a:lnSpc>
                <a:spcPct val="120000"/>
              </a:lnSpc>
              <a:spcBef>
                <a:spcPts val="600"/>
              </a:spcBef>
            </a:pPr>
            <a:r>
              <a:rPr lang="ru-RU" dirty="0">
                <a:latin typeface="Arial" pitchFamily="34" charset="0"/>
                <a:cs typeface="Arial" pitchFamily="34" charset="0"/>
              </a:rPr>
              <a:t>наличие в тексте призывов (к определенным действиям);</a:t>
            </a:r>
          </a:p>
          <a:p>
            <a:pPr>
              <a:lnSpc>
                <a:spcPct val="120000"/>
              </a:lnSpc>
              <a:spcBef>
                <a:spcPts val="600"/>
              </a:spcBef>
            </a:pPr>
            <a:r>
              <a:rPr lang="ru-RU" dirty="0">
                <a:latin typeface="Arial" pitchFamily="34" charset="0"/>
                <a:cs typeface="Arial" pitchFamily="34" charset="0"/>
              </a:rPr>
              <a:t>наличие в тексте пропаганды (национального, религиозного, языкового, расового превосходства, исключительности или неполноценности);</a:t>
            </a:r>
          </a:p>
          <a:p>
            <a:pPr>
              <a:lnSpc>
                <a:spcPct val="120000"/>
              </a:lnSpc>
              <a:spcBef>
                <a:spcPts val="600"/>
              </a:spcBef>
            </a:pPr>
            <a:r>
              <a:rPr lang="ru-RU" dirty="0">
                <a:latin typeface="Arial" pitchFamily="34" charset="0"/>
                <a:cs typeface="Arial" pitchFamily="34" charset="0"/>
              </a:rPr>
              <a:t>наличие в тексте оправдания (терроризма) или обоснования (экстремистской деятельности);</a:t>
            </a:r>
          </a:p>
          <a:p>
            <a:pPr>
              <a:lnSpc>
                <a:spcPct val="120000"/>
              </a:lnSpc>
              <a:spcBef>
                <a:spcPts val="600"/>
              </a:spcBef>
            </a:pPr>
            <a:r>
              <a:rPr lang="ru-RU" dirty="0">
                <a:latin typeface="Arial" pitchFamily="34" charset="0"/>
                <a:cs typeface="Arial" pitchFamily="34" charset="0"/>
              </a:rPr>
              <a:t>направленность речевых действий (текста) на возбуждение розни, вражды, ненависти, унижение достоинства человека, оскорбление человека по определенным признакам (пола, расы, национальности, отношения к религии и др.).</a:t>
            </a:r>
          </a:p>
          <a:p>
            <a:endParaRPr lang="ru-RU" dirty="0"/>
          </a:p>
        </p:txBody>
      </p:sp>
    </p:spTree>
    <p:extLst>
      <p:ext uri="{BB962C8B-B14F-4D97-AF65-F5344CB8AC3E}">
        <p14:creationId xmlns:p14="http://schemas.microsoft.com/office/powerpoint/2010/main" val="414422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442" y="713271"/>
            <a:ext cx="7560840" cy="473198"/>
          </a:xfrm>
        </p:spPr>
        <p:txBody>
          <a:bodyPr>
            <a:normAutofit/>
          </a:bodyPr>
          <a:lstStyle/>
          <a:p>
            <a:r>
              <a:rPr lang="ru-RU" sz="2400" b="1" dirty="0">
                <a:solidFill>
                  <a:srgbClr val="002060"/>
                </a:solidFill>
                <a:latin typeface="Arial" panose="020B0604020202020204" pitchFamily="34" charset="0"/>
                <a:ea typeface="+mn-ea"/>
                <a:cs typeface="Arial" panose="020B0604020202020204" pitchFamily="34" charset="0"/>
              </a:rPr>
              <a:t>Объект психолого-лингвистической экспертизы</a:t>
            </a:r>
          </a:p>
        </p:txBody>
      </p:sp>
      <p:sp>
        <p:nvSpPr>
          <p:cNvPr id="3" name="Объект 2"/>
          <p:cNvSpPr>
            <a:spLocks noGrp="1"/>
          </p:cNvSpPr>
          <p:nvPr>
            <p:ph idx="1"/>
          </p:nvPr>
        </p:nvSpPr>
        <p:spPr>
          <a:xfrm>
            <a:off x="844783" y="1556792"/>
            <a:ext cx="7888070" cy="4351338"/>
          </a:xfrm>
        </p:spPr>
        <p:txBody>
          <a:bodyPr/>
          <a:lstStyle/>
          <a:p>
            <a:pPr marL="0" indent="0">
              <a:lnSpc>
                <a:spcPct val="100000"/>
              </a:lnSpc>
              <a:buNone/>
            </a:pPr>
            <a:r>
              <a:rPr lang="ru-RU" sz="2400" dirty="0">
                <a:latin typeface="Arial" pitchFamily="34" charset="0"/>
                <a:cs typeface="Arial" pitchFamily="34" charset="0"/>
              </a:rPr>
              <a:t>Объектом является </a:t>
            </a:r>
            <a:r>
              <a:rPr lang="ru-RU" sz="2400" b="1" dirty="0">
                <a:latin typeface="Arial" pitchFamily="34" charset="0"/>
                <a:cs typeface="Arial" pitchFamily="34" charset="0"/>
              </a:rPr>
              <a:t>текст</a:t>
            </a:r>
            <a:r>
              <a:rPr lang="ru-RU" sz="2400" dirty="0">
                <a:latin typeface="Arial" pitchFamily="34" charset="0"/>
                <a:cs typeface="Arial" pitchFamily="34" charset="0"/>
              </a:rPr>
              <a:t> как продукт речевой и коммуникативной деятельности и поведения человека (автора текста). </a:t>
            </a:r>
          </a:p>
          <a:p>
            <a:pPr marL="0" indent="0">
              <a:lnSpc>
                <a:spcPct val="100000"/>
              </a:lnSpc>
              <a:buNone/>
            </a:pPr>
            <a:r>
              <a:rPr lang="ru-RU" sz="2400" dirty="0">
                <a:latin typeface="Arial" pitchFamily="34" charset="0"/>
                <a:cs typeface="Arial" pitchFamily="34" charset="0"/>
              </a:rPr>
              <a:t>«Текст» понимается в данном случае широко: как устный и письменный; как отдельное высказывание и как совокупность высказываний.</a:t>
            </a:r>
          </a:p>
          <a:p>
            <a:endParaRPr lang="ru-RU" dirty="0"/>
          </a:p>
        </p:txBody>
      </p:sp>
    </p:spTree>
    <p:extLst>
      <p:ext uri="{BB962C8B-B14F-4D97-AF65-F5344CB8AC3E}">
        <p14:creationId xmlns:p14="http://schemas.microsoft.com/office/powerpoint/2010/main" val="27273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1332434" y="681038"/>
            <a:ext cx="7888070" cy="461467"/>
          </a:xfrm>
        </p:spPr>
        <p:txBody>
          <a:bodyPr>
            <a:normAutofit/>
          </a:bodyPr>
          <a:lstStyle/>
          <a:p>
            <a:pPr algn="ctr"/>
            <a:r>
              <a:rPr lang="ru-RU" sz="2400" b="1" dirty="0">
                <a:solidFill>
                  <a:srgbClr val="002060"/>
                </a:solidFill>
                <a:latin typeface="Arial" panose="020B0604020202020204" pitchFamily="34" charset="0"/>
                <a:ea typeface="+mn-ea"/>
                <a:cs typeface="Arial" panose="020B0604020202020204" pitchFamily="34" charset="0"/>
              </a:rPr>
              <a:t>Предмет психолого-лингвистической экспертизы</a:t>
            </a:r>
          </a:p>
        </p:txBody>
      </p:sp>
      <p:sp>
        <p:nvSpPr>
          <p:cNvPr id="3" name="Объект 2"/>
          <p:cNvSpPr>
            <a:spLocks noGrp="1"/>
          </p:cNvSpPr>
          <p:nvPr>
            <p:ph idx="1"/>
          </p:nvPr>
        </p:nvSpPr>
        <p:spPr>
          <a:xfrm>
            <a:off x="972393" y="2132855"/>
            <a:ext cx="7544435" cy="4044107"/>
          </a:xfrm>
        </p:spPr>
        <p:txBody>
          <a:bodyPr>
            <a:normAutofit/>
          </a:bodyPr>
          <a:lstStyle/>
          <a:p>
            <a:pPr marL="0" indent="0">
              <a:lnSpc>
                <a:spcPct val="100000"/>
              </a:lnSpc>
              <a:buNone/>
            </a:pPr>
            <a:r>
              <a:rPr lang="ru-RU" sz="2400" dirty="0">
                <a:latin typeface="Arial" pitchFamily="34" charset="0"/>
                <a:cs typeface="Arial" pitchFamily="34" charset="0"/>
              </a:rPr>
              <a:t>Предметом являются </a:t>
            </a:r>
            <a:r>
              <a:rPr lang="ru-RU" sz="2400" b="1" dirty="0">
                <a:latin typeface="Arial" pitchFamily="34" charset="0"/>
                <a:cs typeface="Arial" pitchFamily="34" charset="0"/>
              </a:rPr>
              <a:t>фактические данные </a:t>
            </a:r>
            <a:r>
              <a:rPr lang="ru-RU" sz="2400" dirty="0">
                <a:latin typeface="Arial" pitchFamily="34" charset="0"/>
                <a:cs typeface="Arial" pitchFamily="34" charset="0"/>
              </a:rPr>
              <a:t>об особенностях текста, имеющие значение для уголовного, гражданского, арбитражного дела.</a:t>
            </a:r>
          </a:p>
          <a:p>
            <a:pPr>
              <a:lnSpc>
                <a:spcPct val="100000"/>
              </a:lnSpc>
            </a:pPr>
            <a:endParaRPr lang="ru-RU" sz="2400" dirty="0">
              <a:latin typeface="Arial" pitchFamily="34" charset="0"/>
              <a:cs typeface="Arial" pitchFamily="34" charset="0"/>
            </a:endParaRPr>
          </a:p>
        </p:txBody>
      </p:sp>
    </p:spTree>
    <p:extLst>
      <p:ext uri="{BB962C8B-B14F-4D97-AF65-F5344CB8AC3E}">
        <p14:creationId xmlns:p14="http://schemas.microsoft.com/office/powerpoint/2010/main" val="93141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694750"/>
            <a:ext cx="6375902" cy="504056"/>
          </a:xfrm>
        </p:spPr>
        <p:txBody>
          <a:bodyPr>
            <a:normAutofit fontScale="90000"/>
          </a:bodyPr>
          <a:lstStyle/>
          <a:p>
            <a:r>
              <a:rPr lang="ru-RU" sz="2400" b="1" dirty="0">
                <a:solidFill>
                  <a:srgbClr val="002060"/>
                </a:solidFill>
                <a:latin typeface="Arial" panose="020B0604020202020204" pitchFamily="34" charset="0"/>
                <a:ea typeface="+mn-ea"/>
                <a:cs typeface="Arial" panose="020B0604020202020204" pitchFamily="34" charset="0"/>
              </a:rPr>
              <a:t>Основная задача экспертизы данного вида</a:t>
            </a:r>
          </a:p>
        </p:txBody>
      </p:sp>
      <p:sp>
        <p:nvSpPr>
          <p:cNvPr id="3" name="Объект 2"/>
          <p:cNvSpPr>
            <a:spLocks noGrp="1"/>
          </p:cNvSpPr>
          <p:nvPr>
            <p:ph idx="1"/>
          </p:nvPr>
        </p:nvSpPr>
        <p:spPr>
          <a:xfrm>
            <a:off x="756370" y="1540189"/>
            <a:ext cx="8064896" cy="3777622"/>
          </a:xfrm>
        </p:spPr>
        <p:txBody>
          <a:bodyPr>
            <a:normAutofit/>
          </a:bodyPr>
          <a:lstStyle/>
          <a:p>
            <a:pPr marL="0" indent="0">
              <a:lnSpc>
                <a:spcPct val="100000"/>
              </a:lnSpc>
              <a:buNone/>
            </a:pPr>
            <a:r>
              <a:rPr lang="ru-RU" sz="2400" dirty="0">
                <a:latin typeface="Arial" pitchFamily="34" charset="0"/>
                <a:cs typeface="Arial" pitchFamily="34" charset="0"/>
              </a:rPr>
              <a:t>Основная задача заключается в установлении на основе применения специальных знаний в области лингвистики и психологии наличия/отсутствия в тексте лингвистических и психологических признаков выражения определенного типа значения.</a:t>
            </a:r>
          </a:p>
          <a:p>
            <a:pPr marL="0" indent="0">
              <a:lnSpc>
                <a:spcPct val="100000"/>
              </a:lnSpc>
              <a:spcBef>
                <a:spcPts val="1200"/>
              </a:spcBef>
              <a:buNone/>
            </a:pPr>
            <a:r>
              <a:rPr lang="ru-RU" sz="2400" dirty="0">
                <a:latin typeface="Arial" pitchFamily="34" charset="0"/>
                <a:cs typeface="Arial" pitchFamily="34" charset="0"/>
              </a:rPr>
              <a:t>Данный вид экспертизы решает задачи диагностического типа – установление значения и отнесение его к некоторому заданному классу. </a:t>
            </a:r>
          </a:p>
        </p:txBody>
      </p:sp>
    </p:spTree>
    <p:extLst>
      <p:ext uri="{BB962C8B-B14F-4D97-AF65-F5344CB8AC3E}">
        <p14:creationId xmlns:p14="http://schemas.microsoft.com/office/powerpoint/2010/main" val="103673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442" y="764704"/>
            <a:ext cx="4571471" cy="500634"/>
          </a:xfrm>
        </p:spPr>
        <p:txBody>
          <a:bodyPr>
            <a:normAutofit/>
          </a:bodyPr>
          <a:lstStyle/>
          <a:p>
            <a:pPr algn="ctr"/>
            <a:r>
              <a:rPr lang="ru-RU" sz="2400" b="1" dirty="0">
                <a:solidFill>
                  <a:srgbClr val="002060"/>
                </a:solidFill>
                <a:latin typeface="Arial" panose="020B0604020202020204" pitchFamily="34" charset="0"/>
                <a:ea typeface="+mn-ea"/>
                <a:cs typeface="Arial" panose="020B0604020202020204" pitchFamily="34" charset="0"/>
              </a:rPr>
              <a:t>Методическое обеспечение</a:t>
            </a:r>
          </a:p>
        </p:txBody>
      </p:sp>
      <p:sp>
        <p:nvSpPr>
          <p:cNvPr id="3" name="Объект 2"/>
          <p:cNvSpPr>
            <a:spLocks noGrp="1"/>
          </p:cNvSpPr>
          <p:nvPr>
            <p:ph idx="1"/>
          </p:nvPr>
        </p:nvSpPr>
        <p:spPr>
          <a:xfrm>
            <a:off x="756370" y="1628800"/>
            <a:ext cx="7992888" cy="2664296"/>
          </a:xfrm>
        </p:spPr>
        <p:txBody>
          <a:bodyPr>
            <a:normAutofit/>
          </a:bodyPr>
          <a:lstStyle/>
          <a:p>
            <a:pPr>
              <a:lnSpc>
                <a:spcPct val="100000"/>
              </a:lnSpc>
            </a:pPr>
            <a:r>
              <a:rPr lang="ru-RU" sz="2400" i="1" dirty="0">
                <a:latin typeface="Arial" pitchFamily="34" charset="0"/>
                <a:cs typeface="Arial" pitchFamily="34" charset="0"/>
              </a:rPr>
              <a:t>Кукушкина О. В</a:t>
            </a:r>
            <a:r>
              <a:rPr lang="ru-RU" sz="2400" dirty="0">
                <a:latin typeface="Arial" pitchFamily="34" charset="0"/>
                <a:cs typeface="Arial" pitchFamily="34" charset="0"/>
              </a:rPr>
              <a:t>. Методика проведения судебной психолого-лингвистической экспертизы материалов по делам, связанным с противодействием экстремизму и терроризму / О. В. Кукушкина, Ю. А. Сафонова, Т. А. </a:t>
            </a:r>
            <a:r>
              <a:rPr lang="ru-RU" sz="2400" dirty="0" err="1">
                <a:latin typeface="Arial" pitchFamily="34" charset="0"/>
                <a:cs typeface="Arial" pitchFamily="34" charset="0"/>
              </a:rPr>
              <a:t>Секераж</a:t>
            </a:r>
            <a:r>
              <a:rPr lang="ru-RU" sz="2400" dirty="0">
                <a:latin typeface="Arial" pitchFamily="34" charset="0"/>
                <a:cs typeface="Arial" pitchFamily="34" charset="0"/>
              </a:rPr>
              <a:t>. – М. : ФБУ РФЦСЭ Минюста Российской Федерации, 2014. – 98 с.</a:t>
            </a:r>
          </a:p>
        </p:txBody>
      </p:sp>
    </p:spTree>
    <p:extLst>
      <p:ext uri="{BB962C8B-B14F-4D97-AF65-F5344CB8AC3E}">
        <p14:creationId xmlns:p14="http://schemas.microsoft.com/office/powerpoint/2010/main" val="167500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2394" y="1412776"/>
            <a:ext cx="7128792" cy="3816424"/>
          </a:xfrm>
        </p:spPr>
        <p:txBody>
          <a:bodyPr>
            <a:normAutofit/>
          </a:bodyPr>
          <a:lstStyle/>
          <a:p>
            <a:pPr marL="514350" indent="-514350">
              <a:lnSpc>
                <a:spcPct val="120000"/>
              </a:lnSpc>
              <a:spcBef>
                <a:spcPts val="600"/>
              </a:spcBef>
              <a:buFont typeface="+mj-lt"/>
              <a:buAutoNum type="arabicPeriod"/>
            </a:pPr>
            <a:r>
              <a:rPr lang="ru-RU" dirty="0">
                <a:latin typeface="Arial" pitchFamily="34" charset="0"/>
                <a:cs typeface="Arial" pitchFamily="34" charset="0"/>
              </a:rPr>
              <a:t>Назначение судебной экспертизы.</a:t>
            </a:r>
          </a:p>
          <a:p>
            <a:pPr marL="514350" indent="-514350">
              <a:lnSpc>
                <a:spcPct val="120000"/>
              </a:lnSpc>
              <a:spcBef>
                <a:spcPts val="600"/>
              </a:spcBef>
              <a:buFont typeface="+mj-lt"/>
              <a:buAutoNum type="arabicPeriod"/>
            </a:pPr>
            <a:r>
              <a:rPr lang="ru-RU" dirty="0">
                <a:latin typeface="Arial" pitchFamily="34" charset="0"/>
                <a:cs typeface="Arial" pitchFamily="34" charset="0"/>
              </a:rPr>
              <a:t>Задача государственной судебно-экспертной деятельности.</a:t>
            </a:r>
          </a:p>
          <a:p>
            <a:pPr marL="514350" indent="-514350">
              <a:lnSpc>
                <a:spcPct val="120000"/>
              </a:lnSpc>
              <a:spcBef>
                <a:spcPts val="600"/>
              </a:spcBef>
              <a:buFont typeface="+mj-lt"/>
              <a:buAutoNum type="arabicPeriod"/>
            </a:pPr>
            <a:r>
              <a:rPr lang="ru-RU" dirty="0">
                <a:latin typeface="Arial" pitchFamily="34" charset="0"/>
                <a:cs typeface="Arial" pitchFamily="34" charset="0"/>
              </a:rPr>
              <a:t>Основные понятия. </a:t>
            </a:r>
          </a:p>
          <a:p>
            <a:pPr marL="514350" indent="-514350">
              <a:lnSpc>
                <a:spcPct val="120000"/>
              </a:lnSpc>
              <a:spcBef>
                <a:spcPts val="600"/>
              </a:spcBef>
              <a:buFont typeface="+mj-lt"/>
              <a:buAutoNum type="arabicPeriod"/>
            </a:pPr>
            <a:r>
              <a:rPr lang="ru-RU" dirty="0">
                <a:latin typeface="Arial" pitchFamily="34" charset="0"/>
                <a:cs typeface="Arial" pitchFamily="34" charset="0"/>
              </a:rPr>
              <a:t>Объект психолого-лингвистической экспертизы.</a:t>
            </a:r>
          </a:p>
          <a:p>
            <a:pPr marL="514350" indent="-514350">
              <a:lnSpc>
                <a:spcPct val="120000"/>
              </a:lnSpc>
              <a:spcBef>
                <a:spcPts val="600"/>
              </a:spcBef>
              <a:buFont typeface="+mj-lt"/>
              <a:buAutoNum type="arabicPeriod"/>
            </a:pPr>
            <a:r>
              <a:rPr lang="ru-RU" dirty="0">
                <a:latin typeface="Arial" pitchFamily="34" charset="0"/>
                <a:cs typeface="Arial" pitchFamily="34" charset="0"/>
              </a:rPr>
              <a:t>Предмет психолого-лингвистической экспертизы.</a:t>
            </a:r>
          </a:p>
          <a:p>
            <a:pPr marL="514350" indent="-514350">
              <a:lnSpc>
                <a:spcPct val="120000"/>
              </a:lnSpc>
              <a:spcBef>
                <a:spcPts val="600"/>
              </a:spcBef>
              <a:buFont typeface="+mj-lt"/>
              <a:buAutoNum type="arabicPeriod"/>
            </a:pPr>
            <a:r>
              <a:rPr lang="ru-RU" dirty="0">
                <a:latin typeface="Arial" pitchFamily="34" charset="0"/>
                <a:cs typeface="Arial" pitchFamily="34" charset="0"/>
              </a:rPr>
              <a:t>Основная задача экспертизы.</a:t>
            </a:r>
          </a:p>
          <a:p>
            <a:pPr marL="514350" indent="-514350">
              <a:lnSpc>
                <a:spcPct val="120000"/>
              </a:lnSpc>
              <a:spcBef>
                <a:spcPts val="600"/>
              </a:spcBef>
              <a:buFont typeface="+mj-lt"/>
              <a:buAutoNum type="arabicPeriod"/>
            </a:pPr>
            <a:r>
              <a:rPr lang="ru-RU" dirty="0">
                <a:latin typeface="Arial" pitchFamily="34" charset="0"/>
                <a:cs typeface="Arial" pitchFamily="34" charset="0"/>
              </a:rPr>
              <a:t>Методическое обеспечение.</a:t>
            </a:r>
          </a:p>
          <a:p>
            <a:pPr marL="514350" indent="-514350">
              <a:lnSpc>
                <a:spcPct val="120000"/>
              </a:lnSpc>
              <a:spcBef>
                <a:spcPts val="600"/>
              </a:spcBef>
              <a:buFont typeface="+mj-lt"/>
              <a:buAutoNum type="arabicPeriod"/>
            </a:pPr>
            <a:r>
              <a:rPr lang="ru-RU" dirty="0">
                <a:latin typeface="Arial" pitchFamily="34" charset="0"/>
                <a:cs typeface="Arial" pitchFamily="34" charset="0"/>
              </a:rPr>
              <a:t>Компетенция экспертов.</a:t>
            </a:r>
          </a:p>
          <a:p>
            <a:pPr marL="514350" indent="-514350">
              <a:lnSpc>
                <a:spcPct val="120000"/>
              </a:lnSpc>
              <a:spcBef>
                <a:spcPts val="600"/>
              </a:spcBef>
              <a:buFont typeface="+mj-lt"/>
              <a:buAutoNum type="arabicPeriod"/>
            </a:pPr>
            <a:r>
              <a:rPr lang="ru-RU" dirty="0">
                <a:latin typeface="Arial" pitchFamily="34" charset="0"/>
                <a:cs typeface="Arial" pitchFamily="34" charset="0"/>
              </a:rPr>
              <a:t>Принцип анализа экстремистских высказываний.</a:t>
            </a:r>
          </a:p>
        </p:txBody>
      </p:sp>
      <p:sp>
        <p:nvSpPr>
          <p:cNvPr id="5" name="Прямоугольник 4"/>
          <p:cNvSpPr/>
          <p:nvPr/>
        </p:nvSpPr>
        <p:spPr>
          <a:xfrm>
            <a:off x="1188418" y="616332"/>
            <a:ext cx="2196863" cy="584775"/>
          </a:xfrm>
          <a:prstGeom prst="rect">
            <a:avLst/>
          </a:prstGeom>
        </p:spPr>
        <p:txBody>
          <a:bodyPr wrap="square">
            <a:spAutoFit/>
          </a:bodyPr>
          <a:lstStyle/>
          <a:p>
            <a:pPr algn="ctr"/>
            <a:r>
              <a:rPr lang="ru-RU" sz="3200" dirty="0">
                <a:solidFill>
                  <a:srgbClr val="002060"/>
                </a:solidFill>
                <a:latin typeface="Arial Black" pitchFamily="34" charset="0"/>
              </a:rPr>
              <a:t>План:</a:t>
            </a:r>
          </a:p>
        </p:txBody>
      </p:sp>
    </p:spTree>
    <p:extLst>
      <p:ext uri="{BB962C8B-B14F-4D97-AF65-F5344CB8AC3E}">
        <p14:creationId xmlns:p14="http://schemas.microsoft.com/office/powerpoint/2010/main" val="393185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692696"/>
            <a:ext cx="3583995" cy="432048"/>
          </a:xfrm>
        </p:spPr>
        <p:txBody>
          <a:bodyPr>
            <a:normAutofit fontScale="90000"/>
          </a:bodyPr>
          <a:lstStyle/>
          <a:p>
            <a:r>
              <a:rPr lang="ru-RU" sz="2400" b="1" dirty="0">
                <a:solidFill>
                  <a:srgbClr val="002060"/>
                </a:solidFill>
                <a:latin typeface="Arial" panose="020B0604020202020204" pitchFamily="34" charset="0"/>
                <a:ea typeface="+mn-ea"/>
                <a:cs typeface="Arial" panose="020B0604020202020204" pitchFamily="34" charset="0"/>
              </a:rPr>
              <a:t>Компетенция экспертов</a:t>
            </a:r>
          </a:p>
        </p:txBody>
      </p:sp>
      <p:sp>
        <p:nvSpPr>
          <p:cNvPr id="3" name="Объект 2"/>
          <p:cNvSpPr>
            <a:spLocks noGrp="1"/>
          </p:cNvSpPr>
          <p:nvPr>
            <p:ph idx="1"/>
          </p:nvPr>
        </p:nvSpPr>
        <p:spPr>
          <a:xfrm>
            <a:off x="396330" y="1412776"/>
            <a:ext cx="8496944" cy="5184576"/>
          </a:xfrm>
        </p:spPr>
        <p:txBody>
          <a:bodyPr>
            <a:normAutofit fontScale="92500" lnSpcReduction="10000"/>
          </a:bodyPr>
          <a:lstStyle/>
          <a:p>
            <a:pPr>
              <a:lnSpc>
                <a:spcPct val="110000"/>
              </a:lnSpc>
              <a:spcBef>
                <a:spcPts val="600"/>
              </a:spcBef>
            </a:pPr>
            <a:r>
              <a:rPr lang="ru-RU" dirty="0">
                <a:latin typeface="Arial" pitchFamily="34" charset="0"/>
                <a:cs typeface="Arial" pitchFamily="34" charset="0"/>
              </a:rPr>
              <a:t>В компетенцию экспертов не входит юридическая (правовая) квалификация деяния, установление вины и ее форм (умысел или неосторожность, вид умысла), мотивов правонарушения.</a:t>
            </a:r>
          </a:p>
          <a:p>
            <a:pPr>
              <a:lnSpc>
                <a:spcPct val="110000"/>
              </a:lnSpc>
              <a:spcBef>
                <a:spcPts val="600"/>
              </a:spcBef>
            </a:pPr>
            <a:r>
              <a:rPr lang="ru-RU" dirty="0">
                <a:latin typeface="Arial" pitchFamily="34" charset="0"/>
                <a:cs typeface="Arial" pitchFamily="34" charset="0"/>
              </a:rPr>
              <a:t>Эксперты не устанавливают тех обстоятельств, которые не получили отражения в тексте (письменном или устном). </a:t>
            </a:r>
          </a:p>
          <a:p>
            <a:pPr>
              <a:lnSpc>
                <a:spcPct val="110000"/>
              </a:lnSpc>
              <a:spcBef>
                <a:spcPts val="600"/>
              </a:spcBef>
            </a:pPr>
            <a:r>
              <a:rPr lang="ru-RU" dirty="0">
                <a:latin typeface="Arial" pitchFamily="34" charset="0"/>
                <a:cs typeface="Arial" pitchFamily="34" charset="0"/>
              </a:rPr>
              <a:t>Эксперты устанавливают только выраженную в тексте цель автора, не устанавливая реальные цели и мотивы деятельности субъектов правонарушения.</a:t>
            </a:r>
          </a:p>
          <a:p>
            <a:pPr>
              <a:lnSpc>
                <a:spcPct val="110000"/>
              </a:lnSpc>
              <a:spcBef>
                <a:spcPts val="600"/>
              </a:spcBef>
            </a:pPr>
            <a:r>
              <a:rPr lang="ru-RU" dirty="0">
                <a:latin typeface="Arial" pitchFamily="34" charset="0"/>
                <a:cs typeface="Arial" pitchFamily="34" charset="0"/>
              </a:rPr>
              <a:t>При производстве психолого-лингвистической экспертизы текста в компетенцию экспертов входит установление значения текста: </a:t>
            </a:r>
          </a:p>
          <a:p>
            <a:pPr marL="273050" indent="0">
              <a:lnSpc>
                <a:spcPct val="110000"/>
              </a:lnSpc>
              <a:spcBef>
                <a:spcPts val="600"/>
              </a:spcBef>
              <a:buNone/>
              <a:tabLst>
                <a:tab pos="450850" algn="l"/>
              </a:tabLst>
            </a:pPr>
            <a:r>
              <a:rPr lang="ru-RU" dirty="0">
                <a:latin typeface="Arial" pitchFamily="34" charset="0"/>
                <a:cs typeface="Arial" pitchFamily="34" charset="0"/>
              </a:rPr>
              <a:t>- что именно сказано, исследуется филологами; </a:t>
            </a:r>
          </a:p>
          <a:p>
            <a:pPr marL="273050" indent="0">
              <a:lnSpc>
                <a:spcPct val="110000"/>
              </a:lnSpc>
              <a:spcBef>
                <a:spcPts val="600"/>
              </a:spcBef>
              <a:buNone/>
              <a:tabLst>
                <a:tab pos="450850" algn="l"/>
              </a:tabLst>
            </a:pPr>
            <a:r>
              <a:rPr lang="ru-RU" dirty="0">
                <a:latin typeface="Arial" pitchFamily="34" charset="0"/>
                <a:cs typeface="Arial" pitchFamily="34" charset="0"/>
              </a:rPr>
              <a:t>- направленность сказанного исследуется психологами.</a:t>
            </a:r>
          </a:p>
          <a:p>
            <a:pPr marL="0" indent="0">
              <a:lnSpc>
                <a:spcPct val="110000"/>
              </a:lnSpc>
              <a:spcBef>
                <a:spcPts val="1200"/>
              </a:spcBef>
              <a:buNone/>
            </a:pPr>
            <a:r>
              <a:rPr lang="ru-RU" b="1" dirty="0">
                <a:latin typeface="Arial" pitchFamily="34" charset="0"/>
                <a:cs typeface="Arial" pitchFamily="34" charset="0"/>
              </a:rPr>
              <a:t>Нормативно-правовая база:</a:t>
            </a:r>
          </a:p>
          <a:p>
            <a:pPr>
              <a:lnSpc>
                <a:spcPct val="110000"/>
              </a:lnSpc>
              <a:spcBef>
                <a:spcPts val="600"/>
              </a:spcBef>
            </a:pPr>
            <a:r>
              <a:rPr lang="ru-RU" i="1" dirty="0">
                <a:latin typeface="Arial" pitchFamily="34" charset="0"/>
                <a:cs typeface="Arial" pitchFamily="34" charset="0"/>
              </a:rPr>
              <a:t>Постановление Пленума Верховного суда России № 28 от 21.12.2010</a:t>
            </a:r>
            <a:br>
              <a:rPr lang="ru-RU" i="1" dirty="0">
                <a:latin typeface="Arial" pitchFamily="34" charset="0"/>
                <a:cs typeface="Arial" pitchFamily="34" charset="0"/>
              </a:rPr>
            </a:br>
            <a:r>
              <a:rPr lang="ru-RU" i="1" dirty="0">
                <a:latin typeface="Arial" pitchFamily="34" charset="0"/>
                <a:cs typeface="Arial" pitchFamily="34" charset="0"/>
              </a:rPr>
              <a:t>«О судебной экспертизе по уголовным делам».</a:t>
            </a:r>
          </a:p>
          <a:p>
            <a:pPr>
              <a:lnSpc>
                <a:spcPct val="110000"/>
              </a:lnSpc>
              <a:spcBef>
                <a:spcPts val="600"/>
              </a:spcBef>
            </a:pPr>
            <a:r>
              <a:rPr lang="ru-RU" i="1" dirty="0">
                <a:latin typeface="Arial" pitchFamily="34" charset="0"/>
                <a:cs typeface="Arial" pitchFamily="34" charset="0"/>
              </a:rPr>
              <a:t>Федеральный закон от 31 мая 2001 г. № 73-ФЗ "О государственной судебно-экспертной деятельности в Российской Федерации«.</a:t>
            </a:r>
          </a:p>
          <a:p>
            <a:pPr>
              <a:lnSpc>
                <a:spcPct val="120000"/>
              </a:lnSpc>
              <a:spcBef>
                <a:spcPts val="600"/>
              </a:spcBef>
            </a:pPr>
            <a:endParaRPr lang="ru-RU" i="1" dirty="0"/>
          </a:p>
        </p:txBody>
      </p:sp>
    </p:spTree>
    <p:extLst>
      <p:ext uri="{BB962C8B-B14F-4D97-AF65-F5344CB8AC3E}">
        <p14:creationId xmlns:p14="http://schemas.microsoft.com/office/powerpoint/2010/main" val="352645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692696"/>
            <a:ext cx="3960441" cy="471586"/>
          </a:xfrm>
        </p:spPr>
        <p:txBody>
          <a:bodyPr>
            <a:normAutofit/>
          </a:bodyPr>
          <a:lstStyle/>
          <a:p>
            <a:r>
              <a:rPr lang="ru-RU" sz="2400" b="1" dirty="0">
                <a:solidFill>
                  <a:srgbClr val="002060"/>
                </a:solidFill>
                <a:latin typeface="Arial" pitchFamily="34" charset="0"/>
                <a:ea typeface="+mn-ea"/>
                <a:cs typeface="Arial" pitchFamily="34" charset="0"/>
              </a:rPr>
              <a:t>Типы экспертных задач:</a:t>
            </a:r>
          </a:p>
        </p:txBody>
      </p:sp>
      <p:sp>
        <p:nvSpPr>
          <p:cNvPr id="3" name="Объект 2"/>
          <p:cNvSpPr>
            <a:spLocks noGrp="1"/>
          </p:cNvSpPr>
          <p:nvPr>
            <p:ph idx="1"/>
          </p:nvPr>
        </p:nvSpPr>
        <p:spPr>
          <a:xfrm>
            <a:off x="540346" y="1484784"/>
            <a:ext cx="8208912" cy="4752528"/>
          </a:xfrm>
        </p:spPr>
        <p:txBody>
          <a:bodyPr>
            <a:normAutofit/>
          </a:bodyPr>
          <a:lstStyle/>
          <a:p>
            <a:pPr>
              <a:lnSpc>
                <a:spcPct val="120000"/>
              </a:lnSpc>
              <a:spcBef>
                <a:spcPts val="600"/>
              </a:spcBef>
            </a:pPr>
            <a:r>
              <a:rPr lang="ru-RU" dirty="0">
                <a:latin typeface="Arial" pitchFamily="34" charset="0"/>
                <a:cs typeface="Arial" pitchFamily="34" charset="0"/>
              </a:rPr>
              <a:t>установление признаков призыва к тем или иным действиям, указанным в вопросе;</a:t>
            </a:r>
          </a:p>
          <a:p>
            <a:pPr>
              <a:lnSpc>
                <a:spcPct val="120000"/>
              </a:lnSpc>
              <a:spcBef>
                <a:spcPts val="600"/>
              </a:spcBef>
            </a:pPr>
            <a:r>
              <a:rPr lang="ru-RU" dirty="0">
                <a:latin typeface="Arial" pitchFamily="34" charset="0"/>
                <a:cs typeface="Arial" pitchFamily="34" charset="0"/>
              </a:rPr>
              <a:t>установление признаков пропаганды определенных взглядов (негативного отношения, исключительности, превосходства, неполноценности человека по признаку, указанному в вопросе);</a:t>
            </a:r>
          </a:p>
          <a:p>
            <a:pPr>
              <a:lnSpc>
                <a:spcPct val="120000"/>
              </a:lnSpc>
              <a:spcBef>
                <a:spcPts val="600"/>
              </a:spcBef>
            </a:pPr>
            <a:r>
              <a:rPr lang="ru-RU" dirty="0">
                <a:latin typeface="Arial" pitchFamily="34" charset="0"/>
                <a:cs typeface="Arial" pitchFamily="34" charset="0"/>
              </a:rPr>
              <a:t>установление признаков возбуждения розни, вражды, ненависти к группе, указанной в вопросе;</a:t>
            </a:r>
          </a:p>
          <a:p>
            <a:pPr>
              <a:lnSpc>
                <a:spcPct val="120000"/>
              </a:lnSpc>
              <a:spcBef>
                <a:spcPts val="600"/>
              </a:spcBef>
            </a:pPr>
            <a:r>
              <a:rPr lang="ru-RU" dirty="0">
                <a:latin typeface="Arial" pitchFamily="34" charset="0"/>
                <a:cs typeface="Arial" pitchFamily="34" charset="0"/>
              </a:rPr>
              <a:t>установление признаков унижения человеческого достоинства по признакам, указанным в вопросе;</a:t>
            </a:r>
          </a:p>
          <a:p>
            <a:pPr>
              <a:lnSpc>
                <a:spcPct val="120000"/>
              </a:lnSpc>
              <a:spcBef>
                <a:spcPts val="600"/>
              </a:spcBef>
            </a:pPr>
            <a:r>
              <a:rPr lang="ru-RU" dirty="0">
                <a:latin typeface="Arial" pitchFamily="34" charset="0"/>
                <a:cs typeface="Arial" pitchFamily="34" charset="0"/>
              </a:rPr>
              <a:t>установление признаков оправдания действий и взглядов, указанных в вопросе;</a:t>
            </a:r>
          </a:p>
          <a:p>
            <a:pPr>
              <a:lnSpc>
                <a:spcPct val="120000"/>
              </a:lnSpc>
              <a:spcBef>
                <a:spcPts val="600"/>
              </a:spcBef>
            </a:pPr>
            <a:r>
              <a:rPr lang="ru-RU" dirty="0">
                <a:latin typeface="Arial" pitchFamily="34" charset="0"/>
                <a:cs typeface="Arial" pitchFamily="34" charset="0"/>
              </a:rPr>
              <a:t>установление признаков угрозы применения насилия в отношении лиц, указанных в вопросе.</a:t>
            </a:r>
          </a:p>
          <a:p>
            <a:endParaRPr lang="ru-RU" dirty="0"/>
          </a:p>
        </p:txBody>
      </p:sp>
    </p:spTree>
    <p:extLst>
      <p:ext uri="{BB962C8B-B14F-4D97-AF65-F5344CB8AC3E}">
        <p14:creationId xmlns:p14="http://schemas.microsoft.com/office/powerpoint/2010/main" val="312294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450" y="730754"/>
            <a:ext cx="7888070" cy="432048"/>
          </a:xfrm>
        </p:spPr>
        <p:txBody>
          <a:bodyPr>
            <a:normAutofit fontScale="90000"/>
          </a:bodyPr>
          <a:lstStyle/>
          <a:p>
            <a:r>
              <a:rPr lang="ru-RU" sz="2400" b="1" dirty="0">
                <a:solidFill>
                  <a:srgbClr val="002060"/>
                </a:solidFill>
                <a:latin typeface="Arial" panose="020B0604020202020204" pitchFamily="34" charset="0"/>
                <a:ea typeface="+mn-ea"/>
                <a:cs typeface="Arial" panose="020B0604020202020204" pitchFamily="34" charset="0"/>
              </a:rPr>
              <a:t>Принцип анализа экстремистских высказываний</a:t>
            </a:r>
          </a:p>
        </p:txBody>
      </p:sp>
      <p:sp>
        <p:nvSpPr>
          <p:cNvPr id="3" name="Объект 2"/>
          <p:cNvSpPr>
            <a:spLocks noGrp="1"/>
          </p:cNvSpPr>
          <p:nvPr>
            <p:ph idx="1"/>
          </p:nvPr>
        </p:nvSpPr>
        <p:spPr>
          <a:xfrm>
            <a:off x="800443" y="1540189"/>
            <a:ext cx="8020823" cy="3777622"/>
          </a:xfrm>
        </p:spPr>
        <p:txBody>
          <a:bodyPr>
            <a:normAutofit/>
          </a:bodyPr>
          <a:lstStyle/>
          <a:p>
            <a:pPr marL="0" indent="0">
              <a:lnSpc>
                <a:spcPct val="100000"/>
              </a:lnSpc>
              <a:buNone/>
            </a:pPr>
            <a:r>
              <a:rPr lang="ru-RU" sz="2400" dirty="0">
                <a:latin typeface="Arial" pitchFamily="34" charset="0"/>
                <a:cs typeface="Arial" pitchFamily="34" charset="0"/>
              </a:rPr>
              <a:t>Значение любого экстремистского высказывания можно представить как состоящее из трех компонентов: </a:t>
            </a:r>
          </a:p>
          <a:p>
            <a:pPr marL="355600" indent="-355600">
              <a:lnSpc>
                <a:spcPct val="100000"/>
              </a:lnSpc>
              <a:buFont typeface="+mj-lt"/>
              <a:buAutoNum type="arabicParenR"/>
            </a:pPr>
            <a:r>
              <a:rPr lang="ru-RU" sz="2400" dirty="0">
                <a:latin typeface="Arial" pitchFamily="34" charset="0"/>
                <a:cs typeface="Arial" pitchFamily="34" charset="0"/>
              </a:rPr>
              <a:t>предметно-тематического (о ком/чем и что именно говорится); </a:t>
            </a:r>
          </a:p>
          <a:p>
            <a:pPr marL="355600" indent="-355600">
              <a:lnSpc>
                <a:spcPct val="100000"/>
              </a:lnSpc>
              <a:buFont typeface="+mj-lt"/>
              <a:buAutoNum type="arabicParenR"/>
            </a:pPr>
            <a:r>
              <a:rPr lang="ru-RU" sz="2400" dirty="0">
                <a:latin typeface="Arial" pitchFamily="34" charset="0"/>
                <a:cs typeface="Arial" pitchFamily="34" charset="0"/>
              </a:rPr>
              <a:t>оценочно-экспрессивного (как оценивается то,</a:t>
            </a:r>
            <a:br>
              <a:rPr lang="ru-RU" sz="2400" dirty="0">
                <a:latin typeface="Arial" pitchFamily="34" charset="0"/>
                <a:cs typeface="Arial" pitchFamily="34" charset="0"/>
              </a:rPr>
            </a:br>
            <a:r>
              <a:rPr lang="ru-RU" sz="2400" dirty="0">
                <a:latin typeface="Arial" pitchFamily="34" charset="0"/>
                <a:cs typeface="Arial" pitchFamily="34" charset="0"/>
              </a:rPr>
              <a:t>о чем говорится, какие эмоции вызывает); </a:t>
            </a:r>
          </a:p>
          <a:p>
            <a:pPr marL="355600" indent="-355600">
              <a:lnSpc>
                <a:spcPct val="100000"/>
              </a:lnSpc>
              <a:buFont typeface="+mj-lt"/>
              <a:buAutoNum type="arabicParenR"/>
            </a:pPr>
            <a:r>
              <a:rPr lang="ru-RU" sz="2400" dirty="0">
                <a:latin typeface="Arial" pitchFamily="34" charset="0"/>
                <a:cs typeface="Arial" pitchFamily="34" charset="0"/>
              </a:rPr>
              <a:t>целевого (зачем это говорится).</a:t>
            </a:r>
          </a:p>
          <a:p>
            <a:endParaRPr lang="ru-RU" dirty="0"/>
          </a:p>
        </p:txBody>
      </p:sp>
    </p:spTree>
    <p:extLst>
      <p:ext uri="{BB962C8B-B14F-4D97-AF65-F5344CB8AC3E}">
        <p14:creationId xmlns:p14="http://schemas.microsoft.com/office/powerpoint/2010/main" val="155085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450" y="692696"/>
            <a:ext cx="4392488" cy="471586"/>
          </a:xfrm>
        </p:spPr>
        <p:txBody>
          <a:bodyPr>
            <a:normAutofit/>
          </a:bodyPr>
          <a:lstStyle/>
          <a:p>
            <a:r>
              <a:rPr lang="ru-RU" sz="2400" b="1" dirty="0">
                <a:solidFill>
                  <a:srgbClr val="002060"/>
                </a:solidFill>
                <a:latin typeface="Arial" pitchFamily="34" charset="0"/>
                <a:ea typeface="+mn-ea"/>
                <a:cs typeface="Arial" pitchFamily="34" charset="0"/>
              </a:rPr>
              <a:t>Предмет речи «группа лиц»</a:t>
            </a:r>
          </a:p>
        </p:txBody>
      </p:sp>
      <p:sp>
        <p:nvSpPr>
          <p:cNvPr id="3" name="Объект 2"/>
          <p:cNvSpPr>
            <a:spLocks noGrp="1"/>
          </p:cNvSpPr>
          <p:nvPr>
            <p:ph idx="1"/>
          </p:nvPr>
        </p:nvSpPr>
        <p:spPr>
          <a:xfrm>
            <a:off x="468338" y="1484784"/>
            <a:ext cx="8496944" cy="4752528"/>
          </a:xfrm>
        </p:spPr>
        <p:txBody>
          <a:bodyPr>
            <a:normAutofit lnSpcReduction="10000"/>
          </a:bodyPr>
          <a:lstStyle/>
          <a:p>
            <a:pPr marL="0" indent="0">
              <a:lnSpc>
                <a:spcPct val="100000"/>
              </a:lnSpc>
              <a:spcBef>
                <a:spcPts val="600"/>
              </a:spcBef>
              <a:buNone/>
            </a:pPr>
            <a:r>
              <a:rPr lang="ru-RU" sz="1800" dirty="0">
                <a:latin typeface="Arial" pitchFamily="34" charset="0"/>
                <a:cs typeface="Arial" pitchFamily="34" charset="0"/>
              </a:rPr>
              <a:t>При анализе группы лиц как предмета речи эксперт должен ответить на следующие вопросы:</a:t>
            </a:r>
          </a:p>
          <a:p>
            <a:pPr marL="355600" indent="-355600">
              <a:lnSpc>
                <a:spcPct val="100000"/>
              </a:lnSpc>
              <a:spcBef>
                <a:spcPts val="600"/>
              </a:spcBef>
              <a:buFont typeface="+mj-lt"/>
              <a:buAutoNum type="arabicParenR"/>
              <a:tabLst>
                <a:tab pos="355600" algn="l"/>
              </a:tabLst>
            </a:pPr>
            <a:r>
              <a:rPr lang="ru-RU" sz="1800" dirty="0">
                <a:latin typeface="Arial" pitchFamily="34" charset="0"/>
                <a:cs typeface="Arial" pitchFamily="34" charset="0"/>
              </a:rPr>
              <a:t>идет ли речь именно о группе лиц (Говорит ли автор обо всей группе или о конкретном лице/лицах?);</a:t>
            </a:r>
          </a:p>
          <a:p>
            <a:pPr marL="355600" indent="-355600">
              <a:lnSpc>
                <a:spcPct val="100000"/>
              </a:lnSpc>
              <a:spcBef>
                <a:spcPts val="600"/>
              </a:spcBef>
              <a:buFont typeface="+mj-lt"/>
              <a:buAutoNum type="arabicParenR"/>
              <a:tabLst>
                <a:tab pos="355600" algn="l"/>
              </a:tabLst>
            </a:pPr>
            <a:r>
              <a:rPr lang="ru-RU" sz="1800" dirty="0">
                <a:latin typeface="Arial" pitchFamily="34" charset="0"/>
                <a:cs typeface="Arial" pitchFamily="34" charset="0"/>
              </a:rPr>
              <a:t>на основании какого признака (религиозной, национальной, этнической, расовой, социальной принадлежности, какого-либо другого признака) автор выделяет группу (Кого автор включает в группу? Какой признак используется для выделения группы, при установлении принадлежности к ней?);</a:t>
            </a:r>
          </a:p>
          <a:p>
            <a:pPr marL="355600" indent="-355600">
              <a:lnSpc>
                <a:spcPct val="100000"/>
              </a:lnSpc>
              <a:spcBef>
                <a:spcPts val="600"/>
              </a:spcBef>
              <a:buFont typeface="+mj-lt"/>
              <a:buAutoNum type="arabicParenR"/>
              <a:tabLst>
                <a:tab pos="355600" algn="l"/>
              </a:tabLst>
            </a:pPr>
            <a:r>
              <a:rPr lang="ru-RU" sz="1800" dirty="0">
                <a:latin typeface="Arial" pitchFamily="34" charset="0"/>
                <a:cs typeface="Arial" pitchFamily="34" charset="0"/>
              </a:rPr>
              <a:t>всех представителей группы или только какую-то ее часть автор имеет в виду, когда говорит о группе (Говорит ли автор обо всей группе или о какой-то ее части?);</a:t>
            </a:r>
          </a:p>
          <a:p>
            <a:pPr marL="355600" indent="-355600">
              <a:lnSpc>
                <a:spcPct val="100000"/>
              </a:lnSpc>
              <a:spcBef>
                <a:spcPts val="600"/>
              </a:spcBef>
              <a:buFont typeface="+mj-lt"/>
              <a:buAutoNum type="arabicParenR"/>
              <a:tabLst>
                <a:tab pos="355600" algn="l"/>
              </a:tabLst>
            </a:pPr>
            <a:r>
              <a:rPr lang="ru-RU" sz="1800" dirty="0">
                <a:latin typeface="Arial" pitchFamily="34" charset="0"/>
                <a:cs typeface="Arial" pitchFamily="34" charset="0"/>
              </a:rPr>
              <a:t>одну и ту же группу (лицо) или разные имеет в виду автор, используя разные наименования (В одном и том же или в разных значениях используются слова Х и Y?);</a:t>
            </a:r>
          </a:p>
          <a:p>
            <a:pPr marL="355600" indent="-355600">
              <a:lnSpc>
                <a:spcPct val="100000"/>
              </a:lnSpc>
              <a:spcBef>
                <a:spcPts val="600"/>
              </a:spcBef>
              <a:buFont typeface="+mj-lt"/>
              <a:buAutoNum type="arabicParenR"/>
              <a:tabLst>
                <a:tab pos="355600" algn="l"/>
              </a:tabLst>
            </a:pPr>
            <a:r>
              <a:rPr lang="ru-RU" sz="1800" dirty="0">
                <a:latin typeface="Arial" pitchFamily="34" charset="0"/>
                <a:cs typeface="Arial" pitchFamily="34" charset="0"/>
              </a:rPr>
              <a:t>идет ли в высказывании речь и о той группе лиц, которая не названа (Говорит ли автор и о группе Y?).</a:t>
            </a:r>
          </a:p>
        </p:txBody>
      </p:sp>
    </p:spTree>
    <p:extLst>
      <p:ext uri="{BB962C8B-B14F-4D97-AF65-F5344CB8AC3E}">
        <p14:creationId xmlns:p14="http://schemas.microsoft.com/office/powerpoint/2010/main" val="346828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442" y="620688"/>
            <a:ext cx="7472427" cy="725668"/>
          </a:xfrm>
        </p:spPr>
        <p:txBody>
          <a:bodyPr>
            <a:noAutofit/>
          </a:bodyPr>
          <a:lstStyle/>
          <a:p>
            <a:r>
              <a:rPr lang="ru-RU" sz="2000" b="1" dirty="0">
                <a:solidFill>
                  <a:srgbClr val="002060"/>
                </a:solidFill>
                <a:latin typeface="Arial" panose="020B0604020202020204" pitchFamily="34" charset="0"/>
                <a:ea typeface="+mn-ea"/>
                <a:cs typeface="Arial" pitchFamily="34" charset="0"/>
              </a:rPr>
              <a:t>При анализе сказанного о предмете речи эксперт должен решить следующие основные задачи:</a:t>
            </a:r>
          </a:p>
        </p:txBody>
      </p:sp>
      <p:sp>
        <p:nvSpPr>
          <p:cNvPr id="3" name="Объект 2"/>
          <p:cNvSpPr>
            <a:spLocks noGrp="1"/>
          </p:cNvSpPr>
          <p:nvPr>
            <p:ph idx="1"/>
          </p:nvPr>
        </p:nvSpPr>
        <p:spPr>
          <a:xfrm>
            <a:off x="972394" y="1700808"/>
            <a:ext cx="7992888" cy="3777622"/>
          </a:xfrm>
        </p:spPr>
        <p:txBody>
          <a:bodyPr/>
          <a:lstStyle/>
          <a:p>
            <a:pPr marL="514350" indent="-514350">
              <a:lnSpc>
                <a:spcPct val="100000"/>
              </a:lnSpc>
              <a:buFont typeface="+mj-lt"/>
              <a:buAutoNum type="arabicParenR"/>
            </a:pPr>
            <a:r>
              <a:rPr lang="ru-RU" sz="2400" dirty="0">
                <a:latin typeface="Arial" pitchFamily="34" charset="0"/>
                <a:cs typeface="Arial" pitchFamily="34" charset="0"/>
              </a:rPr>
              <a:t>уточнить, какие именно признаки приписываются предмету речи (Что говорит автор о предмете речи?);</a:t>
            </a:r>
          </a:p>
          <a:p>
            <a:pPr marL="514350" indent="-514350">
              <a:lnSpc>
                <a:spcPct val="100000"/>
              </a:lnSpc>
              <a:buFont typeface="+mj-lt"/>
              <a:buAutoNum type="arabicParenR"/>
            </a:pPr>
            <a:r>
              <a:rPr lang="ru-RU" sz="2400" dirty="0">
                <a:latin typeface="Arial" pitchFamily="34" charset="0"/>
                <a:cs typeface="Arial" pitchFamily="34" charset="0"/>
              </a:rPr>
              <a:t>установить, к какому содержательному типу относится сообщаемая о предмете речи информация (Какого типа информацию о предмете речи сообщает автор?).</a:t>
            </a:r>
          </a:p>
          <a:p>
            <a:endParaRPr lang="ru-RU" dirty="0"/>
          </a:p>
        </p:txBody>
      </p:sp>
    </p:spTree>
    <p:extLst>
      <p:ext uri="{BB962C8B-B14F-4D97-AF65-F5344CB8AC3E}">
        <p14:creationId xmlns:p14="http://schemas.microsoft.com/office/powerpoint/2010/main" val="215603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548680"/>
            <a:ext cx="6663934" cy="720080"/>
          </a:xfrm>
        </p:spPr>
        <p:txBody>
          <a:bodyPr>
            <a:normAutofit/>
          </a:bodyPr>
          <a:lstStyle/>
          <a:p>
            <a:r>
              <a:rPr lang="ru-RU" sz="2000" b="1" dirty="0">
                <a:solidFill>
                  <a:srgbClr val="002060"/>
                </a:solidFill>
                <a:latin typeface="Arial" pitchFamily="34" charset="0"/>
                <a:ea typeface="+mn-ea"/>
                <a:cs typeface="Arial" pitchFamily="34" charset="0"/>
              </a:rPr>
              <a:t>Лингвистический анализ оценочной информации (оценочно-экспрессивный анализ)</a:t>
            </a:r>
          </a:p>
        </p:txBody>
      </p:sp>
      <p:sp>
        <p:nvSpPr>
          <p:cNvPr id="3" name="Объект 2"/>
          <p:cNvSpPr>
            <a:spLocks noGrp="1"/>
          </p:cNvSpPr>
          <p:nvPr>
            <p:ph idx="1"/>
          </p:nvPr>
        </p:nvSpPr>
        <p:spPr>
          <a:xfrm>
            <a:off x="612354" y="1484784"/>
            <a:ext cx="8352927" cy="4896543"/>
          </a:xfrm>
        </p:spPr>
        <p:txBody>
          <a:bodyPr>
            <a:normAutofit/>
          </a:bodyPr>
          <a:lstStyle/>
          <a:p>
            <a:pPr>
              <a:lnSpc>
                <a:spcPct val="120000"/>
              </a:lnSpc>
              <a:spcBef>
                <a:spcPts val="600"/>
              </a:spcBef>
            </a:pPr>
            <a:r>
              <a:rPr lang="ru-RU" dirty="0">
                <a:latin typeface="Arial" pitchFamily="34" charset="0"/>
                <a:cs typeface="Arial" pitchFamily="34" charset="0"/>
              </a:rPr>
              <a:t>Выражение определенного отношения автора к предмету речи – второй обязательный компонент «экстремистских» значений. </a:t>
            </a:r>
          </a:p>
          <a:p>
            <a:pPr>
              <a:lnSpc>
                <a:spcPct val="120000"/>
              </a:lnSpc>
              <a:spcBef>
                <a:spcPts val="600"/>
              </a:spcBef>
            </a:pPr>
            <a:r>
              <a:rPr lang="ru-RU" dirty="0">
                <a:latin typeface="Arial" pitchFamily="34" charset="0"/>
                <a:cs typeface="Arial" pitchFamily="34" charset="0"/>
              </a:rPr>
              <a:t>Эти значения с точки зрения отношения не нейтральны. </a:t>
            </a:r>
          </a:p>
          <a:p>
            <a:pPr>
              <a:lnSpc>
                <a:spcPct val="120000"/>
              </a:lnSpc>
              <a:spcBef>
                <a:spcPts val="600"/>
              </a:spcBef>
            </a:pPr>
            <a:r>
              <a:rPr lang="ru-RU" dirty="0">
                <a:latin typeface="Arial" pitchFamily="34" charset="0"/>
                <a:cs typeface="Arial" pitchFamily="34" charset="0"/>
              </a:rPr>
              <a:t>Здесь представлены негативное отношение (ср. такие понятия закона, как «рознь», «вражда», «ненависть», «превосходство», «неполноценность», «исключительность», «унижение», «обвинение») и позитивное отношение («оправдание», «возможность», «желательность», «необходимость»).</a:t>
            </a:r>
          </a:p>
          <a:p>
            <a:pPr>
              <a:lnSpc>
                <a:spcPct val="120000"/>
              </a:lnSpc>
              <a:spcBef>
                <a:spcPts val="600"/>
              </a:spcBef>
            </a:pPr>
            <a:r>
              <a:rPr lang="ru-RU" dirty="0">
                <a:latin typeface="Arial" pitchFamily="34" charset="0"/>
                <a:cs typeface="Arial" pitchFamily="34" charset="0"/>
              </a:rPr>
              <a:t>Отношение выражается через разные оценки, которые располагаются на общей шкале «хороший/плохой». </a:t>
            </a:r>
          </a:p>
          <a:p>
            <a:pPr>
              <a:lnSpc>
                <a:spcPct val="120000"/>
              </a:lnSpc>
              <a:spcBef>
                <a:spcPts val="600"/>
              </a:spcBef>
            </a:pPr>
            <a:r>
              <a:rPr lang="ru-RU" dirty="0">
                <a:latin typeface="Arial" pitchFamily="34" charset="0"/>
                <a:cs typeface="Arial" pitchFamily="34" charset="0"/>
              </a:rPr>
              <a:t>Они отражают систему ценностей автора (реальную или декларируемую), поэтому их анализ дает важный материал для последующего психологического анализа авторских установок. </a:t>
            </a:r>
          </a:p>
        </p:txBody>
      </p:sp>
    </p:spTree>
    <p:extLst>
      <p:ext uri="{BB962C8B-B14F-4D97-AF65-F5344CB8AC3E}">
        <p14:creationId xmlns:p14="http://schemas.microsoft.com/office/powerpoint/2010/main" val="189126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442" y="548680"/>
            <a:ext cx="6624736" cy="720080"/>
          </a:xfrm>
        </p:spPr>
        <p:txBody>
          <a:bodyPr>
            <a:normAutofit/>
          </a:bodyPr>
          <a:lstStyle/>
          <a:p>
            <a:r>
              <a:rPr lang="ru-RU" sz="2000" b="1" dirty="0">
                <a:solidFill>
                  <a:srgbClr val="002060"/>
                </a:solidFill>
                <a:latin typeface="Arial" pitchFamily="34" charset="0"/>
                <a:ea typeface="+mn-ea"/>
                <a:cs typeface="Arial" pitchFamily="34" charset="0"/>
              </a:rPr>
              <a:t>Типы оценок, регулярно выражаемых языковыми средствами</a:t>
            </a:r>
          </a:p>
        </p:txBody>
      </p:sp>
      <p:sp>
        <p:nvSpPr>
          <p:cNvPr id="3" name="Объект 2"/>
          <p:cNvSpPr>
            <a:spLocks noGrp="1"/>
          </p:cNvSpPr>
          <p:nvPr>
            <p:ph idx="1"/>
          </p:nvPr>
        </p:nvSpPr>
        <p:spPr>
          <a:xfrm>
            <a:off x="576350" y="1412776"/>
            <a:ext cx="8280919" cy="5112567"/>
          </a:xfrm>
        </p:spPr>
        <p:txBody>
          <a:bodyPr>
            <a:normAutofit fontScale="55000" lnSpcReduction="20000"/>
          </a:bodyPr>
          <a:lstStyle/>
          <a:p>
            <a:pPr>
              <a:lnSpc>
                <a:spcPct val="110000"/>
              </a:lnSpc>
              <a:spcBef>
                <a:spcPts val="400"/>
              </a:spcBef>
            </a:pPr>
            <a:r>
              <a:rPr lang="ru-RU" sz="3300" dirty="0">
                <a:latin typeface="Arial" pitchFamily="34" charset="0"/>
                <a:cs typeface="Arial" pitchFamily="34" charset="0"/>
              </a:rPr>
              <a:t>Общая оценка типа «хороший/плохой» (собственно оценка, или аксиологическая оценка) (Как автор оценивает предмет речи – как хороший/плохой?).</a:t>
            </a:r>
          </a:p>
          <a:p>
            <a:pPr>
              <a:lnSpc>
                <a:spcPct val="110000"/>
              </a:lnSpc>
              <a:spcBef>
                <a:spcPts val="400"/>
              </a:spcBef>
            </a:pPr>
            <a:r>
              <a:rPr lang="ru-RU" sz="3300" dirty="0">
                <a:latin typeface="Arial" pitchFamily="34" charset="0"/>
                <a:cs typeface="Arial" pitchFamily="34" charset="0"/>
              </a:rPr>
              <a:t>Эмоциональная (экспрессивная) оценка «нравится/не нравится» (Какое эмоциональное отношение к предмету речи высказал автор? Как автор характеризует эмоциональное состояние, чувство, вызываемое предметом речи?).</a:t>
            </a:r>
          </a:p>
          <a:p>
            <a:pPr>
              <a:lnSpc>
                <a:spcPct val="110000"/>
              </a:lnSpc>
              <a:spcBef>
                <a:spcPts val="400"/>
              </a:spcBef>
            </a:pPr>
            <a:r>
              <a:rPr lang="ru-RU" sz="3300" dirty="0">
                <a:latin typeface="Arial" pitchFamily="34" charset="0"/>
                <a:cs typeface="Arial" pitchFamily="34" charset="0"/>
              </a:rPr>
              <a:t>Оценка типа «достоин/недостоин предмет речи определенного социального статуса и соответствующего ему отношения» (Достоин или не достоин, равен/неравен, заслуживает/не заслуживает звания, должности, равных прав и пр., по мнению автора?).</a:t>
            </a:r>
          </a:p>
          <a:p>
            <a:pPr>
              <a:lnSpc>
                <a:spcPct val="110000"/>
              </a:lnSpc>
              <a:spcBef>
                <a:spcPts val="400"/>
              </a:spcBef>
            </a:pPr>
            <a:r>
              <a:rPr lang="ru-RU" sz="3300" dirty="0">
                <a:latin typeface="Arial" pitchFamily="34" charset="0"/>
                <a:cs typeface="Arial" pitchFamily="34" charset="0"/>
              </a:rPr>
              <a:t>Оценка типа «мы/они/третья сторона», «свой/чужой» (Включает ли автор себя в одну группу с предметом речи или считает себя его противником/третьей стороной?).</a:t>
            </a:r>
          </a:p>
          <a:p>
            <a:pPr>
              <a:lnSpc>
                <a:spcPct val="110000"/>
              </a:lnSpc>
              <a:spcBef>
                <a:spcPts val="400"/>
              </a:spcBef>
            </a:pPr>
            <a:r>
              <a:rPr lang="ru-RU" sz="3300" dirty="0">
                <a:latin typeface="Arial" pitchFamily="34" charset="0"/>
                <a:cs typeface="Arial" pitchFamily="34" charset="0"/>
              </a:rPr>
              <a:t>Модальная оценка (Какие действия автор  считает необходимыми, допустимыми, возможными, желательными по отношению к предмету речи?).</a:t>
            </a:r>
          </a:p>
          <a:p>
            <a:pPr>
              <a:lnSpc>
                <a:spcPct val="110000"/>
              </a:lnSpc>
              <a:spcBef>
                <a:spcPts val="400"/>
              </a:spcBef>
            </a:pPr>
            <a:r>
              <a:rPr lang="ru-RU" sz="3300" dirty="0">
                <a:latin typeface="Arial" pitchFamily="34" charset="0"/>
                <a:cs typeface="Arial" pitchFamily="34" charset="0"/>
              </a:rPr>
              <a:t>Оценка по степени важности для автора (Считает ли автор предмет речи главным, основным?).</a:t>
            </a:r>
          </a:p>
          <a:p>
            <a:endParaRPr lang="ru-RU" dirty="0"/>
          </a:p>
        </p:txBody>
      </p:sp>
    </p:spTree>
    <p:extLst>
      <p:ext uri="{BB962C8B-B14F-4D97-AF65-F5344CB8AC3E}">
        <p14:creationId xmlns:p14="http://schemas.microsoft.com/office/powerpoint/2010/main" val="3728825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450" y="719136"/>
            <a:ext cx="3728011" cy="461467"/>
          </a:xfrm>
        </p:spPr>
        <p:txBody>
          <a:bodyPr>
            <a:normAutofit/>
          </a:bodyPr>
          <a:lstStyle/>
          <a:p>
            <a:r>
              <a:rPr lang="ru-RU" sz="2400" b="1" dirty="0">
                <a:solidFill>
                  <a:srgbClr val="002060"/>
                </a:solidFill>
                <a:latin typeface="Arial" pitchFamily="34" charset="0"/>
                <a:ea typeface="+mn-ea"/>
                <a:cs typeface="Arial" pitchFamily="34" charset="0"/>
              </a:rPr>
              <a:t>Анализ речевых целей</a:t>
            </a:r>
          </a:p>
        </p:txBody>
      </p:sp>
      <p:sp>
        <p:nvSpPr>
          <p:cNvPr id="3" name="Объект 2"/>
          <p:cNvSpPr>
            <a:spLocks noGrp="1"/>
          </p:cNvSpPr>
          <p:nvPr>
            <p:ph idx="1"/>
          </p:nvPr>
        </p:nvSpPr>
        <p:spPr>
          <a:xfrm>
            <a:off x="756370" y="1340768"/>
            <a:ext cx="7888070" cy="4351338"/>
          </a:xfrm>
        </p:spPr>
        <p:txBody>
          <a:bodyPr>
            <a:normAutofit fontScale="92500" lnSpcReduction="10000"/>
          </a:bodyPr>
          <a:lstStyle/>
          <a:p>
            <a:pPr>
              <a:lnSpc>
                <a:spcPct val="110000"/>
              </a:lnSpc>
              <a:spcBef>
                <a:spcPts val="600"/>
              </a:spcBef>
            </a:pPr>
            <a:r>
              <a:rPr lang="ru-RU" sz="2400" dirty="0">
                <a:latin typeface="Arial" pitchFamily="34" charset="0"/>
                <a:cs typeface="Arial" pitchFamily="34" charset="0"/>
              </a:rPr>
              <a:t>Ни лингвист, ни психолог не могут установить мотивы (причины), которые привели к порождению того или иного конкретного высказывания, и реальные цели, которые преследовал автор, создавая текст. Это не является предметом экспертного анализа. </a:t>
            </a:r>
          </a:p>
          <a:p>
            <a:pPr>
              <a:lnSpc>
                <a:spcPct val="110000"/>
              </a:lnSpc>
              <a:spcBef>
                <a:spcPts val="600"/>
              </a:spcBef>
            </a:pPr>
            <a:r>
              <a:rPr lang="ru-RU" sz="2400" dirty="0">
                <a:latin typeface="Arial" pitchFamily="34" charset="0"/>
                <a:cs typeface="Arial" pitchFamily="34" charset="0"/>
              </a:rPr>
              <a:t>Эксперт имеет дело только с выраженными целями. </a:t>
            </a:r>
          </a:p>
          <a:p>
            <a:pPr>
              <a:lnSpc>
                <a:spcPct val="110000"/>
              </a:lnSpc>
              <a:spcBef>
                <a:spcPts val="600"/>
              </a:spcBef>
            </a:pPr>
            <a:r>
              <a:rPr lang="ru-RU" sz="2400" dirty="0">
                <a:latin typeface="Arial" pitchFamily="34" charset="0"/>
                <a:cs typeface="Arial" pitchFamily="34" charset="0"/>
              </a:rPr>
              <a:t>Лингвистический анализ исследует выраженные цели конкретных высказываний и жанров текста («коммуникативные/речевые» цели).</a:t>
            </a:r>
          </a:p>
          <a:p>
            <a:pPr>
              <a:lnSpc>
                <a:spcPct val="110000"/>
              </a:lnSpc>
              <a:spcBef>
                <a:spcPts val="600"/>
              </a:spcBef>
            </a:pPr>
            <a:r>
              <a:rPr lang="ru-RU" sz="2400" dirty="0">
                <a:latin typeface="Arial" pitchFamily="34" charset="0"/>
                <a:cs typeface="Arial" pitchFamily="34" charset="0"/>
              </a:rPr>
              <a:t>Психологический, опираясь в том числе на лингвистически установленные цели, анализирует направленность сказанного.</a:t>
            </a:r>
          </a:p>
          <a:p>
            <a:endParaRPr lang="ru-RU" dirty="0"/>
          </a:p>
        </p:txBody>
      </p:sp>
    </p:spTree>
    <p:extLst>
      <p:ext uri="{BB962C8B-B14F-4D97-AF65-F5344CB8AC3E}">
        <p14:creationId xmlns:p14="http://schemas.microsoft.com/office/powerpoint/2010/main" val="79392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56370" y="318293"/>
            <a:ext cx="7400925" cy="1325563"/>
          </a:xfrm>
        </p:spPr>
        <p:txBody>
          <a:bodyPr>
            <a:normAutofit fontScale="90000"/>
          </a:bodyPr>
          <a:lstStyle/>
          <a:p>
            <a:pPr algn="ctr"/>
            <a:r>
              <a:rPr lang="ru-RU" sz="2800" b="1" dirty="0">
                <a:solidFill>
                  <a:srgbClr val="002060"/>
                </a:solidFill>
                <a:latin typeface="Arial" pitchFamily="34" charset="0"/>
                <a:ea typeface="+mn-ea"/>
                <a:cs typeface="Arial" pitchFamily="34" charset="0"/>
              </a:rPr>
              <a:t>В ходе лингвистического анализа речевой цели должно</a:t>
            </a:r>
            <a:br>
              <a:rPr lang="ru-RU" sz="2800" b="1" dirty="0">
                <a:solidFill>
                  <a:srgbClr val="002060"/>
                </a:solidFill>
                <a:latin typeface="Arial" pitchFamily="34" charset="0"/>
                <a:ea typeface="+mn-ea"/>
                <a:cs typeface="Arial" pitchFamily="34" charset="0"/>
              </a:rPr>
            </a:br>
            <a:r>
              <a:rPr lang="ru-RU" sz="2800" b="1" dirty="0">
                <a:solidFill>
                  <a:srgbClr val="002060"/>
                </a:solidFill>
                <a:latin typeface="Arial" pitchFamily="34" charset="0"/>
                <a:ea typeface="+mn-ea"/>
                <a:cs typeface="Arial" pitchFamily="34" charset="0"/>
              </a:rPr>
              <a:t>устанавливаться:</a:t>
            </a:r>
          </a:p>
        </p:txBody>
      </p:sp>
      <p:sp>
        <p:nvSpPr>
          <p:cNvPr id="3" name="Объект 2"/>
          <p:cNvSpPr>
            <a:spLocks noGrp="1"/>
          </p:cNvSpPr>
          <p:nvPr>
            <p:ph idx="4294967295"/>
          </p:nvPr>
        </p:nvSpPr>
        <p:spPr>
          <a:xfrm>
            <a:off x="628650" y="1916832"/>
            <a:ext cx="8192616" cy="3763962"/>
          </a:xfrm>
        </p:spPr>
        <p:txBody>
          <a:bodyPr>
            <a:normAutofit/>
          </a:bodyPr>
          <a:lstStyle/>
          <a:p>
            <a:pPr>
              <a:lnSpc>
                <a:spcPct val="100000"/>
              </a:lnSpc>
            </a:pPr>
            <a:r>
              <a:rPr lang="ru-RU" sz="2200" dirty="0">
                <a:latin typeface="Arial" pitchFamily="34" charset="0"/>
                <a:cs typeface="Arial" pitchFamily="34" charset="0"/>
              </a:rPr>
              <a:t>Какая информация о речевой цели высказывания выражена в тексте (Какая речевая цель выражена? Что сообщает автор адресату о цели этого высказывания?)?</a:t>
            </a:r>
          </a:p>
          <a:p>
            <a:pPr>
              <a:lnSpc>
                <a:spcPct val="100000"/>
              </a:lnSpc>
            </a:pPr>
            <a:r>
              <a:rPr lang="ru-RU" sz="2200" dirty="0">
                <a:latin typeface="Arial" pitchFamily="34" charset="0"/>
                <a:cs typeface="Arial" pitchFamily="34" charset="0"/>
              </a:rPr>
              <a:t>Какими средствами (эксплицитными и имплицитными) эта информация выражена (Каков способ ее выражения?)?</a:t>
            </a:r>
          </a:p>
          <a:p>
            <a:pPr>
              <a:lnSpc>
                <a:spcPct val="100000"/>
              </a:lnSpc>
            </a:pPr>
            <a:r>
              <a:rPr lang="ru-RU" sz="2200" dirty="0">
                <a:latin typeface="Arial" pitchFamily="34" charset="0"/>
                <a:cs typeface="Arial" pitchFamily="34" charset="0"/>
              </a:rPr>
              <a:t>Соответствует ли выраженная речевая цель общей направленности текста?</a:t>
            </a:r>
          </a:p>
          <a:p>
            <a:pPr marL="0" indent="0">
              <a:buNone/>
            </a:pPr>
            <a:endParaRPr lang="ru-RU" dirty="0"/>
          </a:p>
        </p:txBody>
      </p:sp>
    </p:spTree>
    <p:extLst>
      <p:ext uri="{BB962C8B-B14F-4D97-AF65-F5344CB8AC3E}">
        <p14:creationId xmlns:p14="http://schemas.microsoft.com/office/powerpoint/2010/main" val="171516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466" y="692696"/>
            <a:ext cx="2071827" cy="432048"/>
          </a:xfrm>
        </p:spPr>
        <p:txBody>
          <a:bodyPr>
            <a:normAutofit fontScale="90000"/>
          </a:bodyPr>
          <a:lstStyle/>
          <a:p>
            <a:r>
              <a:rPr lang="ru-RU" sz="2400" b="1" dirty="0">
                <a:solidFill>
                  <a:srgbClr val="002060"/>
                </a:solidFill>
                <a:latin typeface="Arial" panose="020B0604020202020204" pitchFamily="34" charset="0"/>
                <a:cs typeface="Arial" panose="020B0604020202020204" pitchFamily="34" charset="0"/>
              </a:rPr>
              <a:t>Литература:</a:t>
            </a:r>
          </a:p>
        </p:txBody>
      </p:sp>
      <p:sp>
        <p:nvSpPr>
          <p:cNvPr id="3" name="Объект 2"/>
          <p:cNvSpPr>
            <a:spLocks noGrp="1"/>
          </p:cNvSpPr>
          <p:nvPr>
            <p:ph idx="1"/>
          </p:nvPr>
        </p:nvSpPr>
        <p:spPr>
          <a:xfrm>
            <a:off x="396330" y="1340768"/>
            <a:ext cx="8640960" cy="5256584"/>
          </a:xfrm>
        </p:spPr>
        <p:txBody>
          <a:bodyPr>
            <a:normAutofit fontScale="55000" lnSpcReduction="20000"/>
          </a:bodyPr>
          <a:lstStyle/>
          <a:p>
            <a:pPr marL="355600" indent="-355600">
              <a:lnSpc>
                <a:spcPct val="110000"/>
              </a:lnSpc>
              <a:spcBef>
                <a:spcPts val="300"/>
              </a:spcBef>
              <a:buFont typeface="+mj-lt"/>
              <a:buAutoNum type="arabicPeriod"/>
            </a:pPr>
            <a:r>
              <a:rPr lang="ru-RU" sz="3300" dirty="0">
                <a:latin typeface="Arial" pitchFamily="34" charset="0"/>
                <a:cs typeface="Arial" pitchFamily="34" charset="0"/>
              </a:rPr>
              <a:t>Постановление Пленума Верховного Суда Российской Федерации</a:t>
            </a:r>
            <a:br>
              <a:rPr lang="ru-RU" sz="3300" dirty="0">
                <a:latin typeface="Arial" pitchFamily="34" charset="0"/>
                <a:cs typeface="Arial" pitchFamily="34" charset="0"/>
              </a:rPr>
            </a:br>
            <a:r>
              <a:rPr lang="ru-RU" sz="3300" dirty="0">
                <a:latin typeface="Arial" pitchFamily="34" charset="0"/>
                <a:cs typeface="Arial" pitchFamily="34" charset="0"/>
              </a:rPr>
              <a:t>от 28 июня 2011 года № 11 «О судебной практике по уголовным делам</a:t>
            </a:r>
            <a:br>
              <a:rPr lang="ru-RU" sz="3300" dirty="0">
                <a:latin typeface="Arial" pitchFamily="34" charset="0"/>
                <a:cs typeface="Arial" pitchFamily="34" charset="0"/>
              </a:rPr>
            </a:br>
            <a:r>
              <a:rPr lang="ru-RU" sz="3300" dirty="0">
                <a:latin typeface="Arial" pitchFamily="34" charset="0"/>
                <a:cs typeface="Arial" pitchFamily="34" charset="0"/>
              </a:rPr>
              <a:t>о преступлениях экстремистской направленности».</a:t>
            </a:r>
          </a:p>
          <a:p>
            <a:pPr marL="355600" indent="-355600">
              <a:lnSpc>
                <a:spcPct val="110000"/>
              </a:lnSpc>
              <a:spcBef>
                <a:spcPts val="300"/>
              </a:spcBef>
              <a:buFont typeface="+mj-lt"/>
              <a:buAutoNum type="arabicPeriod"/>
            </a:pPr>
            <a:r>
              <a:rPr lang="ru-RU" sz="3300" dirty="0">
                <a:latin typeface="Arial" pitchFamily="34" charset="0"/>
                <a:cs typeface="Arial" pitchFamily="34" charset="0"/>
              </a:rPr>
              <a:t>Ст. 280 УК РФ «Публичные призывы к осуществлению экстремистской деятельности» (в ред. Федеральных законов от 25.07.2002 № 112-ФЗ, от 08.12.2003 № 162-ФЗ).</a:t>
            </a:r>
          </a:p>
          <a:p>
            <a:pPr marL="355600" indent="-355600">
              <a:lnSpc>
                <a:spcPct val="110000"/>
              </a:lnSpc>
              <a:spcBef>
                <a:spcPts val="300"/>
              </a:spcBef>
              <a:buFont typeface="+mj-lt"/>
              <a:buAutoNum type="arabicPeriod"/>
            </a:pPr>
            <a:r>
              <a:rPr lang="ru-RU" sz="3300" dirty="0">
                <a:latin typeface="Arial" pitchFamily="34" charset="0"/>
                <a:cs typeface="Arial" pitchFamily="34" charset="0"/>
              </a:rPr>
              <a:t>Ст. 282 УК РФ «Возбуждение ненависти либо вражды, а равно унижение человеческого достоинства» (в ред. Федерального закона от 08.12.2003</a:t>
            </a:r>
            <a:br>
              <a:rPr lang="ru-RU" sz="3300" dirty="0">
                <a:latin typeface="Arial" pitchFamily="34" charset="0"/>
                <a:cs typeface="Arial" pitchFamily="34" charset="0"/>
              </a:rPr>
            </a:br>
            <a:r>
              <a:rPr lang="ru-RU" sz="3300" dirty="0">
                <a:latin typeface="Arial" pitchFamily="34" charset="0"/>
                <a:cs typeface="Arial" pitchFamily="34" charset="0"/>
              </a:rPr>
              <a:t>№ 162-ФЗ)</a:t>
            </a:r>
          </a:p>
          <a:p>
            <a:pPr marL="355600" indent="-355600">
              <a:lnSpc>
                <a:spcPct val="110000"/>
              </a:lnSpc>
              <a:spcBef>
                <a:spcPts val="300"/>
              </a:spcBef>
              <a:buFont typeface="+mj-lt"/>
              <a:buAutoNum type="arabicPeriod"/>
            </a:pPr>
            <a:r>
              <a:rPr lang="ru-RU" sz="3300" dirty="0">
                <a:latin typeface="Arial" pitchFamily="34" charset="0"/>
                <a:cs typeface="Arial" pitchFamily="34" charset="0"/>
              </a:rPr>
              <a:t>Уголовно-процессуальный кодекс Российской Федерации.</a:t>
            </a:r>
          </a:p>
          <a:p>
            <a:pPr marL="355600" indent="-355600">
              <a:lnSpc>
                <a:spcPct val="110000"/>
              </a:lnSpc>
              <a:spcBef>
                <a:spcPts val="300"/>
              </a:spcBef>
              <a:buFont typeface="+mj-lt"/>
              <a:buAutoNum type="arabicPeriod"/>
            </a:pPr>
            <a:r>
              <a:rPr lang="ru-RU" sz="3300" dirty="0">
                <a:latin typeface="Arial" pitchFamily="34" charset="0"/>
                <a:cs typeface="Arial" pitchFamily="34" charset="0"/>
              </a:rPr>
              <a:t>Кукушкина, О. В. Методика проведения судебной психолого-лингвистической экспертизы материалов по делам, связанным с противодействием экстремизму и терроризму / О. В. Кукушкина,</a:t>
            </a:r>
            <a:br>
              <a:rPr lang="ru-RU" sz="3300" dirty="0">
                <a:latin typeface="Arial" pitchFamily="34" charset="0"/>
                <a:cs typeface="Arial" pitchFamily="34" charset="0"/>
              </a:rPr>
            </a:br>
            <a:r>
              <a:rPr lang="ru-RU" sz="3300" dirty="0">
                <a:latin typeface="Arial" pitchFamily="34" charset="0"/>
                <a:cs typeface="Arial" pitchFamily="34" charset="0"/>
              </a:rPr>
              <a:t>Ю. А. Сафонова, Т. А. </a:t>
            </a:r>
            <a:r>
              <a:rPr lang="ru-RU" sz="3300" dirty="0" err="1">
                <a:latin typeface="Arial" pitchFamily="34" charset="0"/>
                <a:cs typeface="Arial" pitchFamily="34" charset="0"/>
              </a:rPr>
              <a:t>Секераж</a:t>
            </a:r>
            <a:r>
              <a:rPr lang="ru-RU" sz="3300" dirty="0">
                <a:latin typeface="Arial" pitchFamily="34" charset="0"/>
                <a:cs typeface="Arial" pitchFamily="34" charset="0"/>
              </a:rPr>
              <a:t>. – М. : ФБУ РФЦСЭ Минюста Российской Федерации, 2014. – 98 с.</a:t>
            </a:r>
          </a:p>
          <a:p>
            <a:pPr marL="355600" indent="-355600">
              <a:lnSpc>
                <a:spcPct val="110000"/>
              </a:lnSpc>
              <a:spcBef>
                <a:spcPts val="300"/>
              </a:spcBef>
              <a:buFont typeface="+mj-lt"/>
              <a:buAutoNum type="arabicPeriod"/>
            </a:pPr>
            <a:r>
              <a:rPr lang="ru-RU" sz="3300" dirty="0">
                <a:latin typeface="Arial" pitchFamily="34" charset="0"/>
                <a:cs typeface="Arial" pitchFamily="34" charset="0"/>
              </a:rPr>
              <a:t>Федеральный закон от 31 мая 2001 г. № 73-ФЗ «О государственной судебно-экспертной деятельности в Российской Федерации».</a:t>
            </a:r>
          </a:p>
          <a:p>
            <a:pPr marL="355600" indent="-355600">
              <a:lnSpc>
                <a:spcPct val="110000"/>
              </a:lnSpc>
              <a:spcBef>
                <a:spcPts val="300"/>
              </a:spcBef>
              <a:buFont typeface="+mj-lt"/>
              <a:buAutoNum type="arabicPeriod"/>
            </a:pPr>
            <a:r>
              <a:rPr lang="ru-RU" sz="3300" dirty="0">
                <a:latin typeface="Arial" pitchFamily="34" charset="0"/>
                <a:cs typeface="Arial" pitchFamily="34" charset="0"/>
              </a:rPr>
              <a:t>Федеральный закон от 25.07.2002 № 114-ФЗ (действующая редакция, 2016) «О противодействии экстремистской деятельности».</a:t>
            </a:r>
          </a:p>
          <a:p>
            <a:pPr marL="514350" indent="-514350">
              <a:lnSpc>
                <a:spcPct val="110000"/>
              </a:lnSpc>
              <a:spcBef>
                <a:spcPts val="300"/>
              </a:spcBef>
              <a:buFont typeface="+mj-lt"/>
              <a:buAutoNum type="arabicPeriod"/>
            </a:pPr>
            <a:endParaRPr lang="ru-RU" sz="3300" dirty="0">
              <a:latin typeface="Arial" pitchFamily="34" charset="0"/>
              <a:cs typeface="Arial" pitchFamily="34" charset="0"/>
            </a:endParaRPr>
          </a:p>
          <a:p>
            <a:pPr marL="514350" indent="-514350">
              <a:buFont typeface="+mj-lt"/>
              <a:buAutoNum type="arabicPeriod"/>
            </a:pPr>
            <a:endParaRPr lang="ru-RU" dirty="0"/>
          </a:p>
        </p:txBody>
      </p:sp>
    </p:spTree>
    <p:extLst>
      <p:ext uri="{BB962C8B-B14F-4D97-AF65-F5344CB8AC3E}">
        <p14:creationId xmlns:p14="http://schemas.microsoft.com/office/powerpoint/2010/main" val="102254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764704"/>
            <a:ext cx="6590343" cy="428626"/>
          </a:xfrm>
        </p:spPr>
        <p:txBody>
          <a:bodyPr>
            <a:normAutofit fontScale="90000"/>
          </a:bodyPr>
          <a:lstStyle/>
          <a:p>
            <a:r>
              <a:rPr lang="ru-RU" sz="2400" b="1" dirty="0">
                <a:solidFill>
                  <a:srgbClr val="002060"/>
                </a:solidFill>
                <a:latin typeface="Arial" panose="020B0604020202020204" pitchFamily="34" charset="0"/>
                <a:ea typeface="+mn-ea"/>
                <a:cs typeface="Arial" panose="020B0604020202020204" pitchFamily="34" charset="0"/>
              </a:rPr>
              <a:t>Назначение судебной экспертизы</a:t>
            </a:r>
          </a:p>
        </p:txBody>
      </p:sp>
      <p:sp>
        <p:nvSpPr>
          <p:cNvPr id="3" name="Объект 2"/>
          <p:cNvSpPr>
            <a:spLocks noGrp="1"/>
          </p:cNvSpPr>
          <p:nvPr>
            <p:ph idx="1"/>
          </p:nvPr>
        </p:nvSpPr>
        <p:spPr>
          <a:xfrm>
            <a:off x="631161" y="1484784"/>
            <a:ext cx="8424936" cy="4896544"/>
          </a:xfrm>
        </p:spPr>
        <p:txBody>
          <a:bodyPr>
            <a:normAutofit fontScale="47500" lnSpcReduction="20000"/>
          </a:bodyPr>
          <a:lstStyle/>
          <a:p>
            <a:pPr marL="0" indent="0">
              <a:lnSpc>
                <a:spcPct val="120000"/>
              </a:lnSpc>
              <a:spcBef>
                <a:spcPts val="600"/>
              </a:spcBef>
              <a:buNone/>
            </a:pPr>
            <a:r>
              <a:rPr lang="ru-RU" sz="3800" dirty="0">
                <a:latin typeface="Arial" pitchFamily="34" charset="0"/>
                <a:cs typeface="Arial" pitchFamily="34" charset="0"/>
              </a:rPr>
              <a:t>Судебная экспертиза спорных текстов «экстремистской направленности» назначается, когда при расследовании или судебном разбирательстве возникает необходимость установить факты, связанные с содержанием или направленностью текстов (высказываний). Экспертиза назначается по статьям 205.2, 280 и 282 УК РФ.</a:t>
            </a:r>
          </a:p>
          <a:p>
            <a:pPr marL="0" indent="0">
              <a:lnSpc>
                <a:spcPct val="120000"/>
              </a:lnSpc>
              <a:spcBef>
                <a:spcPts val="600"/>
              </a:spcBef>
              <a:buNone/>
            </a:pPr>
            <a:r>
              <a:rPr lang="ru-RU" sz="3800" b="1" dirty="0">
                <a:latin typeface="Arial" pitchFamily="34" charset="0"/>
                <a:cs typeface="Arial" pitchFamily="34" charset="0"/>
              </a:rPr>
              <a:t>Нормативно-правовая база:</a:t>
            </a:r>
          </a:p>
          <a:p>
            <a:pPr>
              <a:lnSpc>
                <a:spcPct val="120000"/>
              </a:lnSpc>
              <a:spcBef>
                <a:spcPts val="600"/>
              </a:spcBef>
            </a:pPr>
            <a:r>
              <a:rPr lang="ru-RU" sz="3800" i="1" dirty="0">
                <a:latin typeface="Arial" pitchFamily="34" charset="0"/>
                <a:cs typeface="Arial" pitchFamily="34" charset="0"/>
              </a:rPr>
              <a:t>Постановление Пленума Верховного Суда Российской Федерации</a:t>
            </a:r>
            <a:br>
              <a:rPr lang="ru-RU" sz="3800" i="1" dirty="0">
                <a:latin typeface="Arial" pitchFamily="34" charset="0"/>
                <a:cs typeface="Arial" pitchFamily="34" charset="0"/>
              </a:rPr>
            </a:br>
            <a:r>
              <a:rPr lang="ru-RU" sz="3800" i="1" dirty="0">
                <a:latin typeface="Arial" pitchFamily="34" charset="0"/>
                <a:cs typeface="Arial" pitchFamily="34" charset="0"/>
              </a:rPr>
              <a:t>от 28 июня 2011 года № 11 «О судебной практике по уголовным делам</a:t>
            </a:r>
            <a:br>
              <a:rPr lang="ru-RU" sz="3800" i="1" dirty="0">
                <a:latin typeface="Arial" pitchFamily="34" charset="0"/>
                <a:cs typeface="Arial" pitchFamily="34" charset="0"/>
              </a:rPr>
            </a:br>
            <a:r>
              <a:rPr lang="ru-RU" sz="3800" i="1" dirty="0">
                <a:latin typeface="Arial" pitchFamily="34" charset="0"/>
                <a:cs typeface="Arial" pitchFamily="34" charset="0"/>
              </a:rPr>
              <a:t>о преступлениях экстремистской направленности».</a:t>
            </a:r>
          </a:p>
          <a:p>
            <a:pPr>
              <a:lnSpc>
                <a:spcPct val="120000"/>
              </a:lnSpc>
              <a:spcBef>
                <a:spcPts val="600"/>
              </a:spcBef>
            </a:pPr>
            <a:r>
              <a:rPr lang="ru-RU" sz="3800" i="1" dirty="0">
                <a:latin typeface="Arial" pitchFamily="34" charset="0"/>
                <a:cs typeface="Arial" pitchFamily="34" charset="0"/>
              </a:rPr>
              <a:t>Ст. 280 УК РФ «Публичные призывы к осуществлению экстремистской деятельности» (в ред. федеральных законов от 25.07.2002 № 112-ФЗ, от 08.12.2003 № 162-ФЗ).</a:t>
            </a:r>
          </a:p>
          <a:p>
            <a:pPr>
              <a:lnSpc>
                <a:spcPct val="120000"/>
              </a:lnSpc>
              <a:spcBef>
                <a:spcPts val="600"/>
              </a:spcBef>
            </a:pPr>
            <a:r>
              <a:rPr lang="ru-RU" sz="3800" i="1" dirty="0">
                <a:latin typeface="Arial" pitchFamily="34" charset="0"/>
                <a:cs typeface="Arial" pitchFamily="34" charset="0"/>
              </a:rPr>
              <a:t>Ст. 282 УК РФ «Возбуждение ненависти либо вражды, а равно унижение человеческого достоинства» (в ред. Федерального закона от 08.12.2003 № 162-ФЗ).</a:t>
            </a:r>
          </a:p>
          <a:p>
            <a:pPr>
              <a:lnSpc>
                <a:spcPct val="120000"/>
              </a:lnSpc>
              <a:spcBef>
                <a:spcPts val="600"/>
              </a:spcBef>
            </a:pPr>
            <a:r>
              <a:rPr lang="ru-RU" sz="3800" i="1" dirty="0">
                <a:latin typeface="Arial" pitchFamily="34" charset="0"/>
                <a:cs typeface="Arial" pitchFamily="34" charset="0"/>
              </a:rPr>
              <a:t>УПК РФ.</a:t>
            </a:r>
            <a:endParaRPr lang="ru-RU" sz="3800" dirty="0">
              <a:latin typeface="Arial" pitchFamily="34" charset="0"/>
              <a:cs typeface="Arial" pitchFamily="34" charset="0"/>
            </a:endParaRPr>
          </a:p>
          <a:p>
            <a:pPr>
              <a:lnSpc>
                <a:spcPct val="120000"/>
              </a:lnSpc>
              <a:spcBef>
                <a:spcPts val="600"/>
              </a:spcBef>
            </a:pPr>
            <a:endParaRPr lang="ru-RU" dirty="0">
              <a:latin typeface="Arial" pitchFamily="34" charset="0"/>
              <a:cs typeface="Arial" pitchFamily="34" charset="0"/>
            </a:endParaRPr>
          </a:p>
        </p:txBody>
      </p:sp>
    </p:spTree>
    <p:extLst>
      <p:ext uri="{BB962C8B-B14F-4D97-AF65-F5344CB8AC3E}">
        <p14:creationId xmlns:p14="http://schemas.microsoft.com/office/powerpoint/2010/main" val="95244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9094" y="620688"/>
            <a:ext cx="7180164" cy="788666"/>
          </a:xfrm>
        </p:spPr>
        <p:txBody>
          <a:bodyPr>
            <a:noAutofit/>
          </a:bodyPr>
          <a:lstStyle/>
          <a:p>
            <a:r>
              <a:rPr lang="ru-RU" sz="2400" b="1" dirty="0">
                <a:solidFill>
                  <a:srgbClr val="002060"/>
                </a:solidFill>
                <a:latin typeface="Arial" panose="020B0604020202020204" pitchFamily="34" charset="0"/>
                <a:ea typeface="+mn-ea"/>
                <a:cs typeface="Arial" panose="020B0604020202020204" pitchFamily="34" charset="0"/>
              </a:rPr>
              <a:t>Задача государственной судебно-экспертной деятельности</a:t>
            </a:r>
          </a:p>
        </p:txBody>
      </p:sp>
      <p:sp>
        <p:nvSpPr>
          <p:cNvPr id="3" name="Объект 2"/>
          <p:cNvSpPr>
            <a:spLocks noGrp="1"/>
          </p:cNvSpPr>
          <p:nvPr>
            <p:ph idx="1"/>
          </p:nvPr>
        </p:nvSpPr>
        <p:spPr>
          <a:xfrm>
            <a:off x="972394" y="1665096"/>
            <a:ext cx="7888070" cy="4536503"/>
          </a:xfrm>
        </p:spPr>
        <p:txBody>
          <a:bodyPr>
            <a:normAutofit fontScale="92500" lnSpcReduction="10000"/>
          </a:bodyPr>
          <a:lstStyle/>
          <a:p>
            <a:pPr marL="0" indent="0">
              <a:lnSpc>
                <a:spcPct val="110000"/>
              </a:lnSpc>
              <a:spcBef>
                <a:spcPts val="600"/>
              </a:spcBef>
              <a:buNone/>
            </a:pPr>
            <a:r>
              <a:rPr lang="ru-RU" sz="2400" dirty="0">
                <a:latin typeface="Arial" pitchFamily="34" charset="0"/>
                <a:cs typeface="Arial" pitchFamily="34" charset="0"/>
              </a:rPr>
              <a:t>Задачей государственной судебно-экспертной деятельности является оказание содействия судам, судьям, органам дознания, лицам, производящим дознание, следователям в установлении обстоятельств, подлежащих доказыванию по конкретному делу, посредством разрешения вопросов, требующих специальных знаний в области науки, техники, искусства или ремесла.</a:t>
            </a:r>
          </a:p>
          <a:p>
            <a:pPr marL="0" indent="0">
              <a:lnSpc>
                <a:spcPct val="110000"/>
              </a:lnSpc>
              <a:spcBef>
                <a:spcPts val="1200"/>
              </a:spcBef>
              <a:buNone/>
            </a:pPr>
            <a:r>
              <a:rPr lang="ru-RU" sz="2400" b="1" dirty="0">
                <a:latin typeface="Arial" pitchFamily="34" charset="0"/>
                <a:cs typeface="Arial" pitchFamily="34" charset="0"/>
              </a:rPr>
              <a:t>Нормативно-правовая база:</a:t>
            </a:r>
          </a:p>
          <a:p>
            <a:pPr marL="0" indent="0">
              <a:lnSpc>
                <a:spcPct val="110000"/>
              </a:lnSpc>
              <a:spcBef>
                <a:spcPts val="600"/>
              </a:spcBef>
              <a:buNone/>
            </a:pPr>
            <a:r>
              <a:rPr lang="ru-RU" sz="2400" i="1" dirty="0">
                <a:latin typeface="Arial" pitchFamily="34" charset="0"/>
                <a:cs typeface="Arial" pitchFamily="34" charset="0"/>
              </a:rPr>
              <a:t>Федеральный закон от 31 мая 2001 г. № 73-ФЗ</a:t>
            </a:r>
            <a:br>
              <a:rPr lang="ru-RU" sz="2400" i="1" dirty="0">
                <a:latin typeface="Arial" pitchFamily="34" charset="0"/>
                <a:cs typeface="Arial" pitchFamily="34" charset="0"/>
              </a:rPr>
            </a:br>
            <a:r>
              <a:rPr lang="ru-RU" sz="2400" i="1" dirty="0">
                <a:latin typeface="Arial" pitchFamily="34" charset="0"/>
                <a:cs typeface="Arial" pitchFamily="34" charset="0"/>
              </a:rPr>
              <a:t>«О государственной судебно-экспертной деятельности в Российской Федерации».</a:t>
            </a:r>
          </a:p>
          <a:p>
            <a:pPr marL="0" indent="0">
              <a:buNone/>
            </a:pPr>
            <a:endParaRPr lang="ru-RU" dirty="0"/>
          </a:p>
        </p:txBody>
      </p:sp>
    </p:spTree>
    <p:extLst>
      <p:ext uri="{BB962C8B-B14F-4D97-AF65-F5344CB8AC3E}">
        <p14:creationId xmlns:p14="http://schemas.microsoft.com/office/powerpoint/2010/main" val="271227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466" y="692696"/>
            <a:ext cx="2808312" cy="504056"/>
          </a:xfrm>
        </p:spPr>
        <p:txBody>
          <a:bodyPr>
            <a:normAutofit fontScale="90000"/>
          </a:bodyPr>
          <a:lstStyle/>
          <a:p>
            <a:r>
              <a:rPr lang="ru-RU" sz="2800" dirty="0">
                <a:solidFill>
                  <a:srgbClr val="002060"/>
                </a:solidFill>
                <a:latin typeface="Arial Black" pitchFamily="34" charset="0"/>
                <a:ea typeface="+mn-ea"/>
                <a:cs typeface="+mn-cs"/>
              </a:rPr>
              <a:t>Ст. 280 УК РФ</a:t>
            </a:r>
          </a:p>
        </p:txBody>
      </p:sp>
      <p:sp>
        <p:nvSpPr>
          <p:cNvPr id="3" name="Объект 2"/>
          <p:cNvSpPr>
            <a:spLocks noGrp="1"/>
          </p:cNvSpPr>
          <p:nvPr>
            <p:ph idx="1"/>
          </p:nvPr>
        </p:nvSpPr>
        <p:spPr>
          <a:xfrm>
            <a:off x="468338" y="1412775"/>
            <a:ext cx="8352928" cy="5112569"/>
          </a:xfrm>
        </p:spPr>
        <p:txBody>
          <a:bodyPr>
            <a:normAutofit lnSpcReduction="10000"/>
          </a:bodyPr>
          <a:lstStyle/>
          <a:p>
            <a:pPr marL="355600" indent="-355600">
              <a:lnSpc>
                <a:spcPct val="120000"/>
              </a:lnSpc>
              <a:spcBef>
                <a:spcPts val="600"/>
              </a:spcBef>
              <a:buFont typeface="+mj-lt"/>
              <a:buAutoNum type="arabicPeriod"/>
            </a:pPr>
            <a:r>
              <a:rPr lang="ru-RU" dirty="0">
                <a:latin typeface="Arial" pitchFamily="34" charset="0"/>
                <a:cs typeface="Arial" pitchFamily="34" charset="0"/>
              </a:rPr>
              <a:t> </a:t>
            </a:r>
            <a:r>
              <a:rPr lang="ru-RU" b="1" dirty="0">
                <a:latin typeface="Arial" pitchFamily="34" charset="0"/>
                <a:cs typeface="Arial" pitchFamily="34" charset="0"/>
              </a:rPr>
              <a:t>Публичные призывы </a:t>
            </a:r>
            <a:r>
              <a:rPr lang="ru-RU" dirty="0">
                <a:latin typeface="Arial" pitchFamily="34" charset="0"/>
                <a:cs typeface="Arial" pitchFamily="34" charset="0"/>
              </a:rPr>
              <a:t>к осуществлению экстремистской деятельности -наказываются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трех лет, либо арестом на срок от четырех до шести месяцев, либо лишением свободы на срок до четырех лет с лишением права занимать определенные должности или заниматься определенной деятельностью на тот же срок.</a:t>
            </a:r>
          </a:p>
          <a:p>
            <a:pPr marL="355600" indent="-355600">
              <a:lnSpc>
                <a:spcPct val="120000"/>
              </a:lnSpc>
              <a:spcBef>
                <a:spcPts val="600"/>
              </a:spcBef>
              <a:buFont typeface="+mj-lt"/>
              <a:buAutoNum type="arabicPeriod"/>
            </a:pPr>
            <a:r>
              <a:rPr lang="ru-RU" dirty="0">
                <a:latin typeface="Arial" pitchFamily="34" charset="0"/>
                <a:cs typeface="Arial" pitchFamily="34" charset="0"/>
              </a:rPr>
              <a:t>Те же деяния, совершенные с использованием средств массовой информации либо информационно-телекоммуникационных сетей, в том числе сети «Интернет», наказываются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a:t>
            </a:r>
          </a:p>
          <a:p>
            <a:endParaRPr lang="ru-RU" dirty="0"/>
          </a:p>
        </p:txBody>
      </p:sp>
    </p:spTree>
    <p:extLst>
      <p:ext uri="{BB962C8B-B14F-4D97-AF65-F5344CB8AC3E}">
        <p14:creationId xmlns:p14="http://schemas.microsoft.com/office/powerpoint/2010/main" val="391185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4014" y="620688"/>
            <a:ext cx="3168352" cy="576064"/>
          </a:xfrm>
        </p:spPr>
        <p:txBody>
          <a:bodyPr>
            <a:normAutofit/>
          </a:bodyPr>
          <a:lstStyle/>
          <a:p>
            <a:pPr algn="ctr"/>
            <a:r>
              <a:rPr lang="ru-RU" sz="2800" dirty="0">
                <a:solidFill>
                  <a:srgbClr val="002060"/>
                </a:solidFill>
                <a:latin typeface="Arial Black" pitchFamily="34" charset="0"/>
                <a:ea typeface="+mn-ea"/>
                <a:cs typeface="+mn-cs"/>
              </a:rPr>
              <a:t>Ст. 282 УК РФ</a:t>
            </a:r>
          </a:p>
        </p:txBody>
      </p:sp>
      <p:sp>
        <p:nvSpPr>
          <p:cNvPr id="3" name="Объект 2"/>
          <p:cNvSpPr>
            <a:spLocks noGrp="1"/>
          </p:cNvSpPr>
          <p:nvPr>
            <p:ph idx="1"/>
          </p:nvPr>
        </p:nvSpPr>
        <p:spPr>
          <a:xfrm>
            <a:off x="396330" y="1412776"/>
            <a:ext cx="8712968" cy="5373216"/>
          </a:xfrm>
        </p:spPr>
        <p:txBody>
          <a:bodyPr>
            <a:normAutofit fontScale="40000" lnSpcReduction="20000"/>
          </a:bodyPr>
          <a:lstStyle/>
          <a:p>
            <a:pPr marL="273050" indent="-273050">
              <a:lnSpc>
                <a:spcPct val="110000"/>
              </a:lnSpc>
              <a:spcBef>
                <a:spcPts val="600"/>
              </a:spcBef>
              <a:buFont typeface="+mj-lt"/>
              <a:buAutoNum type="arabicPeriod"/>
            </a:pPr>
            <a:r>
              <a:rPr lang="ru-RU" sz="4300" dirty="0">
                <a:latin typeface="Arial" pitchFamily="34" charset="0"/>
                <a:cs typeface="Arial" pitchFamily="34" charset="0"/>
              </a:rPr>
              <a:t>Действия, направленные на возбуждение ненависти либо вражды, а также на унижение достоинства человека либо группы лиц по признакам пола, расы, национальности, языка, происхождения, отношения к религии, а равно принадлежности к какой-либо социальной группе, совершенные публично или</a:t>
            </a:r>
            <a:br>
              <a:rPr lang="ru-RU" sz="4300" dirty="0">
                <a:latin typeface="Arial" pitchFamily="34" charset="0"/>
                <a:cs typeface="Arial" pitchFamily="34" charset="0"/>
              </a:rPr>
            </a:br>
            <a:r>
              <a:rPr lang="ru-RU" sz="4300" dirty="0">
                <a:latin typeface="Arial" pitchFamily="34" charset="0"/>
                <a:cs typeface="Arial" pitchFamily="34" charset="0"/>
              </a:rPr>
              <a:t>с использованием средств массовой информации либо информационно-телекоммуникационных сетей, в том числе сети «Интернет», наказываются штрафом в размере от трехсот тысяч до пятисот тысяч рублей или в размере заработной платы или иного дохода осужденного за период от двух до трех лет, либо принудительными работами на срок от одного года до четырех лет с лишением права занимать определенные должности или заниматься определенной деятельностью на срок до трех лет, либо лишением свободы на срок от двух до пят лет.</a:t>
            </a:r>
          </a:p>
          <a:p>
            <a:pPr marL="273050" indent="-273050">
              <a:lnSpc>
                <a:spcPct val="110000"/>
              </a:lnSpc>
              <a:spcBef>
                <a:spcPts val="600"/>
              </a:spcBef>
              <a:buFont typeface="+mj-lt"/>
              <a:buAutoNum type="arabicPeriod"/>
            </a:pPr>
            <a:r>
              <a:rPr lang="ru-RU" sz="4300" dirty="0">
                <a:latin typeface="Arial" pitchFamily="34" charset="0"/>
                <a:cs typeface="Arial" pitchFamily="34" charset="0"/>
              </a:rPr>
              <a:t>Те же деяния, совершенные:</a:t>
            </a:r>
          </a:p>
          <a:p>
            <a:pPr marL="273050" indent="0">
              <a:lnSpc>
                <a:spcPct val="110000"/>
              </a:lnSpc>
              <a:spcBef>
                <a:spcPts val="0"/>
              </a:spcBef>
              <a:buNone/>
            </a:pPr>
            <a:r>
              <a:rPr lang="ru-RU" sz="4300" dirty="0">
                <a:latin typeface="Arial" pitchFamily="34" charset="0"/>
                <a:cs typeface="Arial" pitchFamily="34" charset="0"/>
              </a:rPr>
              <a:t>а) с применением насилия или с угрозой его применения,</a:t>
            </a:r>
          </a:p>
          <a:p>
            <a:pPr marL="273050" indent="0">
              <a:lnSpc>
                <a:spcPct val="110000"/>
              </a:lnSpc>
              <a:spcBef>
                <a:spcPts val="0"/>
              </a:spcBef>
              <a:buNone/>
            </a:pPr>
            <a:r>
              <a:rPr lang="ru-RU" sz="4300" dirty="0">
                <a:latin typeface="Arial" pitchFamily="34" charset="0"/>
                <a:cs typeface="Arial" pitchFamily="34" charset="0"/>
              </a:rPr>
              <a:t>б) лицом с использованием своего служебного положения,</a:t>
            </a:r>
          </a:p>
          <a:p>
            <a:pPr marL="273050" indent="0">
              <a:lnSpc>
                <a:spcPct val="110000"/>
              </a:lnSpc>
              <a:spcBef>
                <a:spcPts val="0"/>
              </a:spcBef>
              <a:buNone/>
            </a:pPr>
            <a:r>
              <a:rPr lang="ru-RU" sz="4300" dirty="0">
                <a:latin typeface="Arial" pitchFamily="34" charset="0"/>
                <a:cs typeface="Arial" pitchFamily="34" charset="0"/>
              </a:rPr>
              <a:t>в) организованной группой,</a:t>
            </a:r>
          </a:p>
          <a:p>
            <a:pPr marL="273050" indent="0">
              <a:lnSpc>
                <a:spcPct val="110000"/>
              </a:lnSpc>
              <a:spcBef>
                <a:spcPts val="0"/>
              </a:spcBef>
              <a:buNone/>
            </a:pPr>
            <a:r>
              <a:rPr lang="ru-RU" sz="4300" dirty="0">
                <a:latin typeface="Arial" pitchFamily="34" charset="0"/>
                <a:cs typeface="Arial" pitchFamily="34" charset="0"/>
              </a:rPr>
              <a:t>наказываются штрафом в размере от трехсот тысяч до шестисот тысяч рублей или в размере заработной платы или иного дохода осужденного за период от двух до трех лет, либо принудительными работами на срок от двух до пяти лет</a:t>
            </a:r>
            <a:br>
              <a:rPr lang="ru-RU" sz="4300" dirty="0">
                <a:latin typeface="Arial" pitchFamily="34" charset="0"/>
                <a:cs typeface="Arial" pitchFamily="34" charset="0"/>
              </a:rPr>
            </a:br>
            <a:r>
              <a:rPr lang="ru-RU" sz="4300" dirty="0">
                <a:latin typeface="Arial" pitchFamily="34" charset="0"/>
                <a:cs typeface="Arial" pitchFamily="34" charset="0"/>
              </a:rPr>
              <a:t>с лишением права занимать определенные должности или заниматься определенной деятельностью на срок до трех лет, либо лишением свободы на срок от трех до шести лет.</a:t>
            </a:r>
          </a:p>
          <a:p>
            <a:pPr marL="0" indent="0">
              <a:buNone/>
            </a:pPr>
            <a:endParaRPr lang="ru-RU" dirty="0"/>
          </a:p>
        </p:txBody>
      </p:sp>
    </p:spTree>
    <p:extLst>
      <p:ext uri="{BB962C8B-B14F-4D97-AF65-F5344CB8AC3E}">
        <p14:creationId xmlns:p14="http://schemas.microsoft.com/office/powerpoint/2010/main" val="225630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0426" y="692696"/>
            <a:ext cx="3635367" cy="428626"/>
          </a:xfrm>
        </p:spPr>
        <p:txBody>
          <a:bodyPr>
            <a:normAutofit fontScale="90000"/>
          </a:bodyPr>
          <a:lstStyle/>
          <a:p>
            <a:pPr algn="ctr"/>
            <a:r>
              <a:rPr lang="ru-RU" sz="2800" dirty="0">
                <a:solidFill>
                  <a:srgbClr val="002060"/>
                </a:solidFill>
                <a:latin typeface="Arial Black" pitchFamily="34" charset="0"/>
                <a:ea typeface="+mn-ea"/>
                <a:cs typeface="+mn-cs"/>
              </a:rPr>
              <a:t>Ст. 205.2. УК РФ</a:t>
            </a:r>
          </a:p>
        </p:txBody>
      </p:sp>
      <p:sp>
        <p:nvSpPr>
          <p:cNvPr id="3" name="Объект 2"/>
          <p:cNvSpPr>
            <a:spLocks noGrp="1"/>
          </p:cNvSpPr>
          <p:nvPr>
            <p:ph idx="1"/>
          </p:nvPr>
        </p:nvSpPr>
        <p:spPr>
          <a:xfrm>
            <a:off x="540346" y="1556792"/>
            <a:ext cx="8424936" cy="5112568"/>
          </a:xfrm>
        </p:spPr>
        <p:txBody>
          <a:bodyPr>
            <a:normAutofit fontScale="92500" lnSpcReduction="10000"/>
          </a:bodyPr>
          <a:lstStyle/>
          <a:p>
            <a:pPr marL="355600" indent="-355600">
              <a:lnSpc>
                <a:spcPct val="120000"/>
              </a:lnSpc>
              <a:spcBef>
                <a:spcPts val="600"/>
              </a:spcBef>
              <a:buFont typeface="+mj-lt"/>
              <a:buAutoNum type="arabicPeriod"/>
            </a:pPr>
            <a:r>
              <a:rPr lang="ru-RU" dirty="0">
                <a:latin typeface="Arial" pitchFamily="34" charset="0"/>
                <a:cs typeface="Arial" pitchFamily="34" charset="0"/>
              </a:rPr>
              <a:t>Публичные призывы к осуществлению террористической деятельности или публичное оправдание терроризма наказываются штрафом в размере от ста тысяч до пятисот тысяч рублей либо в размере заработной платы или иного дохода осужденного за период до трех лет либо лишением свободы на срок от двух до пяти лет.</a:t>
            </a:r>
          </a:p>
          <a:p>
            <a:pPr marL="355600" indent="-355600">
              <a:lnSpc>
                <a:spcPct val="120000"/>
              </a:lnSpc>
              <a:spcBef>
                <a:spcPts val="600"/>
              </a:spcBef>
              <a:buFont typeface="+mj-lt"/>
              <a:buAutoNum type="arabicPeriod"/>
            </a:pPr>
            <a:r>
              <a:rPr lang="ru-RU" dirty="0">
                <a:latin typeface="Arial" pitchFamily="34" charset="0"/>
                <a:cs typeface="Arial" pitchFamily="34" charset="0"/>
              </a:rPr>
              <a:t>Те же деяния, совершенные с использованием средств массовой информации либо электронных или информационно-телекоммуникационных сетей, в том числе сети «Интернет», наказываются штрафом в размере от трехсот тысяч до одного миллиона рублей или в размере заработной платы или иного дохода осужденного за период от трех до пяти лет либо лишением свободы на срок от пяти до семи лет с лишением права занимать определенные должности или заниматься определенной деятельностью на срок до пяти лет.</a:t>
            </a:r>
          </a:p>
          <a:p>
            <a:pPr marL="355600" indent="-355600">
              <a:lnSpc>
                <a:spcPct val="120000"/>
              </a:lnSpc>
              <a:spcBef>
                <a:spcPts val="600"/>
              </a:spcBef>
              <a:buFont typeface="+mj-lt"/>
              <a:buAutoNum type="arabicPeriod"/>
            </a:pPr>
            <a:r>
              <a:rPr lang="ru-RU" dirty="0">
                <a:latin typeface="Arial" pitchFamily="34" charset="0"/>
                <a:cs typeface="Arial" pitchFamily="34" charset="0"/>
              </a:rPr>
              <a:t>В настоящей статье под террористической деятельностью понимается совершение хотя бы одного из преступлений, предусмотренных статьями 205-206, 208, 211, 220, 221, 277, 278, 279, 360, 361 настоящего Кодекса.</a:t>
            </a:r>
          </a:p>
        </p:txBody>
      </p:sp>
    </p:spTree>
    <p:extLst>
      <p:ext uri="{BB962C8B-B14F-4D97-AF65-F5344CB8AC3E}">
        <p14:creationId xmlns:p14="http://schemas.microsoft.com/office/powerpoint/2010/main" val="359581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692696"/>
            <a:ext cx="3295963" cy="504056"/>
          </a:xfrm>
        </p:spPr>
        <p:txBody>
          <a:bodyPr>
            <a:normAutofit/>
          </a:bodyPr>
          <a:lstStyle/>
          <a:p>
            <a:pPr algn="ctr"/>
            <a:r>
              <a:rPr lang="ru-RU" sz="2400" b="1" dirty="0">
                <a:solidFill>
                  <a:srgbClr val="002060"/>
                </a:solidFill>
                <a:latin typeface="Arial" panose="020B0604020202020204" pitchFamily="34" charset="0"/>
                <a:ea typeface="+mn-ea"/>
                <a:cs typeface="Arial" panose="020B0604020202020204" pitchFamily="34" charset="0"/>
              </a:rPr>
              <a:t>Основные понятия</a:t>
            </a:r>
          </a:p>
        </p:txBody>
      </p:sp>
      <p:sp>
        <p:nvSpPr>
          <p:cNvPr id="3" name="Объект 2"/>
          <p:cNvSpPr>
            <a:spLocks noGrp="1"/>
          </p:cNvSpPr>
          <p:nvPr>
            <p:ph idx="1"/>
          </p:nvPr>
        </p:nvSpPr>
        <p:spPr>
          <a:xfrm>
            <a:off x="324322" y="1340768"/>
            <a:ext cx="8640960" cy="5256584"/>
          </a:xfrm>
        </p:spPr>
        <p:txBody>
          <a:bodyPr>
            <a:normAutofit lnSpcReduction="10000"/>
          </a:bodyPr>
          <a:lstStyle/>
          <a:p>
            <a:pPr>
              <a:spcBef>
                <a:spcPts val="400"/>
              </a:spcBef>
            </a:pPr>
            <a:r>
              <a:rPr lang="ru-RU" sz="1800" b="1" dirty="0">
                <a:latin typeface="Arial" pitchFamily="34" charset="0"/>
                <a:cs typeface="Arial" pitchFamily="34" charset="0"/>
              </a:rPr>
              <a:t>Экстремистская деятельность </a:t>
            </a:r>
            <a:r>
              <a:rPr lang="ru-RU" sz="1800" dirty="0">
                <a:latin typeface="Arial" pitchFamily="34" charset="0"/>
                <a:cs typeface="Arial" pitchFamily="34" charset="0"/>
              </a:rPr>
              <a:t>(экстремизм) (в законе описывается через перечень деяний).</a:t>
            </a:r>
          </a:p>
          <a:p>
            <a:pPr>
              <a:spcBef>
                <a:spcPts val="400"/>
              </a:spcBef>
            </a:pPr>
            <a:r>
              <a:rPr lang="ru-RU" sz="1800" b="1" dirty="0">
                <a:latin typeface="Arial" pitchFamily="34" charset="0"/>
                <a:cs typeface="Arial" pitchFamily="34" charset="0"/>
              </a:rPr>
              <a:t>Преступления экстремистской направленности </a:t>
            </a:r>
            <a:r>
              <a:rPr lang="ru-RU" sz="1800" dirty="0">
                <a:latin typeface="Arial" pitchFamily="34" charset="0"/>
                <a:cs typeface="Arial" pitchFamily="34" charset="0"/>
              </a:rPr>
              <a:t>– это преступления, совершенные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a:t>
            </a:r>
          </a:p>
          <a:p>
            <a:pPr>
              <a:spcBef>
                <a:spcPts val="400"/>
              </a:spcBef>
            </a:pPr>
            <a:r>
              <a:rPr lang="ru-RU" sz="1800" b="1" dirty="0">
                <a:latin typeface="Arial" pitchFamily="34" charset="0"/>
                <a:cs typeface="Arial" pitchFamily="34" charset="0"/>
              </a:rPr>
              <a:t>Экстремистские материалы </a:t>
            </a:r>
            <a:r>
              <a:rPr lang="ru-RU" sz="1800" dirty="0">
                <a:latin typeface="Arial" pitchFamily="34" charset="0"/>
                <a:cs typeface="Arial" pitchFamily="34" charset="0"/>
              </a:rPr>
              <a:t>– это «предназначенные для обнародования документы либо информация на иных носителях, призывающие к осуществлению экстремистской деятельности либо обосновывающие или оправдывающие необходимость осуществления такой деятельности, в том числе труды руководителей национал-социалистской рабочей партии Германии, фашистской партии Италии, публикации, обосновывающие или оправдывающие национальное и (или) расовое превосходство либо оправдывающие практику совершения военных или иных преступлений, направленных на полное или частичное уничтожение какой-либо этнической, социальной, расовой, национальной или религиозной группы».</a:t>
            </a:r>
          </a:p>
          <a:p>
            <a:pPr marL="0" indent="0">
              <a:spcBef>
                <a:spcPts val="600"/>
              </a:spcBef>
              <a:buNone/>
            </a:pPr>
            <a:r>
              <a:rPr lang="ru-RU" sz="1800" b="1" dirty="0">
                <a:latin typeface="Arial" pitchFamily="34" charset="0"/>
                <a:cs typeface="Arial" pitchFamily="34" charset="0"/>
              </a:rPr>
              <a:t>Нормативно-правовая база:</a:t>
            </a:r>
          </a:p>
          <a:p>
            <a:pPr>
              <a:spcBef>
                <a:spcPts val="400"/>
              </a:spcBef>
            </a:pPr>
            <a:r>
              <a:rPr lang="ru-RU" sz="1800" i="1" dirty="0">
                <a:latin typeface="Arial" pitchFamily="34" charset="0"/>
                <a:cs typeface="Arial" pitchFamily="34" charset="0"/>
              </a:rPr>
              <a:t>Федеральный закон от 25.07.2002 N 114-ФЗ (действующая редакция, 2016)  «О противодействии экстремистской деятельности».</a:t>
            </a:r>
            <a:endParaRPr lang="ru-RU" sz="1800" dirty="0">
              <a:latin typeface="Arial" pitchFamily="34" charset="0"/>
              <a:cs typeface="Arial" pitchFamily="34" charset="0"/>
            </a:endParaRPr>
          </a:p>
        </p:txBody>
      </p:sp>
    </p:spTree>
    <p:extLst>
      <p:ext uri="{BB962C8B-B14F-4D97-AF65-F5344CB8AC3E}">
        <p14:creationId xmlns:p14="http://schemas.microsoft.com/office/powerpoint/2010/main" val="307490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7518" y="548680"/>
            <a:ext cx="7888070" cy="720080"/>
          </a:xfrm>
        </p:spPr>
        <p:txBody>
          <a:bodyPr>
            <a:noAutofit/>
          </a:bodyPr>
          <a:lstStyle/>
          <a:p>
            <a:r>
              <a:rPr lang="ru-RU" sz="2000" b="1" dirty="0">
                <a:solidFill>
                  <a:srgbClr val="002060"/>
                </a:solidFill>
                <a:latin typeface="Arial" pitchFamily="34" charset="0"/>
                <a:ea typeface="+mn-ea"/>
                <a:cs typeface="Arial" pitchFamily="34" charset="0"/>
              </a:rPr>
              <a:t>Запрещенные речевые действия, согласно Федеральному закону «О противодействии экстремистской деятельности»:</a:t>
            </a:r>
          </a:p>
        </p:txBody>
      </p:sp>
      <p:sp>
        <p:nvSpPr>
          <p:cNvPr id="3" name="Объект 2"/>
          <p:cNvSpPr>
            <a:spLocks noGrp="1"/>
          </p:cNvSpPr>
          <p:nvPr>
            <p:ph idx="1"/>
          </p:nvPr>
        </p:nvSpPr>
        <p:spPr>
          <a:xfrm>
            <a:off x="864668" y="1412776"/>
            <a:ext cx="8280920" cy="5040560"/>
          </a:xfrm>
        </p:spPr>
        <p:txBody>
          <a:bodyPr>
            <a:normAutofit lnSpcReduction="10000"/>
          </a:bodyPr>
          <a:lstStyle/>
          <a:p>
            <a:pPr>
              <a:lnSpc>
                <a:spcPct val="120000"/>
              </a:lnSpc>
              <a:spcBef>
                <a:spcPts val="600"/>
              </a:spcBef>
            </a:pPr>
            <a:r>
              <a:rPr lang="ru-RU" dirty="0">
                <a:latin typeface="Arial" pitchFamily="34" charset="0"/>
                <a:cs typeface="Arial" pitchFamily="34" charset="0"/>
              </a:rPr>
              <a:t>публичное оправдание терроризма;</a:t>
            </a:r>
          </a:p>
          <a:p>
            <a:pPr>
              <a:lnSpc>
                <a:spcPct val="120000"/>
              </a:lnSpc>
              <a:spcBef>
                <a:spcPts val="600"/>
              </a:spcBef>
            </a:pPr>
            <a:r>
              <a:rPr lang="ru-RU" dirty="0">
                <a:latin typeface="Arial" pitchFamily="34" charset="0"/>
                <a:cs typeface="Arial" pitchFamily="34" charset="0"/>
              </a:rPr>
              <a:t>возбуждение социальной, расовой, национальной или религиозной розни;</a:t>
            </a:r>
          </a:p>
          <a:p>
            <a:pPr>
              <a:lnSpc>
                <a:spcPct val="120000"/>
              </a:lnSpc>
              <a:spcBef>
                <a:spcPts val="600"/>
              </a:spcBef>
            </a:pPr>
            <a:r>
              <a:rPr lang="ru-RU" dirty="0">
                <a:latin typeface="Arial" pitchFamily="34" charset="0"/>
                <a:cs typeface="Arial" pitchFamily="34" charset="0"/>
              </a:rPr>
              <a:t>пропаганда исключительности, превосходства либо неполноценности человека по признаку его социальной, расовой, национальной, религиозной или языковой принадлежности или отношения к религии;</a:t>
            </a:r>
          </a:p>
          <a:p>
            <a:pPr>
              <a:lnSpc>
                <a:spcPct val="120000"/>
              </a:lnSpc>
              <a:spcBef>
                <a:spcPts val="600"/>
              </a:spcBef>
            </a:pPr>
            <a:r>
              <a:rPr lang="ru-RU" dirty="0">
                <a:latin typeface="Arial" pitchFamily="34" charset="0"/>
                <a:cs typeface="Arial" pitchFamily="34" charset="0"/>
              </a:rPr>
              <a:t>пропаганда и публичное демонстрирование нацистской атрибутики или символики либо атрибутики или символики, сходных с нацистской атрибутикой или символикой до степени смешения;</a:t>
            </a:r>
          </a:p>
          <a:p>
            <a:pPr>
              <a:lnSpc>
                <a:spcPct val="120000"/>
              </a:lnSpc>
              <a:spcBef>
                <a:spcPts val="600"/>
              </a:spcBef>
            </a:pPr>
            <a:r>
              <a:rPr lang="ru-RU" dirty="0">
                <a:latin typeface="Arial" pitchFamily="34" charset="0"/>
                <a:cs typeface="Arial" pitchFamily="34" charset="0"/>
              </a:rPr>
              <a:t>публичное заведомо ложное обвинение лица, замещающего государственную должность Российской Федерации или государственную должность субъекта Российской Федерации, в совершении им в период исполнения своих должностных обязанностей деяний, указанных в ст. 1 ФЗ № 114 и являющихся преступлением;</a:t>
            </a:r>
          </a:p>
          <a:p>
            <a:pPr>
              <a:lnSpc>
                <a:spcPct val="120000"/>
              </a:lnSpc>
              <a:spcBef>
                <a:spcPts val="600"/>
              </a:spcBef>
            </a:pPr>
            <a:r>
              <a:rPr lang="ru-RU" dirty="0">
                <a:latin typeface="Arial" pitchFamily="34" charset="0"/>
                <a:cs typeface="Arial" pitchFamily="34" charset="0"/>
              </a:rPr>
              <a:t>подстрекательство к осуществлению указанных выше деяний;</a:t>
            </a:r>
          </a:p>
          <a:p>
            <a:pPr>
              <a:lnSpc>
                <a:spcPct val="120000"/>
              </a:lnSpc>
              <a:spcBef>
                <a:spcPts val="600"/>
              </a:spcBef>
            </a:pPr>
            <a:endParaRPr lang="ru-RU" dirty="0"/>
          </a:p>
        </p:txBody>
      </p:sp>
    </p:spTree>
    <p:extLst>
      <p:ext uri="{BB962C8B-B14F-4D97-AF65-F5344CB8AC3E}">
        <p14:creationId xmlns:p14="http://schemas.microsoft.com/office/powerpoint/2010/main" val="202007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Default Design">
  <a:themeElements>
    <a:clrScheme name="Другая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4472C4"/>
      </a:accent4>
      <a:accent5>
        <a:srgbClr val="FFC000"/>
      </a:accent5>
      <a:accent6>
        <a:srgbClr val="70AD47"/>
      </a:accent6>
      <a:hlink>
        <a:srgbClr val="0563C1"/>
      </a:hlink>
      <a:folHlink>
        <a:srgbClr val="954F72"/>
      </a:folHlink>
    </a:clrScheme>
    <a:fontScheme name="Другая 1">
      <a:majorFont>
        <a:latin typeface="Franklin Gothic Medium"/>
        <a:ea typeface=""/>
        <a:cs typeface=""/>
      </a:majorFont>
      <a:minorFont>
        <a:latin typeface="Franklin Gothic 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C0808">
            <a:alpha val="48000"/>
          </a:srgbClr>
        </a:solidFill>
        <a:ln w="28575" cap="flat" cmpd="sng" algn="ctr">
          <a:solidFill>
            <a:srgbClr val="F74747"/>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342900" marR="0" indent="-342900" algn="ctr" defTabSz="914400" rtl="0" eaLnBrk="1" fontAlgn="base" latinLnBrk="0" hangingPunct="1">
          <a:lnSpc>
            <a:spcPct val="80000"/>
          </a:lnSpc>
          <a:spcBef>
            <a:spcPct val="20000"/>
          </a:spcBef>
          <a:spcAft>
            <a:spcPct val="0"/>
          </a:spcAft>
          <a:buClrTx/>
          <a:buSzTx/>
          <a:buFont typeface="Wingdings" pitchFamily="2" charset="2"/>
          <a:buNone/>
          <a:tabLst/>
          <a:defRPr kumimoji="0" lang="ru-RU" sz="20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rgbClr val="FC0808">
            <a:alpha val="48000"/>
          </a:srgbClr>
        </a:solidFill>
        <a:ln w="28575" cap="flat" cmpd="sng" algn="ctr">
          <a:solidFill>
            <a:srgbClr val="F74747"/>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342900" marR="0" indent="-342900" algn="ctr" defTabSz="914400" rtl="0" eaLnBrk="1" fontAlgn="base" latinLnBrk="0" hangingPunct="1">
          <a:lnSpc>
            <a:spcPct val="80000"/>
          </a:lnSpc>
          <a:spcBef>
            <a:spcPct val="20000"/>
          </a:spcBef>
          <a:spcAft>
            <a:spcPct val="0"/>
          </a:spcAft>
          <a:buClrTx/>
          <a:buSzTx/>
          <a:buFont typeface="Wingdings" pitchFamily="2" charset="2"/>
          <a:buNone/>
          <a:tabLst/>
          <a:defRPr kumimoji="0" lang="ru-RU" sz="20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2529</TotalTime>
  <Words>2929</Words>
  <Application>Microsoft Office PowerPoint</Application>
  <PresentationFormat>Произвольный</PresentationFormat>
  <Paragraphs>152</Paragraphs>
  <Slides>29</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29</vt:i4>
      </vt:variant>
    </vt:vector>
  </HeadingPairs>
  <TitlesOfParts>
    <vt:vector size="40" baseType="lpstr">
      <vt:lpstr>Arial</vt:lpstr>
      <vt:lpstr>Arial Black</vt:lpstr>
      <vt:lpstr>Calibri</vt:lpstr>
      <vt:lpstr>Century Gothic</vt:lpstr>
      <vt:lpstr>Franklin Gothic Book</vt:lpstr>
      <vt:lpstr>Franklin Gothic Medium</vt:lpstr>
      <vt:lpstr>Tahoma</vt:lpstr>
      <vt:lpstr>Wingdings</vt:lpstr>
      <vt:lpstr>Wingdings 3</vt:lpstr>
      <vt:lpstr>1_Default Design</vt:lpstr>
      <vt:lpstr>Легкий дым</vt:lpstr>
      <vt:lpstr>Презентация PowerPoint</vt:lpstr>
      <vt:lpstr>Презентация PowerPoint</vt:lpstr>
      <vt:lpstr>Назначение судебной экспертизы</vt:lpstr>
      <vt:lpstr>Задача государственной судебно-экспертной деятельности</vt:lpstr>
      <vt:lpstr>Ст. 280 УК РФ</vt:lpstr>
      <vt:lpstr>Ст. 282 УК РФ</vt:lpstr>
      <vt:lpstr>Ст. 205.2. УК РФ</vt:lpstr>
      <vt:lpstr>Основные понятия</vt:lpstr>
      <vt:lpstr>Запрещенные речевые действия, согласно Федеральному закону «О противодействии экстремистской деятельности»:</vt:lpstr>
      <vt:lpstr>Запрещенные речевые действия, согласно Федеральному закону «О противодействии экстремистской деятельности»:</vt:lpstr>
      <vt:lpstr>Запрещенные речевые действия, согласно Федеральному закону «О противодействии экстремистской деятельности»:</vt:lpstr>
      <vt:lpstr>Цель субъекта преступления</vt:lpstr>
      <vt:lpstr>Цель субъекта преступления</vt:lpstr>
      <vt:lpstr>Цель vs мотив</vt:lpstr>
      <vt:lpstr>Особенности текста, значимые для правовой оценки самого текста и уголовно-правовой оценки действий автора этого текста по его созданию и обнародованию:</vt:lpstr>
      <vt:lpstr>Объект психолого-лингвистической экспертизы</vt:lpstr>
      <vt:lpstr>Предмет психолого-лингвистической экспертизы</vt:lpstr>
      <vt:lpstr>Основная задача экспертизы данного вида</vt:lpstr>
      <vt:lpstr>Методическое обеспечение</vt:lpstr>
      <vt:lpstr>Компетенция экспертов</vt:lpstr>
      <vt:lpstr>Типы экспертных задач:</vt:lpstr>
      <vt:lpstr>Принцип анализа экстремистских высказываний</vt:lpstr>
      <vt:lpstr>Предмет речи «группа лиц»</vt:lpstr>
      <vt:lpstr>При анализе сказанного о предмете речи эксперт должен решить следующие основные задачи:</vt:lpstr>
      <vt:lpstr>Лингвистический анализ оценочной информации (оценочно-экспрессивный анализ)</vt:lpstr>
      <vt:lpstr>Типы оценок, регулярно выражаемых языковыми средствами</vt:lpstr>
      <vt:lpstr>Анализ речевых целей</vt:lpstr>
      <vt:lpstr>В ходе лингвистического анализа речевой цели должно устанавливаться:</vt:lpstr>
      <vt:lpstr>Литература: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dc:creator>
  <cp:lastModifiedBy>PGAU</cp:lastModifiedBy>
  <cp:revision>159</cp:revision>
  <cp:lastPrinted>2013-02-15T04:39:28Z</cp:lastPrinted>
  <dcterms:created xsi:type="dcterms:W3CDTF">2012-09-16T05:10:25Z</dcterms:created>
  <dcterms:modified xsi:type="dcterms:W3CDTF">2025-04-16T13:29:13Z</dcterms:modified>
</cp:coreProperties>
</file>