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8" r:id="rId2"/>
  </p:sldMasterIdLst>
  <p:notesMasterIdLst>
    <p:notesMasterId r:id="rId32"/>
  </p:notesMasterIdLst>
  <p:sldIdLst>
    <p:sldId id="257" r:id="rId3"/>
    <p:sldId id="261" r:id="rId4"/>
    <p:sldId id="262" r:id="rId5"/>
    <p:sldId id="263" r:id="rId6"/>
    <p:sldId id="264" r:id="rId7"/>
    <p:sldId id="265" r:id="rId8"/>
    <p:sldId id="266" r:id="rId9"/>
    <p:sldId id="267" r:id="rId10"/>
    <p:sldId id="268" r:id="rId11"/>
    <p:sldId id="269" r:id="rId12"/>
    <p:sldId id="288"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Lst>
  <p:sldSz cx="9145588"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1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68" autoAdjust="0"/>
    <p:restoredTop sz="85732" autoAdjust="0"/>
  </p:normalViewPr>
  <p:slideViewPr>
    <p:cSldViewPr>
      <p:cViewPr varScale="1">
        <p:scale>
          <a:sx n="114" d="100"/>
          <a:sy n="114" d="100"/>
        </p:scale>
        <p:origin x="1398" y="114"/>
      </p:cViewPr>
      <p:guideLst>
        <p:guide orient="horz" pos="2160"/>
        <p:guide pos="3840"/>
        <p:guide pos="2881"/>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C97ABC-A23C-4482-9624-8E93BB1CDD60}" type="datetimeFigureOut">
              <a:rPr lang="ru-RU" smtClean="0"/>
              <a:pPr/>
              <a:t>16.04.2025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3DDC24-A347-473F-AF78-4C95F437951C}" type="slidenum">
              <a:rPr lang="ru-RU" smtClean="0"/>
              <a:pPr/>
              <a:t>‹#›</a:t>
            </a:fld>
            <a:endParaRPr lang="ru-RU"/>
          </a:p>
        </p:txBody>
      </p:sp>
    </p:spTree>
    <p:extLst>
      <p:ext uri="{BB962C8B-B14F-4D97-AF65-F5344CB8AC3E}">
        <p14:creationId xmlns:p14="http://schemas.microsoft.com/office/powerpoint/2010/main" val="764035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919" y="2130427"/>
            <a:ext cx="7773750" cy="1470025"/>
          </a:xfrm>
        </p:spPr>
        <p:txBody>
          <a:bodyPr/>
          <a:lstStyle/>
          <a:p>
            <a:r>
              <a:rPr lang="ru-RU"/>
              <a:t>Образец заголовка</a:t>
            </a:r>
          </a:p>
        </p:txBody>
      </p:sp>
      <p:sp>
        <p:nvSpPr>
          <p:cNvPr id="3" name="Подзаголовок 2"/>
          <p:cNvSpPr>
            <a:spLocks noGrp="1"/>
          </p:cNvSpPr>
          <p:nvPr>
            <p:ph type="subTitle" idx="1"/>
          </p:nvPr>
        </p:nvSpPr>
        <p:spPr>
          <a:xfrm>
            <a:off x="1371838" y="3886200"/>
            <a:ext cx="6401912"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
        <p:nvSpPr>
          <p:cNvPr id="4" name="Rectangle 4"/>
          <p:cNvSpPr>
            <a:spLocks noGrp="1" noChangeArrowheads="1"/>
          </p:cNvSpPr>
          <p:nvPr>
            <p:ph type="sldNum" sz="quarter" idx="10"/>
          </p:nvPr>
        </p:nvSpPr>
        <p:spPr>
          <a:ln/>
        </p:spPr>
        <p:txBody>
          <a:bodyPr/>
          <a:lstStyle>
            <a:lvl1pPr>
              <a:defRPr/>
            </a:lvl1pPr>
          </a:lstStyle>
          <a:p>
            <a:pPr>
              <a:defRPr/>
            </a:pPr>
            <a:fld id="{D5D59937-2BA7-4632-BCC8-2159C0D3800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048398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sldNum" sz="quarter" idx="10"/>
          </p:nvPr>
        </p:nvSpPr>
        <p:spPr>
          <a:ln/>
        </p:spPr>
        <p:txBody>
          <a:bodyPr/>
          <a:lstStyle>
            <a:lvl1pPr>
              <a:defRPr/>
            </a:lvl1pPr>
          </a:lstStyle>
          <a:p>
            <a:pPr>
              <a:defRPr/>
            </a:pPr>
            <a:fld id="{13E8741E-E478-4720-BEB2-5370E0A16D45}"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791788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71864" y="0"/>
            <a:ext cx="2221298" cy="68580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107969" y="0"/>
            <a:ext cx="6511469" cy="68580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sldNum" sz="quarter" idx="10"/>
          </p:nvPr>
        </p:nvSpPr>
        <p:spPr>
          <a:ln/>
        </p:spPr>
        <p:txBody>
          <a:bodyPr/>
          <a:lstStyle>
            <a:lvl1pPr>
              <a:defRPr/>
            </a:lvl1pPr>
          </a:lstStyle>
          <a:p>
            <a:pPr>
              <a:defRPr/>
            </a:pPr>
            <a:fld id="{4DDA8336-231B-49DA-A3D1-FA3D8E8CB28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2110217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Заголовок и текст над объек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970" y="2"/>
            <a:ext cx="7634025" cy="798513"/>
          </a:xfrm>
        </p:spPr>
        <p:txBody>
          <a:bodyPr/>
          <a:lstStyle/>
          <a:p>
            <a:r>
              <a:rPr lang="ru-RU"/>
              <a:t>Образец заголовка</a:t>
            </a:r>
          </a:p>
        </p:txBody>
      </p:sp>
      <p:sp>
        <p:nvSpPr>
          <p:cNvPr id="3" name="Текст 2"/>
          <p:cNvSpPr>
            <a:spLocks noGrp="1"/>
          </p:cNvSpPr>
          <p:nvPr>
            <p:ph type="body" sz="half" idx="1"/>
          </p:nvPr>
        </p:nvSpPr>
        <p:spPr>
          <a:xfrm>
            <a:off x="250870" y="1066800"/>
            <a:ext cx="8742293" cy="28194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250870" y="4038600"/>
            <a:ext cx="8742293" cy="28194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4"/>
          <p:cNvSpPr>
            <a:spLocks noGrp="1" noChangeArrowheads="1"/>
          </p:cNvSpPr>
          <p:nvPr>
            <p:ph type="sldNum" sz="quarter" idx="10"/>
          </p:nvPr>
        </p:nvSpPr>
        <p:spPr>
          <a:ln/>
        </p:spPr>
        <p:txBody>
          <a:bodyPr/>
          <a:lstStyle>
            <a:lvl1pPr>
              <a:defRPr/>
            </a:lvl1pPr>
          </a:lstStyle>
          <a:p>
            <a:pPr>
              <a:defRPr/>
            </a:pPr>
            <a:fld id="{27A8111F-3765-4E2C-A8F6-00FA2E3230F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5796942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107969" y="0"/>
            <a:ext cx="8885193" cy="68580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3" name="Rectangle 4"/>
          <p:cNvSpPr>
            <a:spLocks noGrp="1" noChangeArrowheads="1"/>
          </p:cNvSpPr>
          <p:nvPr>
            <p:ph type="sldNum" sz="quarter" idx="10"/>
          </p:nvPr>
        </p:nvSpPr>
        <p:spPr>
          <a:ln/>
        </p:spPr>
        <p:txBody>
          <a:bodyPr/>
          <a:lstStyle>
            <a:lvl1pPr>
              <a:defRPr/>
            </a:lvl1pPr>
          </a:lstStyle>
          <a:p>
            <a:pPr>
              <a:defRPr/>
            </a:pPr>
            <a:fld id="{B404DA6D-CC8E-4FC4-BFC0-0753A73DB995}"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9521726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970" y="2"/>
            <a:ext cx="7634025" cy="798513"/>
          </a:xfrm>
        </p:spPr>
        <p:txBody>
          <a:bodyPr/>
          <a:lstStyle/>
          <a:p>
            <a:r>
              <a:rPr lang="ru-RU"/>
              <a:t>Образец заголовка</a:t>
            </a:r>
          </a:p>
        </p:txBody>
      </p:sp>
      <p:sp>
        <p:nvSpPr>
          <p:cNvPr id="3" name="Таблица 2"/>
          <p:cNvSpPr>
            <a:spLocks noGrp="1"/>
          </p:cNvSpPr>
          <p:nvPr>
            <p:ph type="tbl" idx="1"/>
          </p:nvPr>
        </p:nvSpPr>
        <p:spPr>
          <a:xfrm>
            <a:off x="250870" y="1066800"/>
            <a:ext cx="8742293" cy="5791200"/>
          </a:xfrm>
        </p:spPr>
        <p:txBody>
          <a:bodyPr/>
          <a:lstStyle/>
          <a:p>
            <a:pPr lvl="0"/>
            <a:endParaRPr lang="ru-RU" noProof="0"/>
          </a:p>
        </p:txBody>
      </p:sp>
      <p:sp>
        <p:nvSpPr>
          <p:cNvPr id="4" name="Rectangle 4"/>
          <p:cNvSpPr>
            <a:spLocks noGrp="1" noChangeArrowheads="1"/>
          </p:cNvSpPr>
          <p:nvPr>
            <p:ph type="sldNum" sz="quarter" idx="10"/>
          </p:nvPr>
        </p:nvSpPr>
        <p:spPr>
          <a:ln/>
        </p:spPr>
        <p:txBody>
          <a:bodyPr/>
          <a:lstStyle>
            <a:lvl1pPr>
              <a:defRPr/>
            </a:lvl1pPr>
          </a:lstStyle>
          <a:p>
            <a:pPr>
              <a:defRPr/>
            </a:pPr>
            <a:fld id="{81E133EC-1C48-4F64-9194-23E556F9F8F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4687168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OverTx" preserve="1">
  <p:cSld name="Заголовок и два объекта над текс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970" y="2"/>
            <a:ext cx="7634025" cy="798513"/>
          </a:xfrm>
        </p:spPr>
        <p:txBody>
          <a:bodyPr/>
          <a:lstStyle/>
          <a:p>
            <a:r>
              <a:rPr lang="ru-RU"/>
              <a:t>Образец заголовка</a:t>
            </a:r>
          </a:p>
        </p:txBody>
      </p:sp>
      <p:sp>
        <p:nvSpPr>
          <p:cNvPr id="3" name="Содержимое 2"/>
          <p:cNvSpPr>
            <a:spLocks noGrp="1"/>
          </p:cNvSpPr>
          <p:nvPr>
            <p:ph sz="quarter" idx="1"/>
          </p:nvPr>
        </p:nvSpPr>
        <p:spPr>
          <a:xfrm>
            <a:off x="250868" y="1066800"/>
            <a:ext cx="4294934" cy="28194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quarter" idx="2"/>
          </p:nvPr>
        </p:nvSpPr>
        <p:spPr>
          <a:xfrm>
            <a:off x="4698230" y="1066800"/>
            <a:ext cx="4294933" cy="28194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half" idx="3"/>
          </p:nvPr>
        </p:nvSpPr>
        <p:spPr>
          <a:xfrm>
            <a:off x="250870" y="4038600"/>
            <a:ext cx="8742293" cy="28194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Rectangle 4"/>
          <p:cNvSpPr>
            <a:spLocks noGrp="1" noChangeArrowheads="1"/>
          </p:cNvSpPr>
          <p:nvPr>
            <p:ph type="sldNum" sz="quarter" idx="10"/>
          </p:nvPr>
        </p:nvSpPr>
        <p:spPr>
          <a:ln/>
        </p:spPr>
        <p:txBody>
          <a:bodyPr/>
          <a:lstStyle>
            <a:lvl1pPr>
              <a:defRPr/>
            </a:lvl1pPr>
          </a:lstStyle>
          <a:p>
            <a:pPr>
              <a:defRPr/>
            </a:pPr>
            <a:fld id="{8D281E98-5FD9-40DD-B165-D3F6280A6E64}"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2561679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Титульны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35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945539" y="624110"/>
            <a:ext cx="6590343"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1942753" y="2133600"/>
            <a:ext cx="659313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2884D7FC-2AF2-47DC-8275-19DD9115EC28}" type="slidenum">
              <a:rPr lang="en-GB" smtClean="0">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544435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42753" y="2074562"/>
            <a:ext cx="6593130"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942753" y="3581400"/>
            <a:ext cx="6593130"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58" y="3166528"/>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317" y="3244141"/>
            <a:ext cx="585080" cy="365125"/>
          </a:xfrm>
        </p:spPr>
        <p:txBody>
          <a:bodyPr/>
          <a:lstStyle/>
          <a:p>
            <a:pPr>
              <a:defRPr/>
            </a:pPr>
            <a:fld id="{F3E31D3D-C509-4ADE-B9BB-DEC4024E0AB0}" type="slidenum">
              <a:rPr lang="en-GB" smtClean="0">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07550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942754" y="2136707"/>
            <a:ext cx="3198086" cy="376739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338235" y="2136707"/>
            <a:ext cx="3197648" cy="376739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58" y="711194"/>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317" y="787784"/>
            <a:ext cx="585080" cy="365125"/>
          </a:xfrm>
        </p:spPr>
        <p:txBody>
          <a:bodyPr/>
          <a:lstStyle/>
          <a:p>
            <a:pPr>
              <a:defRPr/>
            </a:pPr>
            <a:fld id="{A1BDB319-CE13-4784-864D-49ECD4A3F712}" type="slidenum">
              <a:rPr lang="en-GB" smtClean="0">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005243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sldNum" sz="quarter" idx="10"/>
          </p:nvPr>
        </p:nvSpPr>
        <p:spPr>
          <a:ln/>
        </p:spPr>
        <p:txBody>
          <a:bodyPr/>
          <a:lstStyle>
            <a:lvl1pPr>
              <a:defRPr/>
            </a:lvl1pPr>
          </a:lstStyle>
          <a:p>
            <a:pPr>
              <a:defRPr/>
            </a:pPr>
            <a:fld id="{2884D7FC-2AF2-47DC-8275-19DD9115EC2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0027171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265746" y="2226626"/>
            <a:ext cx="28750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942752" y="2802889"/>
            <a:ext cx="3198087" cy="3105703"/>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657137" y="2223398"/>
            <a:ext cx="287373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334641" y="2799661"/>
            <a:ext cx="3196235" cy="3105703"/>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8" name="Footer Placeholder 7"/>
          <p:cNvSpPr>
            <a:spLocks noGrp="1"/>
          </p:cNvSpPr>
          <p:nvPr>
            <p:ph type="ftr" sz="quarter" idx="11"/>
          </p:nvPr>
        </p:nvSpPr>
        <p:spPr/>
        <p:txBody>
          <a:bodyPr/>
          <a:lstStyle/>
          <a:p>
            <a:endParaRPr lang="ru-RU"/>
          </a:p>
        </p:txBody>
      </p:sp>
      <p:sp>
        <p:nvSpPr>
          <p:cNvPr id="11" name="Freeform 11"/>
          <p:cNvSpPr/>
          <p:nvPr/>
        </p:nvSpPr>
        <p:spPr bwMode="auto">
          <a:xfrm flipV="1">
            <a:off x="58" y="711194"/>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317" y="787784"/>
            <a:ext cx="585080" cy="365125"/>
          </a:xfrm>
        </p:spPr>
        <p:txBody>
          <a:bodyPr/>
          <a:lstStyle/>
          <a:p>
            <a:pPr>
              <a:defRPr/>
            </a:pPr>
            <a:fld id="{5265DCFE-F117-47A0-B8B4-F0EF81D529BD}" type="slidenum">
              <a:rPr lang="en-GB" smtClean="0">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05608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538" y="624110"/>
            <a:ext cx="6590344" cy="128089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4" name="Footer Placeholder 3"/>
          <p:cNvSpPr>
            <a:spLocks noGrp="1"/>
          </p:cNvSpPr>
          <p:nvPr>
            <p:ph type="ftr" sz="quarter" idx="11"/>
          </p:nvPr>
        </p:nvSpPr>
        <p:spPr/>
        <p:txBody>
          <a:bodyPr/>
          <a:lstStyle/>
          <a:p>
            <a:endParaRPr lang="ru-RU"/>
          </a:p>
        </p:txBody>
      </p:sp>
      <p:sp>
        <p:nvSpPr>
          <p:cNvPr id="8" name="Freeform 11"/>
          <p:cNvSpPr/>
          <p:nvPr/>
        </p:nvSpPr>
        <p:spPr bwMode="auto">
          <a:xfrm flipV="1">
            <a:off x="58" y="711194"/>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C534E645-619E-417E-917C-C2CBF7D0C536}" type="slidenum">
              <a:rPr lang="en-GB" smtClean="0">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419762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58" y="711194"/>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91943A92-0816-4E99-8F66-57A376C958D5}" type="slidenum">
              <a:rPr lang="en-GB" smtClean="0">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684082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752" y="446088"/>
            <a:ext cx="2630041"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4744318" y="446090"/>
            <a:ext cx="3791564"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942752" y="1598613"/>
            <a:ext cx="2630041"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711194"/>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9B1517B6-5171-44E1-AECF-E887990A503B}" type="slidenum">
              <a:rPr lang="en-GB" smtClean="0">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425520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753" y="4800600"/>
            <a:ext cx="659313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942753" y="634965"/>
            <a:ext cx="659313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942753" y="5367338"/>
            <a:ext cx="659313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1"/>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317" y="4983089"/>
            <a:ext cx="585080" cy="365125"/>
          </a:xfrm>
        </p:spPr>
        <p:txBody>
          <a:bodyPr/>
          <a:lstStyle/>
          <a:p>
            <a:pPr>
              <a:defRPr/>
            </a:pPr>
            <a:fld id="{2345C1F8-7AAB-4D71-B350-7E3753066EC8}" type="slidenum">
              <a:rPr lang="en-GB" smtClean="0">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143682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942753" y="609600"/>
            <a:ext cx="6593130"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1942753" y="4354046"/>
            <a:ext cx="6593130"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3166528"/>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317" y="3244141"/>
            <a:ext cx="585080" cy="365125"/>
          </a:xfrm>
        </p:spPr>
        <p:txBody>
          <a:bodyPr/>
          <a:lstStyle/>
          <a:p>
            <a:pPr fontAlgn="base">
              <a:spcAft>
                <a:spcPct val="0"/>
              </a:spcAft>
              <a:defRPr/>
            </a:pPr>
            <a:fld id="{79347199-803C-4480-9257-05EAE2BC3311}" type="slidenum">
              <a:rPr lang="en-GB" smtClean="0">
                <a:solidFill>
                  <a:srgbClr val="000000"/>
                </a:solidFill>
              </a:rPr>
              <a:pPr fontAlgn="base">
                <a:spcAft>
                  <a:spcPct val="0"/>
                </a:spcAft>
                <a:defRPr/>
              </a:pPr>
              <a:t>‹#›</a:t>
            </a:fld>
            <a:endParaRPr lang="en-GB">
              <a:solidFill>
                <a:srgbClr val="000000"/>
              </a:solidFill>
            </a:endParaRPr>
          </a:p>
        </p:txBody>
      </p:sp>
    </p:spTree>
    <p:extLst>
      <p:ext uri="{BB962C8B-B14F-4D97-AF65-F5344CB8AC3E}">
        <p14:creationId xmlns:p14="http://schemas.microsoft.com/office/powerpoint/2010/main" val="4014183362"/>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88504" y="609600"/>
            <a:ext cx="6110648"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2416392" y="3505200"/>
            <a:ext cx="5654870"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1942753" y="4354046"/>
            <a:ext cx="6593130"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5" name="Footer Placeholder 4"/>
          <p:cNvSpPr>
            <a:spLocks noGrp="1"/>
          </p:cNvSpPr>
          <p:nvPr>
            <p:ph type="ftr" sz="quarter" idx="11"/>
          </p:nvPr>
        </p:nvSpPr>
        <p:spPr/>
        <p:txBody>
          <a:bodyPr/>
          <a:lstStyle/>
          <a:p>
            <a:endParaRPr lang="ru-RU"/>
          </a:p>
        </p:txBody>
      </p:sp>
      <p:sp>
        <p:nvSpPr>
          <p:cNvPr id="19" name="Freeform 11"/>
          <p:cNvSpPr/>
          <p:nvPr/>
        </p:nvSpPr>
        <p:spPr bwMode="auto">
          <a:xfrm flipV="1">
            <a:off x="58" y="3166528"/>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317" y="3244141"/>
            <a:ext cx="585080" cy="365125"/>
          </a:xfrm>
        </p:spPr>
        <p:txBody>
          <a:bodyPr/>
          <a:lstStyle/>
          <a:p>
            <a:pPr fontAlgn="base">
              <a:spcAft>
                <a:spcPct val="0"/>
              </a:spcAft>
              <a:defRPr/>
            </a:pPr>
            <a:fld id="{79347199-803C-4480-9257-05EAE2BC3311}" type="slidenum">
              <a:rPr lang="en-GB" smtClean="0">
                <a:solidFill>
                  <a:srgbClr val="000000"/>
                </a:solidFill>
              </a:rPr>
              <a:pPr fontAlgn="base">
                <a:spcAft>
                  <a:spcPct val="0"/>
                </a:spcAft>
                <a:defRPr/>
              </a:pPr>
              <a:t>‹#›</a:t>
            </a:fld>
            <a:endParaRPr lang="en-GB">
              <a:solidFill>
                <a:srgbClr val="000000"/>
              </a:solidFill>
            </a:endParaRPr>
          </a:p>
        </p:txBody>
      </p:sp>
      <p:sp>
        <p:nvSpPr>
          <p:cNvPr id="14" name="TextBox 13"/>
          <p:cNvSpPr txBox="1"/>
          <p:nvPr/>
        </p:nvSpPr>
        <p:spPr>
          <a:xfrm>
            <a:off x="1808631" y="648005"/>
            <a:ext cx="457398"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70952" y="2905306"/>
            <a:ext cx="457398"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0006908"/>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942753" y="2438402"/>
            <a:ext cx="659313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1942753" y="5181600"/>
            <a:ext cx="659313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58" y="4910661"/>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317" y="4983089"/>
            <a:ext cx="585080" cy="365125"/>
          </a:xfrm>
        </p:spPr>
        <p:txBody>
          <a:bodyPr/>
          <a:lstStyle/>
          <a:p>
            <a:pPr fontAlgn="base">
              <a:spcAft>
                <a:spcPct val="0"/>
              </a:spcAft>
              <a:defRPr/>
            </a:pPr>
            <a:fld id="{79347199-803C-4480-9257-05EAE2BC3311}" type="slidenum">
              <a:rPr lang="en-GB" smtClean="0">
                <a:solidFill>
                  <a:srgbClr val="000000"/>
                </a:solidFill>
              </a:rPr>
              <a:pPr fontAlgn="base">
                <a:spcAft>
                  <a:spcPct val="0"/>
                </a:spcAft>
                <a:defRPr/>
              </a:pPr>
              <a:t>‹#›</a:t>
            </a:fld>
            <a:endParaRPr lang="en-GB">
              <a:solidFill>
                <a:srgbClr val="000000"/>
              </a:solidFill>
            </a:endParaRPr>
          </a:p>
        </p:txBody>
      </p:sp>
    </p:spTree>
    <p:extLst>
      <p:ext uri="{BB962C8B-B14F-4D97-AF65-F5344CB8AC3E}">
        <p14:creationId xmlns:p14="http://schemas.microsoft.com/office/powerpoint/2010/main" val="1409655471"/>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3" name="Title 1"/>
          <p:cNvSpPr>
            <a:spLocks noGrp="1"/>
          </p:cNvSpPr>
          <p:nvPr>
            <p:ph type="title"/>
          </p:nvPr>
        </p:nvSpPr>
        <p:spPr>
          <a:xfrm>
            <a:off x="2188504" y="609600"/>
            <a:ext cx="6110648"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1942752" y="4343400"/>
            <a:ext cx="6689454"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1942752" y="5181600"/>
            <a:ext cx="6689454"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6" name="Footer Placeholder 5"/>
          <p:cNvSpPr>
            <a:spLocks noGrp="1"/>
          </p:cNvSpPr>
          <p:nvPr>
            <p:ph type="ftr" sz="quarter" idx="11"/>
          </p:nvPr>
        </p:nvSpPr>
        <p:spPr/>
        <p:txBody>
          <a:bodyPr/>
          <a:lstStyle/>
          <a:p>
            <a:endParaRPr lang="ru-RU"/>
          </a:p>
        </p:txBody>
      </p:sp>
      <p:sp>
        <p:nvSpPr>
          <p:cNvPr id="20" name="Freeform 11"/>
          <p:cNvSpPr/>
          <p:nvPr/>
        </p:nvSpPr>
        <p:spPr bwMode="auto">
          <a:xfrm flipV="1">
            <a:off x="58" y="4910661"/>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317" y="4983089"/>
            <a:ext cx="585080" cy="365125"/>
          </a:xfrm>
        </p:spPr>
        <p:txBody>
          <a:bodyPr/>
          <a:lstStyle/>
          <a:p>
            <a:pPr fontAlgn="base">
              <a:spcAft>
                <a:spcPct val="0"/>
              </a:spcAft>
              <a:defRPr/>
            </a:pPr>
            <a:fld id="{79347199-803C-4480-9257-05EAE2BC3311}" type="slidenum">
              <a:rPr lang="en-GB" smtClean="0">
                <a:solidFill>
                  <a:srgbClr val="000000"/>
                </a:solidFill>
              </a:rPr>
              <a:pPr fontAlgn="base">
                <a:spcAft>
                  <a:spcPct val="0"/>
                </a:spcAft>
                <a:defRPr/>
              </a:pPr>
              <a:t>‹#›</a:t>
            </a:fld>
            <a:endParaRPr lang="en-GB">
              <a:solidFill>
                <a:srgbClr val="000000"/>
              </a:solidFill>
            </a:endParaRPr>
          </a:p>
        </p:txBody>
      </p:sp>
      <p:sp>
        <p:nvSpPr>
          <p:cNvPr id="11" name="TextBox 10"/>
          <p:cNvSpPr txBox="1"/>
          <p:nvPr/>
        </p:nvSpPr>
        <p:spPr>
          <a:xfrm>
            <a:off x="1808631" y="648005"/>
            <a:ext cx="457398"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70952" y="2905306"/>
            <a:ext cx="457398"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60436952"/>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942753" y="627407"/>
            <a:ext cx="659312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1942753" y="4343400"/>
            <a:ext cx="659313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1942753" y="5181600"/>
            <a:ext cx="659313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1"/>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317" y="4983089"/>
            <a:ext cx="585080" cy="365125"/>
          </a:xfrm>
        </p:spPr>
        <p:txBody>
          <a:bodyPr/>
          <a:lstStyle/>
          <a:p>
            <a:pPr fontAlgn="base">
              <a:spcAft>
                <a:spcPct val="0"/>
              </a:spcAft>
              <a:defRPr/>
            </a:pPr>
            <a:fld id="{79347199-803C-4480-9257-05EAE2BC3311}" type="slidenum">
              <a:rPr lang="en-GB" smtClean="0">
                <a:solidFill>
                  <a:srgbClr val="000000"/>
                </a:solidFill>
              </a:rPr>
              <a:pPr fontAlgn="base">
                <a:spcAft>
                  <a:spcPct val="0"/>
                </a:spcAft>
                <a:defRPr/>
              </a:pPr>
              <a:t>‹#›</a:t>
            </a:fld>
            <a:endParaRPr lang="en-GB">
              <a:solidFill>
                <a:srgbClr val="000000"/>
              </a:solidFill>
            </a:endParaRPr>
          </a:p>
        </p:txBody>
      </p:sp>
    </p:spTree>
    <p:extLst>
      <p:ext uri="{BB962C8B-B14F-4D97-AF65-F5344CB8AC3E}">
        <p14:creationId xmlns:p14="http://schemas.microsoft.com/office/powerpoint/2010/main" val="3111971327"/>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438" y="4406902"/>
            <a:ext cx="777375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438" y="2906713"/>
            <a:ext cx="77737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4"/>
          <p:cNvSpPr>
            <a:spLocks noGrp="1" noChangeArrowheads="1"/>
          </p:cNvSpPr>
          <p:nvPr>
            <p:ph type="sldNum" sz="quarter" idx="10"/>
          </p:nvPr>
        </p:nvSpPr>
        <p:spPr>
          <a:ln/>
        </p:spPr>
        <p:txBody>
          <a:bodyPr/>
          <a:lstStyle>
            <a:lvl1pPr>
              <a:defRPr/>
            </a:lvl1pPr>
          </a:lstStyle>
          <a:p>
            <a:pPr>
              <a:defRPr/>
            </a:pPr>
            <a:fld id="{F3E31D3D-C509-4ADE-B9BB-DEC4024E0AB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6013755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13E8741E-E478-4720-BEB2-5370E0A16D45}" type="slidenum">
              <a:rPr lang="en-GB" smtClean="0">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608585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9729" y="627407"/>
            <a:ext cx="1656420"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1942753" y="627407"/>
            <a:ext cx="4717167"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4DDA8336-231B-49DA-A3D1-FA3D8E8CB28F}" type="slidenum">
              <a:rPr lang="en-GB" smtClean="0">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503307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250868" y="1066800"/>
            <a:ext cx="4294934" cy="5791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98230" y="1066800"/>
            <a:ext cx="4294933" cy="5791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4"/>
          <p:cNvSpPr>
            <a:spLocks noGrp="1" noChangeArrowheads="1"/>
          </p:cNvSpPr>
          <p:nvPr>
            <p:ph type="sldNum" sz="quarter" idx="10"/>
          </p:nvPr>
        </p:nvSpPr>
        <p:spPr>
          <a:ln/>
        </p:spPr>
        <p:txBody>
          <a:bodyPr/>
          <a:lstStyle>
            <a:lvl1pPr>
              <a:defRPr/>
            </a:lvl1pPr>
          </a:lstStyle>
          <a:p>
            <a:pPr>
              <a:defRPr/>
            </a:pPr>
            <a:fld id="{A1BDB319-CE13-4784-864D-49ECD4A3F712}"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036140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80" y="274638"/>
            <a:ext cx="8231029"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80" y="1535113"/>
            <a:ext cx="40408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80" y="2174875"/>
            <a:ext cx="40408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833" y="1535113"/>
            <a:ext cx="404247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833" y="2174875"/>
            <a:ext cx="404247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4"/>
          <p:cNvSpPr>
            <a:spLocks noGrp="1" noChangeArrowheads="1"/>
          </p:cNvSpPr>
          <p:nvPr>
            <p:ph type="sldNum" sz="quarter" idx="10"/>
          </p:nvPr>
        </p:nvSpPr>
        <p:spPr>
          <a:ln/>
        </p:spPr>
        <p:txBody>
          <a:bodyPr/>
          <a:lstStyle>
            <a:lvl1pPr>
              <a:defRPr/>
            </a:lvl1pPr>
          </a:lstStyle>
          <a:p>
            <a:pPr>
              <a:defRPr/>
            </a:pPr>
            <a:fld id="{5265DCFE-F117-47A0-B8B4-F0EF81D529B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353084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4"/>
          <p:cNvSpPr>
            <a:spLocks noGrp="1" noChangeArrowheads="1"/>
          </p:cNvSpPr>
          <p:nvPr>
            <p:ph type="sldNum" sz="quarter" idx="10"/>
          </p:nvPr>
        </p:nvSpPr>
        <p:spPr>
          <a:ln/>
        </p:spPr>
        <p:txBody>
          <a:bodyPr/>
          <a:lstStyle>
            <a:lvl1pPr>
              <a:defRPr/>
            </a:lvl1pPr>
          </a:lstStyle>
          <a:p>
            <a:pPr>
              <a:defRPr/>
            </a:pPr>
            <a:fld id="{C534E645-619E-417E-917C-C2CBF7D0C53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548777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91943A92-0816-4E99-8F66-57A376C958D5}"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272139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80" y="273050"/>
            <a:ext cx="3008835"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671" y="273052"/>
            <a:ext cx="511263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80" y="1435102"/>
            <a:ext cx="30088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p:cNvSpPr>
            <a:spLocks noGrp="1" noChangeArrowheads="1"/>
          </p:cNvSpPr>
          <p:nvPr>
            <p:ph type="sldNum" sz="quarter" idx="10"/>
          </p:nvPr>
        </p:nvSpPr>
        <p:spPr>
          <a:ln/>
        </p:spPr>
        <p:txBody>
          <a:bodyPr/>
          <a:lstStyle>
            <a:lvl1pPr>
              <a:defRPr/>
            </a:lvl1pPr>
          </a:lstStyle>
          <a:p>
            <a:pPr>
              <a:defRPr/>
            </a:pPr>
            <a:fld id="{9B1517B6-5171-44E1-AECF-E887990A503B}"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150754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599" y="4800600"/>
            <a:ext cx="5487353"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599" y="612775"/>
            <a:ext cx="548735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599" y="5367338"/>
            <a:ext cx="548735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p:cNvSpPr>
            <a:spLocks noGrp="1" noChangeArrowheads="1"/>
          </p:cNvSpPr>
          <p:nvPr>
            <p:ph type="sldNum" sz="quarter" idx="10"/>
          </p:nvPr>
        </p:nvSpPr>
        <p:spPr>
          <a:ln/>
        </p:spPr>
        <p:txBody>
          <a:bodyPr/>
          <a:lstStyle>
            <a:lvl1pPr>
              <a:defRPr/>
            </a:lvl1pPr>
          </a:lstStyle>
          <a:p>
            <a:pPr>
              <a:defRPr/>
            </a:pPr>
            <a:fld id="{2345C1F8-7AAB-4D71-B350-7E3753066EC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848083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theme" Target="../theme/theme2.xml"/><Relationship Id="rId2" Type="http://schemas.openxmlformats.org/officeDocument/2006/relationships/slideLayout" Target="../slideLayouts/slideLayout17.xml"/><Relationship Id="rId16" Type="http://schemas.openxmlformats.org/officeDocument/2006/relationships/slideLayout" Target="../slideLayouts/slideLayout31.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cstate="print">
            <a:lum/>
          </a:blip>
          <a:srcRect/>
          <a:tile tx="0" ty="0" sx="63000" sy="63000" flip="none" algn="tl"/>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107970" y="2"/>
            <a:ext cx="7634025" cy="79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t>Click to edit Master title style</a:t>
            </a:r>
          </a:p>
        </p:txBody>
      </p:sp>
      <p:sp>
        <p:nvSpPr>
          <p:cNvPr id="3075" name="Rectangle 3"/>
          <p:cNvSpPr>
            <a:spLocks noGrp="1" noChangeArrowheads="1"/>
          </p:cNvSpPr>
          <p:nvPr>
            <p:ph type="body" idx="1"/>
          </p:nvPr>
        </p:nvSpPr>
        <p:spPr bwMode="auto">
          <a:xfrm>
            <a:off x="250870" y="1066800"/>
            <a:ext cx="8742293"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t>Click to edit Master text styles</a:t>
            </a:r>
          </a:p>
          <a:p>
            <a:pPr lvl="1"/>
            <a:r>
              <a:rPr lang="ru-RU"/>
              <a:t>Second level</a:t>
            </a:r>
          </a:p>
          <a:p>
            <a:pPr lvl="2"/>
            <a:r>
              <a:rPr lang="ru-RU"/>
              <a:t>Third level</a:t>
            </a:r>
          </a:p>
          <a:p>
            <a:pPr lvl="3"/>
            <a:r>
              <a:rPr lang="ru-RU"/>
              <a:t>Fourth level</a:t>
            </a:r>
          </a:p>
          <a:p>
            <a:pPr lvl="4"/>
            <a:r>
              <a:rPr lang="ru-RU"/>
              <a:t>Fifth level</a:t>
            </a:r>
          </a:p>
        </p:txBody>
      </p:sp>
      <p:sp>
        <p:nvSpPr>
          <p:cNvPr id="115716" name="Rectangle 4"/>
          <p:cNvSpPr>
            <a:spLocks noGrp="1" noChangeArrowheads="1"/>
          </p:cNvSpPr>
          <p:nvPr>
            <p:ph type="sldNum" sz="quarter" idx="4"/>
          </p:nvPr>
        </p:nvSpPr>
        <p:spPr bwMode="auto">
          <a:xfrm>
            <a:off x="8677196" y="6524627"/>
            <a:ext cx="250868" cy="333375"/>
          </a:xfrm>
          <a:prstGeom prst="rect">
            <a:avLst/>
          </a:prstGeom>
          <a:noFill/>
          <a:ln w="9525">
            <a:noFill/>
            <a:miter lim="800000"/>
            <a:headEnd/>
            <a:tailEnd/>
          </a:ln>
          <a:effectLst/>
        </p:spPr>
        <p:txBody>
          <a:bodyPr vert="horz" wrap="square" lIns="18000" tIns="10800" rIns="18000" bIns="10800" numCol="1" anchor="t" anchorCtr="0" compatLnSpc="1">
            <a:prstTxWarp prst="textNoShape">
              <a:avLst/>
            </a:prstTxWarp>
          </a:bodyPr>
          <a:lstStyle>
            <a:lvl1pPr algn="ctr">
              <a:lnSpc>
                <a:spcPct val="100000"/>
              </a:lnSpc>
              <a:spcBef>
                <a:spcPct val="0"/>
              </a:spcBef>
              <a:buFontTx/>
              <a:buNone/>
              <a:defRPr sz="1200" b="0">
                <a:latin typeface="+mn-lt"/>
              </a:defRPr>
            </a:lvl1pPr>
          </a:lstStyle>
          <a:p>
            <a:pPr fontAlgn="base">
              <a:spcAft>
                <a:spcPct val="0"/>
              </a:spcAft>
              <a:defRPr/>
            </a:pPr>
            <a:fld id="{79347199-803C-4480-9257-05EAE2BC3311}" type="slidenum">
              <a:rPr lang="en-GB">
                <a:solidFill>
                  <a:srgbClr val="000000"/>
                </a:solidFill>
              </a:rPr>
              <a:pPr fontAlgn="base">
                <a:spcAft>
                  <a:spcPct val="0"/>
                </a:spcAft>
                <a:defRPr/>
              </a:pPr>
              <a:t>‹#›</a:t>
            </a:fld>
            <a:endParaRPr lang="en-GB">
              <a:solidFill>
                <a:srgbClr val="000000"/>
              </a:solidFill>
            </a:endParaRPr>
          </a:p>
        </p:txBody>
      </p:sp>
    </p:spTree>
    <p:extLst>
      <p:ext uri="{BB962C8B-B14F-4D97-AF65-F5344CB8AC3E}">
        <p14:creationId xmlns:p14="http://schemas.microsoft.com/office/powerpoint/2010/main" val="42416434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ftr="0" dt="0"/>
  <p:txStyles>
    <p:title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charset="0"/>
        </a:defRPr>
      </a:lvl2pPr>
      <a:lvl3pPr algn="l" rtl="0" eaLnBrk="0" fontAlgn="base" hangingPunct="0">
        <a:spcBef>
          <a:spcPct val="0"/>
        </a:spcBef>
        <a:spcAft>
          <a:spcPct val="0"/>
        </a:spcAft>
        <a:defRPr sz="2800">
          <a:solidFill>
            <a:schemeClr val="tx1"/>
          </a:solidFill>
          <a:latin typeface="Arial" charset="0"/>
        </a:defRPr>
      </a:lvl3pPr>
      <a:lvl4pPr algn="l" rtl="0" eaLnBrk="0" fontAlgn="base" hangingPunct="0">
        <a:spcBef>
          <a:spcPct val="0"/>
        </a:spcBef>
        <a:spcAft>
          <a:spcPct val="0"/>
        </a:spcAft>
        <a:defRPr sz="2800">
          <a:solidFill>
            <a:schemeClr val="tx1"/>
          </a:solidFill>
          <a:latin typeface="Arial" charset="0"/>
        </a:defRPr>
      </a:lvl4pPr>
      <a:lvl5pPr algn="l" rtl="0" eaLnBrk="0" fontAlgn="base" hangingPunct="0">
        <a:spcBef>
          <a:spcPct val="0"/>
        </a:spcBef>
        <a:spcAft>
          <a:spcPct val="0"/>
        </a:spcAft>
        <a:defRPr sz="2800">
          <a:solidFill>
            <a:schemeClr val="tx1"/>
          </a:solidFill>
          <a:latin typeface="Arial" charset="0"/>
        </a:defRPr>
      </a:lvl5pPr>
      <a:lvl6pPr marL="457200" algn="l" rtl="0" fontAlgn="base">
        <a:spcBef>
          <a:spcPct val="0"/>
        </a:spcBef>
        <a:spcAft>
          <a:spcPct val="0"/>
        </a:spcAft>
        <a:defRPr sz="2800">
          <a:solidFill>
            <a:schemeClr val="tx1"/>
          </a:solidFill>
          <a:latin typeface="Arial" charset="0"/>
        </a:defRPr>
      </a:lvl6pPr>
      <a:lvl7pPr marL="914400" algn="l" rtl="0" fontAlgn="base">
        <a:spcBef>
          <a:spcPct val="0"/>
        </a:spcBef>
        <a:spcAft>
          <a:spcPct val="0"/>
        </a:spcAft>
        <a:defRPr sz="2800">
          <a:solidFill>
            <a:schemeClr val="tx1"/>
          </a:solidFill>
          <a:latin typeface="Arial" charset="0"/>
        </a:defRPr>
      </a:lvl7pPr>
      <a:lvl8pPr marL="1371600" algn="l" rtl="0" fontAlgn="base">
        <a:spcBef>
          <a:spcPct val="0"/>
        </a:spcBef>
        <a:spcAft>
          <a:spcPct val="0"/>
        </a:spcAft>
        <a:defRPr sz="2800">
          <a:solidFill>
            <a:schemeClr val="tx1"/>
          </a:solidFill>
          <a:latin typeface="Arial" charset="0"/>
        </a:defRPr>
      </a:lvl8pPr>
      <a:lvl9pPr marL="1828800" algn="l" rtl="0" fontAlgn="base">
        <a:spcBef>
          <a:spcPct val="0"/>
        </a:spcBef>
        <a:spcAft>
          <a:spcPct val="0"/>
        </a:spcAft>
        <a:defRPr sz="2800">
          <a:solidFill>
            <a:schemeClr val="tx1"/>
          </a:solidFill>
          <a:latin typeface="Arial" charset="0"/>
        </a:defRPr>
      </a:lvl9pPr>
    </p:titleStyle>
    <p:bodyStyle>
      <a:lvl1pPr marL="342900" indent="-342900" algn="l" rtl="0" eaLnBrk="0" fontAlgn="base" hangingPunct="0">
        <a:spcBef>
          <a:spcPct val="2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544"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5" y="285"/>
            <a:ext cx="1952611"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912"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538" y="624110"/>
            <a:ext cx="6590344"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942753" y="2133600"/>
            <a:ext cx="659313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773750" y="6135090"/>
            <a:ext cx="766513"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D9FFFB4-400D-1240-AB24-6F86C96D4DFB}" type="datetimeFigureOut">
              <a:rPr lang="en-US" dirty="0"/>
              <a:t>4/16/2025</a:t>
            </a:fld>
            <a:endParaRPr lang="en-US" dirty="0"/>
          </a:p>
        </p:txBody>
      </p:sp>
      <p:sp>
        <p:nvSpPr>
          <p:cNvPr id="5" name="Footer Placeholder 4"/>
          <p:cNvSpPr>
            <a:spLocks noGrp="1"/>
          </p:cNvSpPr>
          <p:nvPr>
            <p:ph type="ftr" sz="quarter" idx="3"/>
          </p:nvPr>
        </p:nvSpPr>
        <p:spPr>
          <a:xfrm>
            <a:off x="1942752" y="6135810"/>
            <a:ext cx="571748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317" y="787784"/>
            <a:ext cx="585080" cy="365125"/>
          </a:xfrm>
          <a:prstGeom prst="rect">
            <a:avLst/>
          </a:prstGeom>
        </p:spPr>
        <p:txBody>
          <a:bodyPr vert="horz" lIns="91440" tIns="45720" rIns="91440" bIns="45720" rtlCol="0" anchor="ctr"/>
          <a:lstStyle>
            <a:lvl1pPr algn="r">
              <a:defRPr sz="2000">
                <a:solidFill>
                  <a:srgbClr val="FEFFFF"/>
                </a:solidFill>
              </a:defRPr>
            </a:lvl1pPr>
          </a:lstStyle>
          <a:p>
            <a:pPr fontAlgn="base">
              <a:spcAft>
                <a:spcPct val="0"/>
              </a:spcAft>
              <a:defRPr/>
            </a:pPr>
            <a:fld id="{79347199-803C-4480-9257-05EAE2BC3311}" type="slidenum">
              <a:rPr lang="en-GB" smtClean="0">
                <a:solidFill>
                  <a:srgbClr val="000000"/>
                </a:solidFill>
              </a:rPr>
              <a:pPr fontAlgn="base">
                <a:spcAft>
                  <a:spcPct val="0"/>
                </a:spcAft>
                <a:defRPr/>
              </a:pPr>
              <a:t>‹#›</a:t>
            </a:fld>
            <a:endParaRPr lang="en-GB">
              <a:solidFill>
                <a:srgbClr val="000000"/>
              </a:solidFill>
            </a:endParaRPr>
          </a:p>
        </p:txBody>
      </p:sp>
    </p:spTree>
    <p:extLst>
      <p:ext uri="{BB962C8B-B14F-4D97-AF65-F5344CB8AC3E}">
        <p14:creationId xmlns:p14="http://schemas.microsoft.com/office/powerpoint/2010/main" val="2559858516"/>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 id="2147483702" r:id="rId14"/>
    <p:sldLayoutId id="2147483703" r:id="rId15"/>
    <p:sldLayoutId id="2147483704"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052514" y="332656"/>
            <a:ext cx="5760640" cy="523220"/>
          </a:xfrm>
          <a:prstGeom prst="rect">
            <a:avLst/>
          </a:prstGeom>
        </p:spPr>
        <p:txBody>
          <a:bodyPr wrap="square">
            <a:spAutoFit/>
          </a:bodyPr>
          <a:lstStyle>
            <a:defPPr>
              <a:defRPr lang="ru-RU"/>
            </a:defPPr>
            <a:lvl1pPr>
              <a:defRPr sz="1600">
                <a:solidFill>
                  <a:schemeClr val="accent1">
                    <a:lumMod val="50000"/>
                  </a:schemeClr>
                </a:solidFill>
                <a:effectLst>
                  <a:outerShdw blurRad="50800" dist="25400" dir="600000" algn="ctr" rotWithShape="0">
                    <a:schemeClr val="tx1">
                      <a:lumMod val="50000"/>
                      <a:lumOff val="50000"/>
                      <a:alpha val="83000"/>
                    </a:schemeClr>
                  </a:outerShdw>
                </a:effectLst>
                <a:latin typeface="Franklin Gothic Book" panose="020B0503020102020204" pitchFamily="34" charset="0"/>
                <a:ea typeface="Tahoma" panose="020B0604030504040204" pitchFamily="34" charset="0"/>
                <a:cs typeface="Tahoma" panose="020B0604030504040204" pitchFamily="34" charset="0"/>
              </a:defRPr>
            </a:lvl1pPr>
            <a:lvl2pPr>
              <a:defRPr/>
            </a:lvl2pPr>
            <a:lvl3pPr>
              <a:defRPr/>
            </a:lvl3pPr>
            <a:lvl4pPr>
              <a:defRPr/>
            </a:lvl4pPr>
            <a:lvl5pPr>
              <a:defRPr/>
            </a:lvl5pPr>
            <a:lvl6pPr>
              <a:defRPr/>
            </a:lvl6pPr>
            <a:lvl7pPr>
              <a:defRPr/>
            </a:lvl7pPr>
            <a:lvl8pPr>
              <a:defRPr/>
            </a:lvl8pPr>
            <a:lvl9pPr>
              <a:defRPr/>
            </a:lvl9pPr>
          </a:lstStyle>
          <a:p>
            <a:pPr algn="ctr"/>
            <a:r>
              <a:rPr lang="ru-RU" sz="2800" dirty="0"/>
              <a:t>ФГБОУ ВО ПЕНЗЕНСКИЙ ГАУ</a:t>
            </a:r>
          </a:p>
        </p:txBody>
      </p:sp>
      <p:sp>
        <p:nvSpPr>
          <p:cNvPr id="8" name="Заголовок 1"/>
          <p:cNvSpPr txBox="1">
            <a:spLocks/>
          </p:cNvSpPr>
          <p:nvPr/>
        </p:nvSpPr>
        <p:spPr>
          <a:xfrm>
            <a:off x="1233802" y="4149080"/>
            <a:ext cx="7888070" cy="21075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u-RU" sz="3200" dirty="0">
                <a:solidFill>
                  <a:srgbClr val="002060"/>
                </a:solidFill>
                <a:latin typeface="Arial Black" pitchFamily="34" charset="0"/>
                <a:ea typeface="+mn-ea"/>
                <a:cs typeface="+mn-cs"/>
              </a:rPr>
              <a:t>Проблемы экспертизы информационных материалов, содержащих признаки идеологии терроризма</a:t>
            </a:r>
            <a:endParaRPr lang="ru-RU" sz="4000" b="1" dirty="0"/>
          </a:p>
        </p:txBody>
      </p:sp>
    </p:spTree>
    <p:extLst>
      <p:ext uri="{BB962C8B-B14F-4D97-AF65-F5344CB8AC3E}">
        <p14:creationId xmlns:p14="http://schemas.microsoft.com/office/powerpoint/2010/main" val="2899214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title"/>
          </p:nvPr>
        </p:nvSpPr>
        <p:spPr>
          <a:xfrm>
            <a:off x="1440732" y="620688"/>
            <a:ext cx="7704856" cy="648072"/>
          </a:xfrm>
        </p:spPr>
        <p:txBody>
          <a:bodyPr>
            <a:noAutofit/>
          </a:bodyPr>
          <a:lstStyle/>
          <a:p>
            <a:r>
              <a:rPr lang="ru-RU" sz="1800" b="1" dirty="0">
                <a:solidFill>
                  <a:srgbClr val="002060"/>
                </a:solidFill>
                <a:latin typeface="Arial" pitchFamily="34" charset="0"/>
                <a:ea typeface="+mn-ea"/>
                <a:cs typeface="Arial" pitchFamily="34" charset="0"/>
              </a:rPr>
              <a:t>Запрещенные речевые действия, согласно Федеральному закону «О противодействии экстремистской деятельности»:</a:t>
            </a:r>
          </a:p>
        </p:txBody>
      </p:sp>
      <p:sp>
        <p:nvSpPr>
          <p:cNvPr id="3" name="Объект 2"/>
          <p:cNvSpPr>
            <a:spLocks noGrp="1"/>
          </p:cNvSpPr>
          <p:nvPr>
            <p:ph idx="1"/>
          </p:nvPr>
        </p:nvSpPr>
        <p:spPr>
          <a:xfrm>
            <a:off x="468338" y="1412776"/>
            <a:ext cx="8496944" cy="4752528"/>
          </a:xfrm>
        </p:spPr>
        <p:txBody>
          <a:bodyPr>
            <a:noAutofit/>
          </a:bodyPr>
          <a:lstStyle/>
          <a:p>
            <a:pPr>
              <a:lnSpc>
                <a:spcPct val="100000"/>
              </a:lnSpc>
              <a:spcBef>
                <a:spcPts val="600"/>
              </a:spcBef>
            </a:pPr>
            <a:r>
              <a:rPr lang="ru-RU" sz="1800" dirty="0">
                <a:latin typeface="Arial" pitchFamily="34" charset="0"/>
                <a:cs typeface="Arial" pitchFamily="34" charset="0"/>
              </a:rPr>
              <a:t>высказывания должностного лица, а также иного лица, состоящего на государственной или муниципальной службе, о необходимости, допустимости, возможности или желательности осуществления экстремистской деятельности, сделанные публично, либо при исполнении должностных обязанностей, либо с указанием занимаемой должности;</a:t>
            </a:r>
          </a:p>
          <a:p>
            <a:pPr>
              <a:lnSpc>
                <a:spcPct val="100000"/>
              </a:lnSpc>
              <a:spcBef>
                <a:spcPts val="600"/>
              </a:spcBef>
            </a:pPr>
            <a:r>
              <a:rPr lang="ru-RU" sz="1800" dirty="0">
                <a:latin typeface="Arial" pitchFamily="34" charset="0"/>
                <a:cs typeface="Arial" pitchFamily="34" charset="0"/>
              </a:rPr>
              <a:t>публичные призывы:</a:t>
            </a:r>
          </a:p>
          <a:p>
            <a:pPr marL="623888">
              <a:lnSpc>
                <a:spcPct val="100000"/>
              </a:lnSpc>
              <a:spcBef>
                <a:spcPts val="600"/>
              </a:spcBef>
              <a:buFont typeface="Arial" pitchFamily="34" charset="0"/>
              <a:buChar char="-"/>
            </a:pPr>
            <a:r>
              <a:rPr lang="ru-RU" sz="1800" dirty="0">
                <a:latin typeface="Arial" pitchFamily="34" charset="0"/>
                <a:cs typeface="Arial" pitchFamily="34" charset="0"/>
              </a:rPr>
              <a:t>к насильственному изменению основ конституционного строя и нарушению целостности Российской Федерации;</a:t>
            </a:r>
          </a:p>
          <a:p>
            <a:pPr marL="623888">
              <a:lnSpc>
                <a:spcPct val="100000"/>
              </a:lnSpc>
              <a:spcBef>
                <a:spcPts val="600"/>
              </a:spcBef>
              <a:buFont typeface="Arial" pitchFamily="34" charset="0"/>
              <a:buChar char="-"/>
            </a:pPr>
            <a:r>
              <a:rPr lang="ru-RU" sz="1800" dirty="0">
                <a:latin typeface="Arial" pitchFamily="34" charset="0"/>
                <a:cs typeface="Arial" pitchFamily="34" charset="0"/>
              </a:rPr>
              <a:t>к публичному оправданию терроризма и к осуществлению террористической деятельности;</a:t>
            </a:r>
          </a:p>
          <a:p>
            <a:pPr marL="623888">
              <a:lnSpc>
                <a:spcPct val="100000"/>
              </a:lnSpc>
              <a:spcBef>
                <a:spcPts val="600"/>
              </a:spcBef>
              <a:buFont typeface="Arial" pitchFamily="34" charset="0"/>
              <a:buChar char="-"/>
            </a:pPr>
            <a:r>
              <a:rPr lang="ru-RU" sz="1800" dirty="0">
                <a:latin typeface="Arial" pitchFamily="34" charset="0"/>
                <a:cs typeface="Arial" pitchFamily="34" charset="0"/>
              </a:rPr>
              <a:t>к возбуждению социальной, расовой, национальной или религиозной розни;</a:t>
            </a:r>
          </a:p>
          <a:p>
            <a:pPr marL="623888">
              <a:lnSpc>
                <a:spcPct val="100000"/>
              </a:lnSpc>
              <a:spcBef>
                <a:spcPts val="600"/>
              </a:spcBef>
              <a:buFont typeface="Arial" pitchFamily="34" charset="0"/>
              <a:buChar char="-"/>
            </a:pPr>
            <a:r>
              <a:rPr lang="ru-RU" sz="1800" dirty="0">
                <a:latin typeface="Arial" pitchFamily="34" charset="0"/>
                <a:cs typeface="Arial" pitchFamily="34" charset="0"/>
              </a:rPr>
              <a:t>к  пропаганде исключительности, превосходства либо неполноценности человека по признаку его социальной, расовой, национальной, религиозной или языковой принадлежности или отношения к религии;</a:t>
            </a:r>
          </a:p>
        </p:txBody>
      </p:sp>
    </p:spTree>
    <p:extLst>
      <p:ext uri="{BB962C8B-B14F-4D97-AF65-F5344CB8AC3E}">
        <p14:creationId xmlns:p14="http://schemas.microsoft.com/office/powerpoint/2010/main" val="3292232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title"/>
          </p:nvPr>
        </p:nvSpPr>
        <p:spPr>
          <a:xfrm>
            <a:off x="1476450" y="548680"/>
            <a:ext cx="7456022" cy="648072"/>
          </a:xfrm>
        </p:spPr>
        <p:txBody>
          <a:bodyPr>
            <a:noAutofit/>
          </a:bodyPr>
          <a:lstStyle/>
          <a:p>
            <a:r>
              <a:rPr lang="ru-RU" sz="1800" b="1" dirty="0">
                <a:solidFill>
                  <a:srgbClr val="002060"/>
                </a:solidFill>
                <a:latin typeface="Arial" pitchFamily="34" charset="0"/>
                <a:ea typeface="+mn-ea"/>
                <a:cs typeface="Arial" pitchFamily="34" charset="0"/>
              </a:rPr>
              <a:t>Запрещенные речевые действия, согласно Федеральному закону «О противодействии экстремистской деятельности»:</a:t>
            </a:r>
          </a:p>
        </p:txBody>
      </p:sp>
      <p:sp>
        <p:nvSpPr>
          <p:cNvPr id="3" name="Объект 2"/>
          <p:cNvSpPr>
            <a:spLocks noGrp="1"/>
          </p:cNvSpPr>
          <p:nvPr>
            <p:ph idx="1"/>
          </p:nvPr>
        </p:nvSpPr>
        <p:spPr>
          <a:xfrm>
            <a:off x="468338" y="1340768"/>
            <a:ext cx="8568952" cy="5184576"/>
          </a:xfrm>
        </p:spPr>
        <p:txBody>
          <a:bodyPr>
            <a:normAutofit fontScale="40000" lnSpcReduction="20000"/>
          </a:bodyPr>
          <a:lstStyle/>
          <a:p>
            <a:pPr>
              <a:lnSpc>
                <a:spcPct val="120000"/>
              </a:lnSpc>
              <a:spcBef>
                <a:spcPts val="600"/>
              </a:spcBef>
              <a:buFont typeface="Arial" pitchFamily="34" charset="0"/>
              <a:buChar char="-"/>
            </a:pPr>
            <a:r>
              <a:rPr lang="ru-RU" sz="4500" dirty="0">
                <a:latin typeface="Arial" pitchFamily="34" charset="0"/>
                <a:cs typeface="Arial" pitchFamily="34" charset="0"/>
              </a:rPr>
              <a:t>к нарушению прав, свобод и законных интересов человека и гражданина в зависимости от его социальной, расовой, национальной, религиозной или языковой принадлежности или отношения к религии;</a:t>
            </a:r>
          </a:p>
          <a:p>
            <a:pPr>
              <a:lnSpc>
                <a:spcPct val="120000"/>
              </a:lnSpc>
              <a:spcBef>
                <a:spcPts val="600"/>
              </a:spcBef>
              <a:buFont typeface="Arial" pitchFamily="34" charset="0"/>
              <a:buChar char="-"/>
            </a:pPr>
            <a:r>
              <a:rPr lang="ru-RU" sz="4500" dirty="0">
                <a:latin typeface="Arial" pitchFamily="34" charset="0"/>
                <a:cs typeface="Arial" pitchFamily="34" charset="0"/>
              </a:rPr>
              <a:t>к воспрепятствованию осуществления гражданами их избирательных прав и права на участие в референдуме или к нарушению тайны голосования (соединенные с насилием либо угрозой его применения);</a:t>
            </a:r>
          </a:p>
          <a:p>
            <a:pPr>
              <a:lnSpc>
                <a:spcPct val="120000"/>
              </a:lnSpc>
              <a:spcBef>
                <a:spcPts val="600"/>
              </a:spcBef>
              <a:buFont typeface="Arial" pitchFamily="34" charset="0"/>
              <a:buChar char="-"/>
            </a:pPr>
            <a:r>
              <a:rPr lang="ru-RU" sz="4500" dirty="0">
                <a:latin typeface="Arial" pitchFamily="34" charset="0"/>
                <a:cs typeface="Arial" pitchFamily="34" charset="0"/>
              </a:rPr>
              <a:t>к воспрепятствованию законной деятельности государственных органов, органов местного самоуправления, избирательных комиссий, общественных и религиозных объединений или иных организаций (соединенные с насилием либо угрозой его применения);</a:t>
            </a:r>
          </a:p>
          <a:p>
            <a:pPr>
              <a:lnSpc>
                <a:spcPct val="120000"/>
              </a:lnSpc>
              <a:spcBef>
                <a:spcPts val="600"/>
              </a:spcBef>
              <a:buFont typeface="Arial" pitchFamily="34" charset="0"/>
              <a:buChar char="-"/>
            </a:pPr>
            <a:r>
              <a:rPr lang="ru-RU" sz="4500" dirty="0">
                <a:latin typeface="Arial" pitchFamily="34" charset="0"/>
                <a:cs typeface="Arial" pitchFamily="34" charset="0"/>
              </a:rPr>
              <a:t>к совершению преступлений по мотивам политической, идеологической, расовой, национальной или религиозной ненависти или вражды либо по мотивам ненависти или вражды в отношении какой-либо социальной группы;</a:t>
            </a:r>
          </a:p>
          <a:p>
            <a:pPr>
              <a:lnSpc>
                <a:spcPct val="120000"/>
              </a:lnSpc>
              <a:spcBef>
                <a:spcPts val="600"/>
              </a:spcBef>
              <a:buFont typeface="Arial" pitchFamily="34" charset="0"/>
              <a:buChar char="-"/>
            </a:pPr>
            <a:r>
              <a:rPr lang="ru-RU" sz="4500" dirty="0">
                <a:latin typeface="Arial" pitchFamily="34" charset="0"/>
                <a:cs typeface="Arial" pitchFamily="34" charset="0"/>
              </a:rPr>
              <a:t>к пропаганде и публичному демонстрированию нацистской атрибутики или символики либо атрибутики или символики, сходных с нацистской атрибутикой или символикой до степени смешения.</a:t>
            </a:r>
          </a:p>
          <a:p>
            <a:endParaRPr lang="ru-RU" dirty="0"/>
          </a:p>
        </p:txBody>
      </p:sp>
    </p:spTree>
    <p:extLst>
      <p:ext uri="{BB962C8B-B14F-4D97-AF65-F5344CB8AC3E}">
        <p14:creationId xmlns:p14="http://schemas.microsoft.com/office/powerpoint/2010/main" val="3964775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4442" y="692696"/>
            <a:ext cx="4952147" cy="504056"/>
          </a:xfrm>
        </p:spPr>
        <p:txBody>
          <a:bodyPr>
            <a:normAutofit fontScale="90000"/>
          </a:bodyPr>
          <a:lstStyle/>
          <a:p>
            <a:pPr algn="ctr"/>
            <a:r>
              <a:rPr lang="ru-RU" sz="2800" b="1" dirty="0">
                <a:solidFill>
                  <a:srgbClr val="002060"/>
                </a:solidFill>
                <a:latin typeface="Arial" pitchFamily="34" charset="0"/>
                <a:cs typeface="Arial" pitchFamily="34" charset="0"/>
              </a:rPr>
              <a:t>Цель субъекта преступления</a:t>
            </a:r>
          </a:p>
        </p:txBody>
      </p:sp>
      <p:sp>
        <p:nvSpPr>
          <p:cNvPr id="3" name="Объект 2"/>
          <p:cNvSpPr>
            <a:spLocks noGrp="1"/>
          </p:cNvSpPr>
          <p:nvPr>
            <p:ph idx="1"/>
          </p:nvPr>
        </p:nvSpPr>
        <p:spPr>
          <a:xfrm>
            <a:off x="972394" y="1628800"/>
            <a:ext cx="7616442" cy="2016224"/>
          </a:xfrm>
        </p:spPr>
        <p:txBody>
          <a:bodyPr>
            <a:normAutofit/>
          </a:bodyPr>
          <a:lstStyle/>
          <a:p>
            <a:pPr marL="0" indent="0">
              <a:lnSpc>
                <a:spcPct val="100000"/>
              </a:lnSpc>
              <a:buNone/>
            </a:pPr>
            <a:r>
              <a:rPr lang="ru-RU" sz="2400" dirty="0">
                <a:latin typeface="Arial" pitchFamily="34" charset="0"/>
                <a:cs typeface="Arial" pitchFamily="34" charset="0"/>
              </a:rPr>
              <a:t>Целью субъекта преступления является</a:t>
            </a:r>
            <a:br>
              <a:rPr lang="ru-RU" sz="2400" dirty="0">
                <a:latin typeface="Arial" pitchFamily="34" charset="0"/>
                <a:cs typeface="Arial" pitchFamily="34" charset="0"/>
              </a:rPr>
            </a:br>
            <a:r>
              <a:rPr lang="ru-RU" sz="2400" b="1" dirty="0">
                <a:latin typeface="Arial" pitchFamily="34" charset="0"/>
                <a:cs typeface="Arial" pitchFamily="34" charset="0"/>
              </a:rPr>
              <a:t>НЕ обнародование </a:t>
            </a:r>
            <a:r>
              <a:rPr lang="ru-RU" sz="2400" dirty="0">
                <a:latin typeface="Arial" pitchFamily="34" charset="0"/>
                <a:cs typeface="Arial" pitchFamily="34" charset="0"/>
              </a:rPr>
              <a:t>(опубликование) материалов как таковое, а </a:t>
            </a:r>
            <a:r>
              <a:rPr lang="ru-RU" sz="2400" b="1" dirty="0">
                <a:latin typeface="Arial" pitchFamily="34" charset="0"/>
                <a:cs typeface="Arial" pitchFamily="34" charset="0"/>
              </a:rPr>
              <a:t>возбуждение вражды</a:t>
            </a:r>
            <a:r>
              <a:rPr lang="ru-RU" sz="2400" dirty="0">
                <a:latin typeface="Arial" pitchFamily="34" charset="0"/>
                <a:cs typeface="Arial" pitchFamily="34" charset="0"/>
              </a:rPr>
              <a:t> посредством обнародования материалов конкретного содержания.</a:t>
            </a:r>
          </a:p>
        </p:txBody>
      </p:sp>
    </p:spTree>
    <p:extLst>
      <p:ext uri="{BB962C8B-B14F-4D97-AF65-F5344CB8AC3E}">
        <p14:creationId xmlns:p14="http://schemas.microsoft.com/office/powerpoint/2010/main" val="2302456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p:cNvSpPr>
            <a:spLocks noGrp="1"/>
          </p:cNvSpPr>
          <p:nvPr>
            <p:ph type="title"/>
          </p:nvPr>
        </p:nvSpPr>
        <p:spPr>
          <a:xfrm>
            <a:off x="1476450" y="692696"/>
            <a:ext cx="4736123" cy="432048"/>
          </a:xfrm>
        </p:spPr>
        <p:txBody>
          <a:bodyPr>
            <a:normAutofit fontScale="90000"/>
          </a:bodyPr>
          <a:lstStyle/>
          <a:p>
            <a:r>
              <a:rPr lang="ru-RU" sz="2400" b="1" dirty="0">
                <a:solidFill>
                  <a:srgbClr val="002060"/>
                </a:solidFill>
                <a:latin typeface="Arial" pitchFamily="34" charset="0"/>
                <a:cs typeface="Arial" pitchFamily="34" charset="0"/>
              </a:rPr>
              <a:t>Цель субъекта преступления</a:t>
            </a:r>
          </a:p>
        </p:txBody>
      </p:sp>
      <p:sp>
        <p:nvSpPr>
          <p:cNvPr id="3" name="Объект 2"/>
          <p:cNvSpPr>
            <a:spLocks noGrp="1"/>
          </p:cNvSpPr>
          <p:nvPr>
            <p:ph idx="1"/>
          </p:nvPr>
        </p:nvSpPr>
        <p:spPr>
          <a:xfrm>
            <a:off x="540346" y="1628800"/>
            <a:ext cx="8208912" cy="4752528"/>
          </a:xfrm>
        </p:spPr>
        <p:txBody>
          <a:bodyPr>
            <a:normAutofit/>
          </a:bodyPr>
          <a:lstStyle/>
          <a:p>
            <a:pPr marL="0" indent="0">
              <a:lnSpc>
                <a:spcPct val="120000"/>
              </a:lnSpc>
              <a:spcBef>
                <a:spcPts val="1200"/>
              </a:spcBef>
              <a:buNone/>
            </a:pPr>
            <a:r>
              <a:rPr lang="ru-RU" dirty="0">
                <a:latin typeface="Arial" pitchFamily="34" charset="0"/>
                <a:cs typeface="Arial" pitchFamily="34" charset="0"/>
              </a:rPr>
              <a:t>Чтобы обвинитель мог доказать наличие цели, недостаточен еще сам факт обнародования. </a:t>
            </a:r>
          </a:p>
          <a:p>
            <a:pPr marL="0" indent="0">
              <a:lnSpc>
                <a:spcPct val="120000"/>
              </a:lnSpc>
              <a:spcBef>
                <a:spcPts val="1200"/>
              </a:spcBef>
              <a:buNone/>
            </a:pPr>
            <a:r>
              <a:rPr lang="ru-RU" dirty="0">
                <a:latin typeface="Arial" pitchFamily="34" charset="0"/>
                <a:cs typeface="Arial" pitchFamily="34" charset="0"/>
              </a:rPr>
              <a:t>Должно быть установлено, что автор хотел с помощью этого обнародования воздействовать на адресата определенным образом (побудить к действиям, изменить взгляды и др.). </a:t>
            </a:r>
          </a:p>
          <a:p>
            <a:pPr marL="0" indent="0">
              <a:lnSpc>
                <a:spcPct val="120000"/>
              </a:lnSpc>
              <a:spcBef>
                <a:spcPts val="1200"/>
              </a:spcBef>
              <a:buNone/>
            </a:pPr>
            <a:r>
              <a:rPr lang="ru-RU" dirty="0">
                <a:latin typeface="Arial" pitchFamily="34" charset="0"/>
                <a:cs typeface="Arial" pitchFamily="34" charset="0"/>
              </a:rPr>
              <a:t>Установление умысла (цели действий субъекта преступления) – </a:t>
            </a:r>
            <a:r>
              <a:rPr lang="ru-RU" b="1" dirty="0">
                <a:latin typeface="Arial" pitchFamily="34" charset="0"/>
                <a:cs typeface="Arial" pitchFamily="34" charset="0"/>
              </a:rPr>
              <a:t>задача следствия и суда.</a:t>
            </a:r>
          </a:p>
          <a:p>
            <a:pPr marL="0" indent="0">
              <a:lnSpc>
                <a:spcPct val="120000"/>
              </a:lnSpc>
              <a:spcBef>
                <a:spcPts val="1200"/>
              </a:spcBef>
              <a:buNone/>
            </a:pPr>
            <a:r>
              <a:rPr lang="ru-RU" dirty="0">
                <a:latin typeface="Arial" pitchFamily="34" charset="0"/>
                <a:cs typeface="Arial" pitchFamily="34" charset="0"/>
              </a:rPr>
              <a:t>При решении этой задачи должна учитываться цель сообщения, выраженная автором в самом тексте (высказывании). </a:t>
            </a:r>
          </a:p>
          <a:p>
            <a:pPr marL="0" indent="0">
              <a:lnSpc>
                <a:spcPct val="120000"/>
              </a:lnSpc>
              <a:spcBef>
                <a:spcPts val="1200"/>
              </a:spcBef>
              <a:buNone/>
            </a:pPr>
            <a:r>
              <a:rPr lang="ru-RU" b="1" dirty="0">
                <a:latin typeface="Arial" pitchFamily="34" charset="0"/>
                <a:cs typeface="Arial" pitchFamily="34" charset="0"/>
              </a:rPr>
              <a:t>Эта цель</a:t>
            </a:r>
            <a:r>
              <a:rPr lang="ru-RU" dirty="0">
                <a:latin typeface="Arial" pitchFamily="34" charset="0"/>
                <a:cs typeface="Arial" pitchFamily="34" charset="0"/>
              </a:rPr>
              <a:t> может быть во многих случаях выявлена путем анализа использованных языковых средств, сообщаемых типов информации и особенностей коммуникативной ситуации.</a:t>
            </a:r>
          </a:p>
        </p:txBody>
      </p:sp>
    </p:spTree>
    <p:extLst>
      <p:ext uri="{BB962C8B-B14F-4D97-AF65-F5344CB8AC3E}">
        <p14:creationId xmlns:p14="http://schemas.microsoft.com/office/powerpoint/2010/main" val="2564579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6450" y="681038"/>
            <a:ext cx="2647891" cy="432048"/>
          </a:xfrm>
        </p:spPr>
        <p:txBody>
          <a:bodyPr>
            <a:normAutofit fontScale="90000"/>
          </a:bodyPr>
          <a:lstStyle/>
          <a:p>
            <a:pPr algn="ctr"/>
            <a:r>
              <a:rPr lang="ru-RU" sz="2800" b="1" dirty="0">
                <a:solidFill>
                  <a:srgbClr val="002060"/>
                </a:solidFill>
                <a:latin typeface="Arial" pitchFamily="34" charset="0"/>
                <a:cs typeface="Arial" pitchFamily="34" charset="0"/>
              </a:rPr>
              <a:t>Цель </a:t>
            </a:r>
            <a:r>
              <a:rPr lang="en-US" sz="2800" b="1" dirty="0" err="1">
                <a:solidFill>
                  <a:srgbClr val="002060"/>
                </a:solidFill>
                <a:latin typeface="Arial" pitchFamily="34" charset="0"/>
                <a:cs typeface="Arial" pitchFamily="34" charset="0"/>
              </a:rPr>
              <a:t>vs</a:t>
            </a:r>
            <a:r>
              <a:rPr lang="en-US" sz="2800" b="1" dirty="0">
                <a:solidFill>
                  <a:srgbClr val="002060"/>
                </a:solidFill>
                <a:latin typeface="Arial" pitchFamily="34" charset="0"/>
                <a:cs typeface="Arial" pitchFamily="34" charset="0"/>
              </a:rPr>
              <a:t> </a:t>
            </a:r>
            <a:r>
              <a:rPr lang="ru-RU" sz="2800" b="1" dirty="0">
                <a:solidFill>
                  <a:srgbClr val="002060"/>
                </a:solidFill>
                <a:latin typeface="Arial" pitchFamily="34" charset="0"/>
                <a:cs typeface="Arial" pitchFamily="34" charset="0"/>
              </a:rPr>
              <a:t>мотив</a:t>
            </a:r>
          </a:p>
        </p:txBody>
      </p:sp>
      <p:sp>
        <p:nvSpPr>
          <p:cNvPr id="3" name="Объект 2"/>
          <p:cNvSpPr>
            <a:spLocks noGrp="1"/>
          </p:cNvSpPr>
          <p:nvPr>
            <p:ph idx="1"/>
          </p:nvPr>
        </p:nvSpPr>
        <p:spPr>
          <a:xfrm>
            <a:off x="1116410" y="1484784"/>
            <a:ext cx="7472427" cy="4332139"/>
          </a:xfrm>
        </p:spPr>
        <p:txBody>
          <a:bodyPr/>
          <a:lstStyle/>
          <a:p>
            <a:pPr marL="0" indent="0">
              <a:lnSpc>
                <a:spcPct val="100000"/>
              </a:lnSpc>
              <a:buNone/>
            </a:pPr>
            <a:r>
              <a:rPr lang="ru-RU" sz="2400" b="1" dirty="0">
                <a:latin typeface="Arial" pitchFamily="34" charset="0"/>
                <a:cs typeface="Arial" pitchFamily="34" charset="0"/>
              </a:rPr>
              <a:t>Установление цели сообщения </a:t>
            </a:r>
            <a:r>
              <a:rPr lang="ru-RU" sz="2400" dirty="0">
                <a:latin typeface="Arial" pitchFamily="34" charset="0"/>
                <a:cs typeface="Arial" pitchFamily="34" charset="0"/>
              </a:rPr>
              <a:t>(а не цели противоправной деятельности) входит в задачу психолого-лингвистического исследования, а </a:t>
            </a:r>
            <a:r>
              <a:rPr lang="ru-RU" sz="2400" b="1" dirty="0">
                <a:latin typeface="Arial" pitchFamily="34" charset="0"/>
                <a:cs typeface="Arial" pitchFamily="34" charset="0"/>
              </a:rPr>
              <a:t>определение мотива </a:t>
            </a:r>
            <a:r>
              <a:rPr lang="ru-RU" sz="2400" dirty="0">
                <a:latin typeface="Arial" pitchFamily="34" charset="0"/>
                <a:cs typeface="Arial" pitchFamily="34" charset="0"/>
              </a:rPr>
              <a:t>деяния находится вне пределов компетенции экспертов и составляет исключительную компетенцию судебно-следственного органа.</a:t>
            </a:r>
          </a:p>
          <a:p>
            <a:endParaRPr lang="ru-RU" dirty="0"/>
          </a:p>
        </p:txBody>
      </p:sp>
    </p:spTree>
    <p:extLst>
      <p:ext uri="{BB962C8B-B14F-4D97-AF65-F5344CB8AC3E}">
        <p14:creationId xmlns:p14="http://schemas.microsoft.com/office/powerpoint/2010/main" val="2997604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116410" y="188640"/>
            <a:ext cx="7400925" cy="1325563"/>
          </a:xfrm>
        </p:spPr>
        <p:txBody>
          <a:bodyPr>
            <a:normAutofit fontScale="90000"/>
          </a:bodyPr>
          <a:lstStyle/>
          <a:p>
            <a:pPr algn="ctr"/>
            <a:r>
              <a:rPr lang="ru-RU" sz="2400" b="1" dirty="0">
                <a:solidFill>
                  <a:srgbClr val="002060"/>
                </a:solidFill>
                <a:latin typeface="Arial" pitchFamily="34" charset="0"/>
                <a:cs typeface="Arial" pitchFamily="34" charset="0"/>
              </a:rPr>
              <a:t>Особенности текста, значимые для правовой оценки самого текста и уголовно-правовой оценки действий автора этого текста по его созданию и обнародованию:</a:t>
            </a:r>
          </a:p>
        </p:txBody>
      </p:sp>
      <p:sp>
        <p:nvSpPr>
          <p:cNvPr id="3" name="Объект 2"/>
          <p:cNvSpPr>
            <a:spLocks noGrp="1"/>
          </p:cNvSpPr>
          <p:nvPr>
            <p:ph idx="4294967295"/>
          </p:nvPr>
        </p:nvSpPr>
        <p:spPr>
          <a:xfrm>
            <a:off x="712390" y="1628800"/>
            <a:ext cx="8208963" cy="4752975"/>
          </a:xfrm>
        </p:spPr>
        <p:txBody>
          <a:bodyPr>
            <a:normAutofit/>
          </a:bodyPr>
          <a:lstStyle/>
          <a:p>
            <a:pPr>
              <a:lnSpc>
                <a:spcPct val="120000"/>
              </a:lnSpc>
              <a:spcBef>
                <a:spcPts val="600"/>
              </a:spcBef>
            </a:pPr>
            <a:r>
              <a:rPr lang="ru-RU" dirty="0">
                <a:latin typeface="Arial" pitchFamily="34" charset="0"/>
                <a:cs typeface="Arial" pitchFamily="34" charset="0"/>
              </a:rPr>
              <a:t>целенаправленность деятельности автора по созданию текста, ее произвольность и осмысленность;</a:t>
            </a:r>
          </a:p>
          <a:p>
            <a:pPr>
              <a:lnSpc>
                <a:spcPct val="120000"/>
              </a:lnSpc>
              <a:spcBef>
                <a:spcPts val="600"/>
              </a:spcBef>
            </a:pPr>
            <a:r>
              <a:rPr lang="ru-RU" dirty="0">
                <a:latin typeface="Arial" pitchFamily="34" charset="0"/>
                <a:cs typeface="Arial" pitchFamily="34" charset="0"/>
              </a:rPr>
              <a:t>публичность речевой деятельности (публичный или массовый уровень коммуникации);</a:t>
            </a:r>
          </a:p>
          <a:p>
            <a:pPr>
              <a:lnSpc>
                <a:spcPct val="120000"/>
              </a:lnSpc>
              <a:spcBef>
                <a:spcPts val="600"/>
              </a:spcBef>
            </a:pPr>
            <a:r>
              <a:rPr lang="ru-RU" dirty="0">
                <a:latin typeface="Arial" pitchFamily="34" charset="0"/>
                <a:cs typeface="Arial" pitchFamily="34" charset="0"/>
              </a:rPr>
              <a:t>наличие в тексте призывов (к определенным действиям);</a:t>
            </a:r>
          </a:p>
          <a:p>
            <a:pPr>
              <a:lnSpc>
                <a:spcPct val="120000"/>
              </a:lnSpc>
              <a:spcBef>
                <a:spcPts val="600"/>
              </a:spcBef>
            </a:pPr>
            <a:r>
              <a:rPr lang="ru-RU" dirty="0">
                <a:latin typeface="Arial" pitchFamily="34" charset="0"/>
                <a:cs typeface="Arial" pitchFamily="34" charset="0"/>
              </a:rPr>
              <a:t>наличие в тексте пропаганды (национального, религиозного, языкового, расового превосходства, исключительности или неполноценности);</a:t>
            </a:r>
          </a:p>
          <a:p>
            <a:pPr>
              <a:lnSpc>
                <a:spcPct val="120000"/>
              </a:lnSpc>
              <a:spcBef>
                <a:spcPts val="600"/>
              </a:spcBef>
            </a:pPr>
            <a:r>
              <a:rPr lang="ru-RU" dirty="0">
                <a:latin typeface="Arial" pitchFamily="34" charset="0"/>
                <a:cs typeface="Arial" pitchFamily="34" charset="0"/>
              </a:rPr>
              <a:t>наличие в тексте оправдания (терроризма) или обоснования (экстремистской деятельности);</a:t>
            </a:r>
          </a:p>
          <a:p>
            <a:pPr>
              <a:lnSpc>
                <a:spcPct val="120000"/>
              </a:lnSpc>
              <a:spcBef>
                <a:spcPts val="600"/>
              </a:spcBef>
            </a:pPr>
            <a:r>
              <a:rPr lang="ru-RU" dirty="0">
                <a:latin typeface="Arial" pitchFamily="34" charset="0"/>
                <a:cs typeface="Arial" pitchFamily="34" charset="0"/>
              </a:rPr>
              <a:t>направленность речевых действий (текста) на возбуждение розни, вражды, ненависти, унижение достоинства человека, оскорбление человека по определенным признакам (пола, расы, национальности, отношения к религии и др.).</a:t>
            </a:r>
          </a:p>
          <a:p>
            <a:endParaRPr lang="ru-RU" dirty="0"/>
          </a:p>
        </p:txBody>
      </p:sp>
    </p:spTree>
    <p:extLst>
      <p:ext uri="{BB962C8B-B14F-4D97-AF65-F5344CB8AC3E}">
        <p14:creationId xmlns:p14="http://schemas.microsoft.com/office/powerpoint/2010/main" val="414422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4442" y="713271"/>
            <a:ext cx="7560840" cy="473198"/>
          </a:xfrm>
        </p:spPr>
        <p:txBody>
          <a:bodyPr>
            <a:normAutofit/>
          </a:bodyPr>
          <a:lstStyle/>
          <a:p>
            <a:r>
              <a:rPr lang="ru-RU" sz="2400" b="1" dirty="0">
                <a:solidFill>
                  <a:srgbClr val="002060"/>
                </a:solidFill>
                <a:latin typeface="Arial" panose="020B0604020202020204" pitchFamily="34" charset="0"/>
                <a:ea typeface="+mn-ea"/>
                <a:cs typeface="Arial" panose="020B0604020202020204" pitchFamily="34" charset="0"/>
              </a:rPr>
              <a:t>Объект психолого-лингвистической экспертизы</a:t>
            </a:r>
          </a:p>
        </p:txBody>
      </p:sp>
      <p:sp>
        <p:nvSpPr>
          <p:cNvPr id="3" name="Объект 2"/>
          <p:cNvSpPr>
            <a:spLocks noGrp="1"/>
          </p:cNvSpPr>
          <p:nvPr>
            <p:ph idx="1"/>
          </p:nvPr>
        </p:nvSpPr>
        <p:spPr>
          <a:xfrm>
            <a:off x="844783" y="1556792"/>
            <a:ext cx="7888070" cy="4351338"/>
          </a:xfrm>
        </p:spPr>
        <p:txBody>
          <a:bodyPr/>
          <a:lstStyle/>
          <a:p>
            <a:pPr marL="0" indent="0">
              <a:lnSpc>
                <a:spcPct val="100000"/>
              </a:lnSpc>
              <a:buNone/>
            </a:pPr>
            <a:r>
              <a:rPr lang="ru-RU" sz="2400" dirty="0">
                <a:latin typeface="Arial" pitchFamily="34" charset="0"/>
                <a:cs typeface="Arial" pitchFamily="34" charset="0"/>
              </a:rPr>
              <a:t>Объектом является </a:t>
            </a:r>
            <a:r>
              <a:rPr lang="ru-RU" sz="2400" b="1" dirty="0">
                <a:latin typeface="Arial" pitchFamily="34" charset="0"/>
                <a:cs typeface="Arial" pitchFamily="34" charset="0"/>
              </a:rPr>
              <a:t>текст</a:t>
            </a:r>
            <a:r>
              <a:rPr lang="ru-RU" sz="2400" dirty="0">
                <a:latin typeface="Arial" pitchFamily="34" charset="0"/>
                <a:cs typeface="Arial" pitchFamily="34" charset="0"/>
              </a:rPr>
              <a:t> как продукт речевой и коммуникативной деятельности и поведения человека (автора текста). </a:t>
            </a:r>
          </a:p>
          <a:p>
            <a:pPr marL="0" indent="0">
              <a:lnSpc>
                <a:spcPct val="100000"/>
              </a:lnSpc>
              <a:buNone/>
            </a:pPr>
            <a:r>
              <a:rPr lang="ru-RU" sz="2400" dirty="0">
                <a:latin typeface="Arial" pitchFamily="34" charset="0"/>
                <a:cs typeface="Arial" pitchFamily="34" charset="0"/>
              </a:rPr>
              <a:t>«Текст» понимается в данном случае широко: как устный и письменный; как отдельное высказывание и как совокупность высказываний.</a:t>
            </a:r>
          </a:p>
          <a:p>
            <a:endParaRPr lang="ru-RU" dirty="0"/>
          </a:p>
        </p:txBody>
      </p:sp>
    </p:spTree>
    <p:extLst>
      <p:ext uri="{BB962C8B-B14F-4D97-AF65-F5344CB8AC3E}">
        <p14:creationId xmlns:p14="http://schemas.microsoft.com/office/powerpoint/2010/main" val="272731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p:cNvSpPr>
            <a:spLocks noGrp="1"/>
          </p:cNvSpPr>
          <p:nvPr>
            <p:ph type="title"/>
          </p:nvPr>
        </p:nvSpPr>
        <p:spPr>
          <a:xfrm>
            <a:off x="1332434" y="681038"/>
            <a:ext cx="7888070" cy="461467"/>
          </a:xfrm>
        </p:spPr>
        <p:txBody>
          <a:bodyPr>
            <a:normAutofit/>
          </a:bodyPr>
          <a:lstStyle/>
          <a:p>
            <a:pPr algn="ctr"/>
            <a:r>
              <a:rPr lang="ru-RU" sz="2400" b="1" dirty="0">
                <a:solidFill>
                  <a:srgbClr val="002060"/>
                </a:solidFill>
                <a:latin typeface="Arial" panose="020B0604020202020204" pitchFamily="34" charset="0"/>
                <a:ea typeface="+mn-ea"/>
                <a:cs typeface="Arial" panose="020B0604020202020204" pitchFamily="34" charset="0"/>
              </a:rPr>
              <a:t>Предмет психолого-лингвистической экспертизы</a:t>
            </a:r>
          </a:p>
        </p:txBody>
      </p:sp>
      <p:sp>
        <p:nvSpPr>
          <p:cNvPr id="3" name="Объект 2"/>
          <p:cNvSpPr>
            <a:spLocks noGrp="1"/>
          </p:cNvSpPr>
          <p:nvPr>
            <p:ph idx="1"/>
          </p:nvPr>
        </p:nvSpPr>
        <p:spPr>
          <a:xfrm>
            <a:off x="972393" y="2132855"/>
            <a:ext cx="7544435" cy="4044107"/>
          </a:xfrm>
        </p:spPr>
        <p:txBody>
          <a:bodyPr>
            <a:normAutofit/>
          </a:bodyPr>
          <a:lstStyle/>
          <a:p>
            <a:pPr marL="0" indent="0">
              <a:lnSpc>
                <a:spcPct val="100000"/>
              </a:lnSpc>
              <a:buNone/>
            </a:pPr>
            <a:r>
              <a:rPr lang="ru-RU" sz="2400" dirty="0">
                <a:latin typeface="Arial" pitchFamily="34" charset="0"/>
                <a:cs typeface="Arial" pitchFamily="34" charset="0"/>
              </a:rPr>
              <a:t>Предметом являются </a:t>
            </a:r>
            <a:r>
              <a:rPr lang="ru-RU" sz="2400" b="1" dirty="0">
                <a:latin typeface="Arial" pitchFamily="34" charset="0"/>
                <a:cs typeface="Arial" pitchFamily="34" charset="0"/>
              </a:rPr>
              <a:t>фактические данные </a:t>
            </a:r>
            <a:r>
              <a:rPr lang="ru-RU" sz="2400" dirty="0">
                <a:latin typeface="Arial" pitchFamily="34" charset="0"/>
                <a:cs typeface="Arial" pitchFamily="34" charset="0"/>
              </a:rPr>
              <a:t>об особенностях текста, имеющие значение для уголовного, гражданского, арбитражного дела.</a:t>
            </a:r>
          </a:p>
          <a:p>
            <a:pPr>
              <a:lnSpc>
                <a:spcPct val="100000"/>
              </a:lnSpc>
            </a:pPr>
            <a:endParaRPr lang="ru-RU" sz="2400" dirty="0">
              <a:latin typeface="Arial" pitchFamily="34" charset="0"/>
              <a:cs typeface="Arial" pitchFamily="34" charset="0"/>
            </a:endParaRPr>
          </a:p>
        </p:txBody>
      </p:sp>
    </p:spTree>
    <p:extLst>
      <p:ext uri="{BB962C8B-B14F-4D97-AF65-F5344CB8AC3E}">
        <p14:creationId xmlns:p14="http://schemas.microsoft.com/office/powerpoint/2010/main" val="931416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8458" y="694750"/>
            <a:ext cx="6375902" cy="504056"/>
          </a:xfrm>
        </p:spPr>
        <p:txBody>
          <a:bodyPr>
            <a:normAutofit fontScale="90000"/>
          </a:bodyPr>
          <a:lstStyle/>
          <a:p>
            <a:r>
              <a:rPr lang="ru-RU" sz="2400" b="1" dirty="0">
                <a:solidFill>
                  <a:srgbClr val="002060"/>
                </a:solidFill>
                <a:latin typeface="Arial" panose="020B0604020202020204" pitchFamily="34" charset="0"/>
                <a:ea typeface="+mn-ea"/>
                <a:cs typeface="Arial" panose="020B0604020202020204" pitchFamily="34" charset="0"/>
              </a:rPr>
              <a:t>Основная задача экспертизы данного вида</a:t>
            </a:r>
          </a:p>
        </p:txBody>
      </p:sp>
      <p:sp>
        <p:nvSpPr>
          <p:cNvPr id="3" name="Объект 2"/>
          <p:cNvSpPr>
            <a:spLocks noGrp="1"/>
          </p:cNvSpPr>
          <p:nvPr>
            <p:ph idx="1"/>
          </p:nvPr>
        </p:nvSpPr>
        <p:spPr>
          <a:xfrm>
            <a:off x="756370" y="1540189"/>
            <a:ext cx="8064896" cy="3777622"/>
          </a:xfrm>
        </p:spPr>
        <p:txBody>
          <a:bodyPr>
            <a:normAutofit/>
          </a:bodyPr>
          <a:lstStyle/>
          <a:p>
            <a:pPr marL="0" indent="0">
              <a:lnSpc>
                <a:spcPct val="100000"/>
              </a:lnSpc>
              <a:buNone/>
            </a:pPr>
            <a:r>
              <a:rPr lang="ru-RU" sz="2400" dirty="0">
                <a:latin typeface="Arial" pitchFamily="34" charset="0"/>
                <a:cs typeface="Arial" pitchFamily="34" charset="0"/>
              </a:rPr>
              <a:t>Основная задача заключается в установлении на основе применения специальных знаний в области лингвистики и психологии наличия/отсутствия в тексте лингвистических и психологических признаков выражения определенного типа значения.</a:t>
            </a:r>
          </a:p>
          <a:p>
            <a:pPr marL="0" indent="0">
              <a:lnSpc>
                <a:spcPct val="100000"/>
              </a:lnSpc>
              <a:spcBef>
                <a:spcPts val="1200"/>
              </a:spcBef>
              <a:buNone/>
            </a:pPr>
            <a:r>
              <a:rPr lang="ru-RU" sz="2400" dirty="0">
                <a:latin typeface="Arial" pitchFamily="34" charset="0"/>
                <a:cs typeface="Arial" pitchFamily="34" charset="0"/>
              </a:rPr>
              <a:t>Данный вид экспертизы решает задачи диагностического типа – установление значения и отнесение его к некоторому заданному классу. </a:t>
            </a:r>
          </a:p>
        </p:txBody>
      </p:sp>
    </p:spTree>
    <p:extLst>
      <p:ext uri="{BB962C8B-B14F-4D97-AF65-F5344CB8AC3E}">
        <p14:creationId xmlns:p14="http://schemas.microsoft.com/office/powerpoint/2010/main" val="1036734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4442" y="764704"/>
            <a:ext cx="4571471" cy="500634"/>
          </a:xfrm>
        </p:spPr>
        <p:txBody>
          <a:bodyPr>
            <a:normAutofit/>
          </a:bodyPr>
          <a:lstStyle/>
          <a:p>
            <a:pPr algn="ctr"/>
            <a:r>
              <a:rPr lang="ru-RU" sz="2400" b="1" dirty="0">
                <a:solidFill>
                  <a:srgbClr val="002060"/>
                </a:solidFill>
                <a:latin typeface="Arial" panose="020B0604020202020204" pitchFamily="34" charset="0"/>
                <a:ea typeface="+mn-ea"/>
                <a:cs typeface="Arial" panose="020B0604020202020204" pitchFamily="34" charset="0"/>
              </a:rPr>
              <a:t>Методическое обеспечение</a:t>
            </a:r>
          </a:p>
        </p:txBody>
      </p:sp>
      <p:sp>
        <p:nvSpPr>
          <p:cNvPr id="3" name="Объект 2"/>
          <p:cNvSpPr>
            <a:spLocks noGrp="1"/>
          </p:cNvSpPr>
          <p:nvPr>
            <p:ph idx="1"/>
          </p:nvPr>
        </p:nvSpPr>
        <p:spPr>
          <a:xfrm>
            <a:off x="756370" y="1628800"/>
            <a:ext cx="7992888" cy="2664296"/>
          </a:xfrm>
        </p:spPr>
        <p:txBody>
          <a:bodyPr>
            <a:normAutofit/>
          </a:bodyPr>
          <a:lstStyle/>
          <a:p>
            <a:pPr>
              <a:lnSpc>
                <a:spcPct val="100000"/>
              </a:lnSpc>
            </a:pPr>
            <a:r>
              <a:rPr lang="ru-RU" sz="2400" i="1" dirty="0">
                <a:latin typeface="Arial" pitchFamily="34" charset="0"/>
                <a:cs typeface="Arial" pitchFamily="34" charset="0"/>
              </a:rPr>
              <a:t>Кукушкина О. В</a:t>
            </a:r>
            <a:r>
              <a:rPr lang="ru-RU" sz="2400" dirty="0">
                <a:latin typeface="Arial" pitchFamily="34" charset="0"/>
                <a:cs typeface="Arial" pitchFamily="34" charset="0"/>
              </a:rPr>
              <a:t>. Методика проведения судебной психолого-лингвистической экспертизы материалов по делам, связанным с противодействием экстремизму и терроризму / О. В. Кукушкина, Ю. А. Сафонова, Т. А. </a:t>
            </a:r>
            <a:r>
              <a:rPr lang="ru-RU" sz="2400" dirty="0" err="1">
                <a:latin typeface="Arial" pitchFamily="34" charset="0"/>
                <a:cs typeface="Arial" pitchFamily="34" charset="0"/>
              </a:rPr>
              <a:t>Секераж</a:t>
            </a:r>
            <a:r>
              <a:rPr lang="ru-RU" sz="2400" dirty="0">
                <a:latin typeface="Arial" pitchFamily="34" charset="0"/>
                <a:cs typeface="Arial" pitchFamily="34" charset="0"/>
              </a:rPr>
              <a:t>. – М. : ФБУ РФЦСЭ Минюста Российской Федерации, 2014. – 98 с.</a:t>
            </a:r>
          </a:p>
        </p:txBody>
      </p:sp>
    </p:spTree>
    <p:extLst>
      <p:ext uri="{BB962C8B-B14F-4D97-AF65-F5344CB8AC3E}">
        <p14:creationId xmlns:p14="http://schemas.microsoft.com/office/powerpoint/2010/main" val="1675009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72394" y="1412776"/>
            <a:ext cx="7128792" cy="3816424"/>
          </a:xfrm>
        </p:spPr>
        <p:txBody>
          <a:bodyPr>
            <a:normAutofit/>
          </a:bodyPr>
          <a:lstStyle/>
          <a:p>
            <a:pPr marL="514350" indent="-514350">
              <a:lnSpc>
                <a:spcPct val="120000"/>
              </a:lnSpc>
              <a:spcBef>
                <a:spcPts val="600"/>
              </a:spcBef>
              <a:buFont typeface="+mj-lt"/>
              <a:buAutoNum type="arabicPeriod"/>
            </a:pPr>
            <a:r>
              <a:rPr lang="ru-RU" dirty="0">
                <a:latin typeface="Arial" pitchFamily="34" charset="0"/>
                <a:cs typeface="Arial" pitchFamily="34" charset="0"/>
              </a:rPr>
              <a:t>Назначение судебной экспертизы.</a:t>
            </a:r>
          </a:p>
          <a:p>
            <a:pPr marL="514350" indent="-514350">
              <a:lnSpc>
                <a:spcPct val="120000"/>
              </a:lnSpc>
              <a:spcBef>
                <a:spcPts val="600"/>
              </a:spcBef>
              <a:buFont typeface="+mj-lt"/>
              <a:buAutoNum type="arabicPeriod"/>
            </a:pPr>
            <a:r>
              <a:rPr lang="ru-RU" dirty="0">
                <a:latin typeface="Arial" pitchFamily="34" charset="0"/>
                <a:cs typeface="Arial" pitchFamily="34" charset="0"/>
              </a:rPr>
              <a:t>Задача государственной судебно-экспертной деятельности.</a:t>
            </a:r>
          </a:p>
          <a:p>
            <a:pPr marL="514350" indent="-514350">
              <a:lnSpc>
                <a:spcPct val="120000"/>
              </a:lnSpc>
              <a:spcBef>
                <a:spcPts val="600"/>
              </a:spcBef>
              <a:buFont typeface="+mj-lt"/>
              <a:buAutoNum type="arabicPeriod"/>
            </a:pPr>
            <a:r>
              <a:rPr lang="ru-RU" dirty="0">
                <a:latin typeface="Arial" pitchFamily="34" charset="0"/>
                <a:cs typeface="Arial" pitchFamily="34" charset="0"/>
              </a:rPr>
              <a:t>Основные понятия. </a:t>
            </a:r>
          </a:p>
          <a:p>
            <a:pPr marL="514350" indent="-514350">
              <a:lnSpc>
                <a:spcPct val="120000"/>
              </a:lnSpc>
              <a:spcBef>
                <a:spcPts val="600"/>
              </a:spcBef>
              <a:buFont typeface="+mj-lt"/>
              <a:buAutoNum type="arabicPeriod"/>
            </a:pPr>
            <a:r>
              <a:rPr lang="ru-RU" dirty="0">
                <a:latin typeface="Arial" pitchFamily="34" charset="0"/>
                <a:cs typeface="Arial" pitchFamily="34" charset="0"/>
              </a:rPr>
              <a:t>Объект психолого-лингвистической экспертизы.</a:t>
            </a:r>
          </a:p>
          <a:p>
            <a:pPr marL="514350" indent="-514350">
              <a:lnSpc>
                <a:spcPct val="120000"/>
              </a:lnSpc>
              <a:spcBef>
                <a:spcPts val="600"/>
              </a:spcBef>
              <a:buFont typeface="+mj-lt"/>
              <a:buAutoNum type="arabicPeriod"/>
            </a:pPr>
            <a:r>
              <a:rPr lang="ru-RU" dirty="0">
                <a:latin typeface="Arial" pitchFamily="34" charset="0"/>
                <a:cs typeface="Arial" pitchFamily="34" charset="0"/>
              </a:rPr>
              <a:t>Предмет психолого-лингвистической экспертизы.</a:t>
            </a:r>
          </a:p>
          <a:p>
            <a:pPr marL="514350" indent="-514350">
              <a:lnSpc>
                <a:spcPct val="120000"/>
              </a:lnSpc>
              <a:spcBef>
                <a:spcPts val="600"/>
              </a:spcBef>
              <a:buFont typeface="+mj-lt"/>
              <a:buAutoNum type="arabicPeriod"/>
            </a:pPr>
            <a:r>
              <a:rPr lang="ru-RU" dirty="0">
                <a:latin typeface="Arial" pitchFamily="34" charset="0"/>
                <a:cs typeface="Arial" pitchFamily="34" charset="0"/>
              </a:rPr>
              <a:t>Основная задача экспертизы.</a:t>
            </a:r>
          </a:p>
          <a:p>
            <a:pPr marL="514350" indent="-514350">
              <a:lnSpc>
                <a:spcPct val="120000"/>
              </a:lnSpc>
              <a:spcBef>
                <a:spcPts val="600"/>
              </a:spcBef>
              <a:buFont typeface="+mj-lt"/>
              <a:buAutoNum type="arabicPeriod"/>
            </a:pPr>
            <a:r>
              <a:rPr lang="ru-RU" dirty="0">
                <a:latin typeface="Arial" pitchFamily="34" charset="0"/>
                <a:cs typeface="Arial" pitchFamily="34" charset="0"/>
              </a:rPr>
              <a:t>Методическое обеспечение.</a:t>
            </a:r>
          </a:p>
          <a:p>
            <a:pPr marL="514350" indent="-514350">
              <a:lnSpc>
                <a:spcPct val="120000"/>
              </a:lnSpc>
              <a:spcBef>
                <a:spcPts val="600"/>
              </a:spcBef>
              <a:buFont typeface="+mj-lt"/>
              <a:buAutoNum type="arabicPeriod"/>
            </a:pPr>
            <a:r>
              <a:rPr lang="ru-RU" dirty="0">
                <a:latin typeface="Arial" pitchFamily="34" charset="0"/>
                <a:cs typeface="Arial" pitchFamily="34" charset="0"/>
              </a:rPr>
              <a:t>Компетенция экспертов.</a:t>
            </a:r>
          </a:p>
          <a:p>
            <a:pPr marL="514350" indent="-514350">
              <a:lnSpc>
                <a:spcPct val="120000"/>
              </a:lnSpc>
              <a:spcBef>
                <a:spcPts val="600"/>
              </a:spcBef>
              <a:buFont typeface="+mj-lt"/>
              <a:buAutoNum type="arabicPeriod"/>
            </a:pPr>
            <a:r>
              <a:rPr lang="ru-RU" dirty="0">
                <a:latin typeface="Arial" pitchFamily="34" charset="0"/>
                <a:cs typeface="Arial" pitchFamily="34" charset="0"/>
              </a:rPr>
              <a:t>Принцип анализа экстремистских высказываний.</a:t>
            </a:r>
          </a:p>
        </p:txBody>
      </p:sp>
      <p:sp>
        <p:nvSpPr>
          <p:cNvPr id="5" name="Прямоугольник 4"/>
          <p:cNvSpPr/>
          <p:nvPr/>
        </p:nvSpPr>
        <p:spPr>
          <a:xfrm>
            <a:off x="1188418" y="616332"/>
            <a:ext cx="2196863" cy="584775"/>
          </a:xfrm>
          <a:prstGeom prst="rect">
            <a:avLst/>
          </a:prstGeom>
        </p:spPr>
        <p:txBody>
          <a:bodyPr wrap="square">
            <a:spAutoFit/>
          </a:bodyPr>
          <a:lstStyle/>
          <a:p>
            <a:pPr algn="ctr"/>
            <a:r>
              <a:rPr lang="ru-RU" sz="3200" dirty="0">
                <a:solidFill>
                  <a:srgbClr val="002060"/>
                </a:solidFill>
                <a:latin typeface="Arial Black" pitchFamily="34" charset="0"/>
              </a:rPr>
              <a:t>План:</a:t>
            </a:r>
          </a:p>
        </p:txBody>
      </p:sp>
    </p:spTree>
    <p:extLst>
      <p:ext uri="{BB962C8B-B14F-4D97-AF65-F5344CB8AC3E}">
        <p14:creationId xmlns:p14="http://schemas.microsoft.com/office/powerpoint/2010/main" val="3931859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8458" y="692696"/>
            <a:ext cx="3583995" cy="432048"/>
          </a:xfrm>
        </p:spPr>
        <p:txBody>
          <a:bodyPr>
            <a:normAutofit fontScale="90000"/>
          </a:bodyPr>
          <a:lstStyle/>
          <a:p>
            <a:r>
              <a:rPr lang="ru-RU" sz="2400" b="1" dirty="0">
                <a:solidFill>
                  <a:srgbClr val="002060"/>
                </a:solidFill>
                <a:latin typeface="Arial" panose="020B0604020202020204" pitchFamily="34" charset="0"/>
                <a:ea typeface="+mn-ea"/>
                <a:cs typeface="Arial" panose="020B0604020202020204" pitchFamily="34" charset="0"/>
              </a:rPr>
              <a:t>Компетенция экспертов</a:t>
            </a:r>
          </a:p>
        </p:txBody>
      </p:sp>
      <p:sp>
        <p:nvSpPr>
          <p:cNvPr id="3" name="Объект 2"/>
          <p:cNvSpPr>
            <a:spLocks noGrp="1"/>
          </p:cNvSpPr>
          <p:nvPr>
            <p:ph idx="1"/>
          </p:nvPr>
        </p:nvSpPr>
        <p:spPr>
          <a:xfrm>
            <a:off x="396330" y="1412776"/>
            <a:ext cx="8496944" cy="5184576"/>
          </a:xfrm>
        </p:spPr>
        <p:txBody>
          <a:bodyPr>
            <a:normAutofit fontScale="92500" lnSpcReduction="10000"/>
          </a:bodyPr>
          <a:lstStyle/>
          <a:p>
            <a:pPr>
              <a:lnSpc>
                <a:spcPct val="110000"/>
              </a:lnSpc>
              <a:spcBef>
                <a:spcPts val="600"/>
              </a:spcBef>
            </a:pPr>
            <a:r>
              <a:rPr lang="ru-RU" dirty="0">
                <a:latin typeface="Arial" pitchFamily="34" charset="0"/>
                <a:cs typeface="Arial" pitchFamily="34" charset="0"/>
              </a:rPr>
              <a:t>В компетенцию экспертов не входит юридическая (правовая) квалификация деяния, установление вины и ее форм (умысел или неосторожность, вид умысла), мотивов правонарушения.</a:t>
            </a:r>
          </a:p>
          <a:p>
            <a:pPr>
              <a:lnSpc>
                <a:spcPct val="110000"/>
              </a:lnSpc>
              <a:spcBef>
                <a:spcPts val="600"/>
              </a:spcBef>
            </a:pPr>
            <a:r>
              <a:rPr lang="ru-RU" dirty="0">
                <a:latin typeface="Arial" pitchFamily="34" charset="0"/>
                <a:cs typeface="Arial" pitchFamily="34" charset="0"/>
              </a:rPr>
              <a:t>Эксперты не устанавливают тех обстоятельств, которые не получили отражения в тексте (письменном или устном). </a:t>
            </a:r>
          </a:p>
          <a:p>
            <a:pPr>
              <a:lnSpc>
                <a:spcPct val="110000"/>
              </a:lnSpc>
              <a:spcBef>
                <a:spcPts val="600"/>
              </a:spcBef>
            </a:pPr>
            <a:r>
              <a:rPr lang="ru-RU" dirty="0">
                <a:latin typeface="Arial" pitchFamily="34" charset="0"/>
                <a:cs typeface="Arial" pitchFamily="34" charset="0"/>
              </a:rPr>
              <a:t>Эксперты устанавливают только выраженную в тексте цель автора, не устанавливая реальные цели и мотивы деятельности субъектов правонарушения.</a:t>
            </a:r>
          </a:p>
          <a:p>
            <a:pPr>
              <a:lnSpc>
                <a:spcPct val="110000"/>
              </a:lnSpc>
              <a:spcBef>
                <a:spcPts val="600"/>
              </a:spcBef>
            </a:pPr>
            <a:r>
              <a:rPr lang="ru-RU" dirty="0">
                <a:latin typeface="Arial" pitchFamily="34" charset="0"/>
                <a:cs typeface="Arial" pitchFamily="34" charset="0"/>
              </a:rPr>
              <a:t>При производстве психолого-лингвистической экспертизы текста в компетенцию экспертов входит установление значения текста: </a:t>
            </a:r>
          </a:p>
          <a:p>
            <a:pPr marL="273050" indent="0">
              <a:lnSpc>
                <a:spcPct val="110000"/>
              </a:lnSpc>
              <a:spcBef>
                <a:spcPts val="600"/>
              </a:spcBef>
              <a:buNone/>
              <a:tabLst>
                <a:tab pos="450850" algn="l"/>
              </a:tabLst>
            </a:pPr>
            <a:r>
              <a:rPr lang="ru-RU" dirty="0">
                <a:latin typeface="Arial" pitchFamily="34" charset="0"/>
                <a:cs typeface="Arial" pitchFamily="34" charset="0"/>
              </a:rPr>
              <a:t>- что именно сказано, исследуется филологами; </a:t>
            </a:r>
          </a:p>
          <a:p>
            <a:pPr marL="273050" indent="0">
              <a:lnSpc>
                <a:spcPct val="110000"/>
              </a:lnSpc>
              <a:spcBef>
                <a:spcPts val="600"/>
              </a:spcBef>
              <a:buNone/>
              <a:tabLst>
                <a:tab pos="450850" algn="l"/>
              </a:tabLst>
            </a:pPr>
            <a:r>
              <a:rPr lang="ru-RU" dirty="0">
                <a:latin typeface="Arial" pitchFamily="34" charset="0"/>
                <a:cs typeface="Arial" pitchFamily="34" charset="0"/>
              </a:rPr>
              <a:t>- направленность сказанного исследуется психологами.</a:t>
            </a:r>
          </a:p>
          <a:p>
            <a:pPr marL="0" indent="0">
              <a:lnSpc>
                <a:spcPct val="110000"/>
              </a:lnSpc>
              <a:spcBef>
                <a:spcPts val="1200"/>
              </a:spcBef>
              <a:buNone/>
            </a:pPr>
            <a:r>
              <a:rPr lang="ru-RU" b="1" dirty="0">
                <a:latin typeface="Arial" pitchFamily="34" charset="0"/>
                <a:cs typeface="Arial" pitchFamily="34" charset="0"/>
              </a:rPr>
              <a:t>Нормативно-правовая база:</a:t>
            </a:r>
          </a:p>
          <a:p>
            <a:pPr>
              <a:lnSpc>
                <a:spcPct val="110000"/>
              </a:lnSpc>
              <a:spcBef>
                <a:spcPts val="600"/>
              </a:spcBef>
            </a:pPr>
            <a:r>
              <a:rPr lang="ru-RU" i="1" dirty="0">
                <a:latin typeface="Arial" pitchFamily="34" charset="0"/>
                <a:cs typeface="Arial" pitchFamily="34" charset="0"/>
              </a:rPr>
              <a:t>Постановление Пленума Верховного суда России № 28 от 21.12.2010</a:t>
            </a:r>
            <a:br>
              <a:rPr lang="ru-RU" i="1" dirty="0">
                <a:latin typeface="Arial" pitchFamily="34" charset="0"/>
                <a:cs typeface="Arial" pitchFamily="34" charset="0"/>
              </a:rPr>
            </a:br>
            <a:r>
              <a:rPr lang="ru-RU" i="1" dirty="0">
                <a:latin typeface="Arial" pitchFamily="34" charset="0"/>
                <a:cs typeface="Arial" pitchFamily="34" charset="0"/>
              </a:rPr>
              <a:t>«О судебной экспертизе по уголовным делам».</a:t>
            </a:r>
          </a:p>
          <a:p>
            <a:pPr>
              <a:lnSpc>
                <a:spcPct val="110000"/>
              </a:lnSpc>
              <a:spcBef>
                <a:spcPts val="600"/>
              </a:spcBef>
            </a:pPr>
            <a:r>
              <a:rPr lang="ru-RU" i="1" dirty="0">
                <a:latin typeface="Arial" pitchFamily="34" charset="0"/>
                <a:cs typeface="Arial" pitchFamily="34" charset="0"/>
              </a:rPr>
              <a:t>Федеральный закон от 31 мая 2001 г. № 73-ФЗ "О государственной судебно-экспертной деятельности в Российской Федерации«.</a:t>
            </a:r>
          </a:p>
          <a:p>
            <a:pPr>
              <a:lnSpc>
                <a:spcPct val="120000"/>
              </a:lnSpc>
              <a:spcBef>
                <a:spcPts val="600"/>
              </a:spcBef>
            </a:pPr>
            <a:endParaRPr lang="ru-RU" i="1" dirty="0"/>
          </a:p>
        </p:txBody>
      </p:sp>
    </p:spTree>
    <p:extLst>
      <p:ext uri="{BB962C8B-B14F-4D97-AF65-F5344CB8AC3E}">
        <p14:creationId xmlns:p14="http://schemas.microsoft.com/office/powerpoint/2010/main" val="3526452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8458" y="692696"/>
            <a:ext cx="3960441" cy="471586"/>
          </a:xfrm>
        </p:spPr>
        <p:txBody>
          <a:bodyPr>
            <a:normAutofit/>
          </a:bodyPr>
          <a:lstStyle/>
          <a:p>
            <a:r>
              <a:rPr lang="ru-RU" sz="2400" b="1" dirty="0">
                <a:solidFill>
                  <a:srgbClr val="002060"/>
                </a:solidFill>
                <a:latin typeface="Arial" pitchFamily="34" charset="0"/>
                <a:ea typeface="+mn-ea"/>
                <a:cs typeface="Arial" pitchFamily="34" charset="0"/>
              </a:rPr>
              <a:t>Типы экспертных задач:</a:t>
            </a:r>
          </a:p>
        </p:txBody>
      </p:sp>
      <p:sp>
        <p:nvSpPr>
          <p:cNvPr id="3" name="Объект 2"/>
          <p:cNvSpPr>
            <a:spLocks noGrp="1"/>
          </p:cNvSpPr>
          <p:nvPr>
            <p:ph idx="1"/>
          </p:nvPr>
        </p:nvSpPr>
        <p:spPr>
          <a:xfrm>
            <a:off x="540346" y="1484784"/>
            <a:ext cx="8208912" cy="4752528"/>
          </a:xfrm>
        </p:spPr>
        <p:txBody>
          <a:bodyPr>
            <a:normAutofit/>
          </a:bodyPr>
          <a:lstStyle/>
          <a:p>
            <a:pPr>
              <a:lnSpc>
                <a:spcPct val="120000"/>
              </a:lnSpc>
              <a:spcBef>
                <a:spcPts val="600"/>
              </a:spcBef>
            </a:pPr>
            <a:r>
              <a:rPr lang="ru-RU" dirty="0">
                <a:latin typeface="Arial" pitchFamily="34" charset="0"/>
                <a:cs typeface="Arial" pitchFamily="34" charset="0"/>
              </a:rPr>
              <a:t>установление признаков призыва к тем или иным действиям, указанным в вопросе;</a:t>
            </a:r>
          </a:p>
          <a:p>
            <a:pPr>
              <a:lnSpc>
                <a:spcPct val="120000"/>
              </a:lnSpc>
              <a:spcBef>
                <a:spcPts val="600"/>
              </a:spcBef>
            </a:pPr>
            <a:r>
              <a:rPr lang="ru-RU" dirty="0">
                <a:latin typeface="Arial" pitchFamily="34" charset="0"/>
                <a:cs typeface="Arial" pitchFamily="34" charset="0"/>
              </a:rPr>
              <a:t>установление признаков пропаганды определенных взглядов (негативного отношения, исключительности, превосходства, неполноценности человека по признаку, указанному в вопросе);</a:t>
            </a:r>
          </a:p>
          <a:p>
            <a:pPr>
              <a:lnSpc>
                <a:spcPct val="120000"/>
              </a:lnSpc>
              <a:spcBef>
                <a:spcPts val="600"/>
              </a:spcBef>
            </a:pPr>
            <a:r>
              <a:rPr lang="ru-RU" dirty="0">
                <a:latin typeface="Arial" pitchFamily="34" charset="0"/>
                <a:cs typeface="Arial" pitchFamily="34" charset="0"/>
              </a:rPr>
              <a:t>установление признаков возбуждения розни, вражды, ненависти к группе, указанной в вопросе;</a:t>
            </a:r>
          </a:p>
          <a:p>
            <a:pPr>
              <a:lnSpc>
                <a:spcPct val="120000"/>
              </a:lnSpc>
              <a:spcBef>
                <a:spcPts val="600"/>
              </a:spcBef>
            </a:pPr>
            <a:r>
              <a:rPr lang="ru-RU" dirty="0">
                <a:latin typeface="Arial" pitchFamily="34" charset="0"/>
                <a:cs typeface="Arial" pitchFamily="34" charset="0"/>
              </a:rPr>
              <a:t>установление признаков унижения человеческого достоинства по признакам, указанным в вопросе;</a:t>
            </a:r>
          </a:p>
          <a:p>
            <a:pPr>
              <a:lnSpc>
                <a:spcPct val="120000"/>
              </a:lnSpc>
              <a:spcBef>
                <a:spcPts val="600"/>
              </a:spcBef>
            </a:pPr>
            <a:r>
              <a:rPr lang="ru-RU" dirty="0">
                <a:latin typeface="Arial" pitchFamily="34" charset="0"/>
                <a:cs typeface="Arial" pitchFamily="34" charset="0"/>
              </a:rPr>
              <a:t>установление признаков оправдания действий и взглядов, указанных в вопросе;</a:t>
            </a:r>
          </a:p>
          <a:p>
            <a:pPr>
              <a:lnSpc>
                <a:spcPct val="120000"/>
              </a:lnSpc>
              <a:spcBef>
                <a:spcPts val="600"/>
              </a:spcBef>
            </a:pPr>
            <a:r>
              <a:rPr lang="ru-RU" dirty="0">
                <a:latin typeface="Arial" pitchFamily="34" charset="0"/>
                <a:cs typeface="Arial" pitchFamily="34" charset="0"/>
              </a:rPr>
              <a:t>установление признаков угрозы применения насилия в отношении лиц, указанных в вопросе.</a:t>
            </a:r>
          </a:p>
          <a:p>
            <a:endParaRPr lang="ru-RU" dirty="0"/>
          </a:p>
        </p:txBody>
      </p:sp>
    </p:spTree>
    <p:extLst>
      <p:ext uri="{BB962C8B-B14F-4D97-AF65-F5344CB8AC3E}">
        <p14:creationId xmlns:p14="http://schemas.microsoft.com/office/powerpoint/2010/main" val="3122948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6450" y="730754"/>
            <a:ext cx="7888070" cy="432048"/>
          </a:xfrm>
        </p:spPr>
        <p:txBody>
          <a:bodyPr>
            <a:normAutofit fontScale="90000"/>
          </a:bodyPr>
          <a:lstStyle/>
          <a:p>
            <a:r>
              <a:rPr lang="ru-RU" sz="2400" b="1" dirty="0">
                <a:solidFill>
                  <a:srgbClr val="002060"/>
                </a:solidFill>
                <a:latin typeface="Arial" panose="020B0604020202020204" pitchFamily="34" charset="0"/>
                <a:ea typeface="+mn-ea"/>
                <a:cs typeface="Arial" panose="020B0604020202020204" pitchFamily="34" charset="0"/>
              </a:rPr>
              <a:t>Принцип анализа экстремистских высказываний</a:t>
            </a:r>
          </a:p>
        </p:txBody>
      </p:sp>
      <p:sp>
        <p:nvSpPr>
          <p:cNvPr id="3" name="Объект 2"/>
          <p:cNvSpPr>
            <a:spLocks noGrp="1"/>
          </p:cNvSpPr>
          <p:nvPr>
            <p:ph idx="1"/>
          </p:nvPr>
        </p:nvSpPr>
        <p:spPr>
          <a:xfrm>
            <a:off x="800443" y="1540189"/>
            <a:ext cx="8020823" cy="3777622"/>
          </a:xfrm>
        </p:spPr>
        <p:txBody>
          <a:bodyPr>
            <a:normAutofit/>
          </a:bodyPr>
          <a:lstStyle/>
          <a:p>
            <a:pPr marL="0" indent="0">
              <a:lnSpc>
                <a:spcPct val="100000"/>
              </a:lnSpc>
              <a:buNone/>
            </a:pPr>
            <a:r>
              <a:rPr lang="ru-RU" sz="2400" dirty="0">
                <a:latin typeface="Arial" pitchFamily="34" charset="0"/>
                <a:cs typeface="Arial" pitchFamily="34" charset="0"/>
              </a:rPr>
              <a:t>Значение любого экстремистского высказывания можно представить как состоящее из трех компонентов: </a:t>
            </a:r>
          </a:p>
          <a:p>
            <a:pPr marL="355600" indent="-355600">
              <a:lnSpc>
                <a:spcPct val="100000"/>
              </a:lnSpc>
              <a:buFont typeface="+mj-lt"/>
              <a:buAutoNum type="arabicParenR"/>
            </a:pPr>
            <a:r>
              <a:rPr lang="ru-RU" sz="2400" dirty="0">
                <a:latin typeface="Arial" pitchFamily="34" charset="0"/>
                <a:cs typeface="Arial" pitchFamily="34" charset="0"/>
              </a:rPr>
              <a:t>предметно-тематического (о ком/чем и что именно говорится); </a:t>
            </a:r>
          </a:p>
          <a:p>
            <a:pPr marL="355600" indent="-355600">
              <a:lnSpc>
                <a:spcPct val="100000"/>
              </a:lnSpc>
              <a:buFont typeface="+mj-lt"/>
              <a:buAutoNum type="arabicParenR"/>
            </a:pPr>
            <a:r>
              <a:rPr lang="ru-RU" sz="2400" dirty="0">
                <a:latin typeface="Arial" pitchFamily="34" charset="0"/>
                <a:cs typeface="Arial" pitchFamily="34" charset="0"/>
              </a:rPr>
              <a:t>оценочно-экспрессивного (как оценивается то,</a:t>
            </a:r>
            <a:br>
              <a:rPr lang="ru-RU" sz="2400" dirty="0">
                <a:latin typeface="Arial" pitchFamily="34" charset="0"/>
                <a:cs typeface="Arial" pitchFamily="34" charset="0"/>
              </a:rPr>
            </a:br>
            <a:r>
              <a:rPr lang="ru-RU" sz="2400" dirty="0">
                <a:latin typeface="Arial" pitchFamily="34" charset="0"/>
                <a:cs typeface="Arial" pitchFamily="34" charset="0"/>
              </a:rPr>
              <a:t>о чем говорится, какие эмоции вызывает); </a:t>
            </a:r>
          </a:p>
          <a:p>
            <a:pPr marL="355600" indent="-355600">
              <a:lnSpc>
                <a:spcPct val="100000"/>
              </a:lnSpc>
              <a:buFont typeface="+mj-lt"/>
              <a:buAutoNum type="arabicParenR"/>
            </a:pPr>
            <a:r>
              <a:rPr lang="ru-RU" sz="2400" dirty="0">
                <a:latin typeface="Arial" pitchFamily="34" charset="0"/>
                <a:cs typeface="Arial" pitchFamily="34" charset="0"/>
              </a:rPr>
              <a:t>целевого (зачем это говорится).</a:t>
            </a:r>
          </a:p>
          <a:p>
            <a:endParaRPr lang="ru-RU" dirty="0"/>
          </a:p>
        </p:txBody>
      </p:sp>
    </p:spTree>
    <p:extLst>
      <p:ext uri="{BB962C8B-B14F-4D97-AF65-F5344CB8AC3E}">
        <p14:creationId xmlns:p14="http://schemas.microsoft.com/office/powerpoint/2010/main" val="1550850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6450" y="692696"/>
            <a:ext cx="4392488" cy="471586"/>
          </a:xfrm>
        </p:spPr>
        <p:txBody>
          <a:bodyPr>
            <a:normAutofit/>
          </a:bodyPr>
          <a:lstStyle/>
          <a:p>
            <a:r>
              <a:rPr lang="ru-RU" sz="2400" b="1" dirty="0">
                <a:solidFill>
                  <a:srgbClr val="002060"/>
                </a:solidFill>
                <a:latin typeface="Arial" pitchFamily="34" charset="0"/>
                <a:ea typeface="+mn-ea"/>
                <a:cs typeface="Arial" pitchFamily="34" charset="0"/>
              </a:rPr>
              <a:t>Предмет речи «группа лиц»</a:t>
            </a:r>
          </a:p>
        </p:txBody>
      </p:sp>
      <p:sp>
        <p:nvSpPr>
          <p:cNvPr id="3" name="Объект 2"/>
          <p:cNvSpPr>
            <a:spLocks noGrp="1"/>
          </p:cNvSpPr>
          <p:nvPr>
            <p:ph idx="1"/>
          </p:nvPr>
        </p:nvSpPr>
        <p:spPr>
          <a:xfrm>
            <a:off x="468338" y="1484784"/>
            <a:ext cx="8496944" cy="4752528"/>
          </a:xfrm>
        </p:spPr>
        <p:txBody>
          <a:bodyPr>
            <a:normAutofit lnSpcReduction="10000"/>
          </a:bodyPr>
          <a:lstStyle/>
          <a:p>
            <a:pPr marL="0" indent="0">
              <a:lnSpc>
                <a:spcPct val="100000"/>
              </a:lnSpc>
              <a:spcBef>
                <a:spcPts val="600"/>
              </a:spcBef>
              <a:buNone/>
            </a:pPr>
            <a:r>
              <a:rPr lang="ru-RU" sz="1800" dirty="0">
                <a:latin typeface="Arial" pitchFamily="34" charset="0"/>
                <a:cs typeface="Arial" pitchFamily="34" charset="0"/>
              </a:rPr>
              <a:t>При анализе группы лиц как предмета речи эксперт должен ответить на следующие вопросы:</a:t>
            </a:r>
          </a:p>
          <a:p>
            <a:pPr marL="355600" indent="-355600">
              <a:lnSpc>
                <a:spcPct val="100000"/>
              </a:lnSpc>
              <a:spcBef>
                <a:spcPts val="600"/>
              </a:spcBef>
              <a:buFont typeface="+mj-lt"/>
              <a:buAutoNum type="arabicParenR"/>
              <a:tabLst>
                <a:tab pos="355600" algn="l"/>
              </a:tabLst>
            </a:pPr>
            <a:r>
              <a:rPr lang="ru-RU" sz="1800" dirty="0">
                <a:latin typeface="Arial" pitchFamily="34" charset="0"/>
                <a:cs typeface="Arial" pitchFamily="34" charset="0"/>
              </a:rPr>
              <a:t>идет ли речь именно о группе лиц (Говорит ли автор обо всей группе или о конкретном лице/лицах?);</a:t>
            </a:r>
          </a:p>
          <a:p>
            <a:pPr marL="355600" indent="-355600">
              <a:lnSpc>
                <a:spcPct val="100000"/>
              </a:lnSpc>
              <a:spcBef>
                <a:spcPts val="600"/>
              </a:spcBef>
              <a:buFont typeface="+mj-lt"/>
              <a:buAutoNum type="arabicParenR"/>
              <a:tabLst>
                <a:tab pos="355600" algn="l"/>
              </a:tabLst>
            </a:pPr>
            <a:r>
              <a:rPr lang="ru-RU" sz="1800" dirty="0">
                <a:latin typeface="Arial" pitchFamily="34" charset="0"/>
                <a:cs typeface="Arial" pitchFamily="34" charset="0"/>
              </a:rPr>
              <a:t>на основании какого признака (религиозной, национальной, этнической, расовой, социальной принадлежности, какого-либо другого признака) автор выделяет группу (Кого автор включает в группу? Какой признак используется для выделения группы, при установлении принадлежности к ней?);</a:t>
            </a:r>
          </a:p>
          <a:p>
            <a:pPr marL="355600" indent="-355600">
              <a:lnSpc>
                <a:spcPct val="100000"/>
              </a:lnSpc>
              <a:spcBef>
                <a:spcPts val="600"/>
              </a:spcBef>
              <a:buFont typeface="+mj-lt"/>
              <a:buAutoNum type="arabicParenR"/>
              <a:tabLst>
                <a:tab pos="355600" algn="l"/>
              </a:tabLst>
            </a:pPr>
            <a:r>
              <a:rPr lang="ru-RU" sz="1800" dirty="0">
                <a:latin typeface="Arial" pitchFamily="34" charset="0"/>
                <a:cs typeface="Arial" pitchFamily="34" charset="0"/>
              </a:rPr>
              <a:t>всех представителей группы или только какую-то ее часть автор имеет в виду, когда говорит о группе (Говорит ли автор обо всей группе или о какой-то ее части?);</a:t>
            </a:r>
          </a:p>
          <a:p>
            <a:pPr marL="355600" indent="-355600">
              <a:lnSpc>
                <a:spcPct val="100000"/>
              </a:lnSpc>
              <a:spcBef>
                <a:spcPts val="600"/>
              </a:spcBef>
              <a:buFont typeface="+mj-lt"/>
              <a:buAutoNum type="arabicParenR"/>
              <a:tabLst>
                <a:tab pos="355600" algn="l"/>
              </a:tabLst>
            </a:pPr>
            <a:r>
              <a:rPr lang="ru-RU" sz="1800" dirty="0">
                <a:latin typeface="Arial" pitchFamily="34" charset="0"/>
                <a:cs typeface="Arial" pitchFamily="34" charset="0"/>
              </a:rPr>
              <a:t>одну и ту же группу (лицо) или разные имеет в виду автор, используя разные наименования (В одном и том же или в разных значениях используются слова Х и Y?);</a:t>
            </a:r>
          </a:p>
          <a:p>
            <a:pPr marL="355600" indent="-355600">
              <a:lnSpc>
                <a:spcPct val="100000"/>
              </a:lnSpc>
              <a:spcBef>
                <a:spcPts val="600"/>
              </a:spcBef>
              <a:buFont typeface="+mj-lt"/>
              <a:buAutoNum type="arabicParenR"/>
              <a:tabLst>
                <a:tab pos="355600" algn="l"/>
              </a:tabLst>
            </a:pPr>
            <a:r>
              <a:rPr lang="ru-RU" sz="1800" dirty="0">
                <a:latin typeface="Arial" pitchFamily="34" charset="0"/>
                <a:cs typeface="Arial" pitchFamily="34" charset="0"/>
              </a:rPr>
              <a:t>идет ли в высказывании речь и о той группе лиц, которая не названа (Говорит ли автор и о группе Y?).</a:t>
            </a:r>
          </a:p>
        </p:txBody>
      </p:sp>
    </p:spTree>
    <p:extLst>
      <p:ext uri="{BB962C8B-B14F-4D97-AF65-F5344CB8AC3E}">
        <p14:creationId xmlns:p14="http://schemas.microsoft.com/office/powerpoint/2010/main" val="3468280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4442" y="620688"/>
            <a:ext cx="7472427" cy="725668"/>
          </a:xfrm>
        </p:spPr>
        <p:txBody>
          <a:bodyPr>
            <a:noAutofit/>
          </a:bodyPr>
          <a:lstStyle/>
          <a:p>
            <a:r>
              <a:rPr lang="ru-RU" sz="2000" b="1" dirty="0">
                <a:solidFill>
                  <a:srgbClr val="002060"/>
                </a:solidFill>
                <a:latin typeface="Arial" panose="020B0604020202020204" pitchFamily="34" charset="0"/>
                <a:ea typeface="+mn-ea"/>
                <a:cs typeface="Arial" pitchFamily="34" charset="0"/>
              </a:rPr>
              <a:t>При анализе сказанного о предмете речи эксперт должен решить следующие основные задачи:</a:t>
            </a:r>
          </a:p>
        </p:txBody>
      </p:sp>
      <p:sp>
        <p:nvSpPr>
          <p:cNvPr id="3" name="Объект 2"/>
          <p:cNvSpPr>
            <a:spLocks noGrp="1"/>
          </p:cNvSpPr>
          <p:nvPr>
            <p:ph idx="1"/>
          </p:nvPr>
        </p:nvSpPr>
        <p:spPr>
          <a:xfrm>
            <a:off x="972394" y="1700808"/>
            <a:ext cx="7992888" cy="3777622"/>
          </a:xfrm>
        </p:spPr>
        <p:txBody>
          <a:bodyPr/>
          <a:lstStyle/>
          <a:p>
            <a:pPr marL="514350" indent="-514350">
              <a:lnSpc>
                <a:spcPct val="100000"/>
              </a:lnSpc>
              <a:buFont typeface="+mj-lt"/>
              <a:buAutoNum type="arabicParenR"/>
            </a:pPr>
            <a:r>
              <a:rPr lang="ru-RU" sz="2400" dirty="0">
                <a:latin typeface="Arial" pitchFamily="34" charset="0"/>
                <a:cs typeface="Arial" pitchFamily="34" charset="0"/>
              </a:rPr>
              <a:t>уточнить, какие именно признаки приписываются предмету речи (Что говорит автор о предмете речи?);</a:t>
            </a:r>
          </a:p>
          <a:p>
            <a:pPr marL="514350" indent="-514350">
              <a:lnSpc>
                <a:spcPct val="100000"/>
              </a:lnSpc>
              <a:buFont typeface="+mj-lt"/>
              <a:buAutoNum type="arabicParenR"/>
            </a:pPr>
            <a:r>
              <a:rPr lang="ru-RU" sz="2400" dirty="0">
                <a:latin typeface="Arial" pitchFamily="34" charset="0"/>
                <a:cs typeface="Arial" pitchFamily="34" charset="0"/>
              </a:rPr>
              <a:t>установить, к какому содержательному типу относится сообщаемая о предмете речи информация (Какого типа информацию о предмете речи сообщает автор?).</a:t>
            </a:r>
          </a:p>
          <a:p>
            <a:endParaRPr lang="ru-RU" dirty="0"/>
          </a:p>
        </p:txBody>
      </p:sp>
    </p:spTree>
    <p:extLst>
      <p:ext uri="{BB962C8B-B14F-4D97-AF65-F5344CB8AC3E}">
        <p14:creationId xmlns:p14="http://schemas.microsoft.com/office/powerpoint/2010/main" val="2156036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8458" y="548680"/>
            <a:ext cx="6663934" cy="720080"/>
          </a:xfrm>
        </p:spPr>
        <p:txBody>
          <a:bodyPr>
            <a:normAutofit/>
          </a:bodyPr>
          <a:lstStyle/>
          <a:p>
            <a:r>
              <a:rPr lang="ru-RU" sz="2000" b="1" dirty="0">
                <a:solidFill>
                  <a:srgbClr val="002060"/>
                </a:solidFill>
                <a:latin typeface="Arial" pitchFamily="34" charset="0"/>
                <a:ea typeface="+mn-ea"/>
                <a:cs typeface="Arial" pitchFamily="34" charset="0"/>
              </a:rPr>
              <a:t>Лингвистический анализ оценочной информации (оценочно-экспрессивный анализ)</a:t>
            </a:r>
          </a:p>
        </p:txBody>
      </p:sp>
      <p:sp>
        <p:nvSpPr>
          <p:cNvPr id="3" name="Объект 2"/>
          <p:cNvSpPr>
            <a:spLocks noGrp="1"/>
          </p:cNvSpPr>
          <p:nvPr>
            <p:ph idx="1"/>
          </p:nvPr>
        </p:nvSpPr>
        <p:spPr>
          <a:xfrm>
            <a:off x="612354" y="1484784"/>
            <a:ext cx="8352927" cy="4896543"/>
          </a:xfrm>
        </p:spPr>
        <p:txBody>
          <a:bodyPr>
            <a:normAutofit/>
          </a:bodyPr>
          <a:lstStyle/>
          <a:p>
            <a:pPr>
              <a:lnSpc>
                <a:spcPct val="120000"/>
              </a:lnSpc>
              <a:spcBef>
                <a:spcPts val="600"/>
              </a:spcBef>
            </a:pPr>
            <a:r>
              <a:rPr lang="ru-RU" dirty="0">
                <a:latin typeface="Arial" pitchFamily="34" charset="0"/>
                <a:cs typeface="Arial" pitchFamily="34" charset="0"/>
              </a:rPr>
              <a:t>Выражение определенного отношения автора к предмету речи – второй обязательный компонент «экстремистских» значений. </a:t>
            </a:r>
          </a:p>
          <a:p>
            <a:pPr>
              <a:lnSpc>
                <a:spcPct val="120000"/>
              </a:lnSpc>
              <a:spcBef>
                <a:spcPts val="600"/>
              </a:spcBef>
            </a:pPr>
            <a:r>
              <a:rPr lang="ru-RU" dirty="0">
                <a:latin typeface="Arial" pitchFamily="34" charset="0"/>
                <a:cs typeface="Arial" pitchFamily="34" charset="0"/>
              </a:rPr>
              <a:t>Эти значения с точки зрения отношения не нейтральны. </a:t>
            </a:r>
          </a:p>
          <a:p>
            <a:pPr>
              <a:lnSpc>
                <a:spcPct val="120000"/>
              </a:lnSpc>
              <a:spcBef>
                <a:spcPts val="600"/>
              </a:spcBef>
            </a:pPr>
            <a:r>
              <a:rPr lang="ru-RU" dirty="0">
                <a:latin typeface="Arial" pitchFamily="34" charset="0"/>
                <a:cs typeface="Arial" pitchFamily="34" charset="0"/>
              </a:rPr>
              <a:t>Здесь представлены негативное отношение (ср. такие понятия закона, как «рознь», «вражда», «ненависть», «превосходство», «неполноценность», «исключительность», «унижение», «обвинение») и позитивное отношение («оправдание», «возможность», «желательность», «необходимость»).</a:t>
            </a:r>
          </a:p>
          <a:p>
            <a:pPr>
              <a:lnSpc>
                <a:spcPct val="120000"/>
              </a:lnSpc>
              <a:spcBef>
                <a:spcPts val="600"/>
              </a:spcBef>
            </a:pPr>
            <a:r>
              <a:rPr lang="ru-RU" dirty="0">
                <a:latin typeface="Arial" pitchFamily="34" charset="0"/>
                <a:cs typeface="Arial" pitchFamily="34" charset="0"/>
              </a:rPr>
              <a:t>Отношение выражается через разные оценки, которые располагаются на общей шкале «хороший/плохой». </a:t>
            </a:r>
          </a:p>
          <a:p>
            <a:pPr>
              <a:lnSpc>
                <a:spcPct val="120000"/>
              </a:lnSpc>
              <a:spcBef>
                <a:spcPts val="600"/>
              </a:spcBef>
            </a:pPr>
            <a:r>
              <a:rPr lang="ru-RU" dirty="0">
                <a:latin typeface="Arial" pitchFamily="34" charset="0"/>
                <a:cs typeface="Arial" pitchFamily="34" charset="0"/>
              </a:rPr>
              <a:t>Они отражают систему ценностей автора (реальную или декларируемую), поэтому их анализ дает важный материал для последующего психологического анализа авторских установок. </a:t>
            </a:r>
          </a:p>
        </p:txBody>
      </p:sp>
    </p:spTree>
    <p:extLst>
      <p:ext uri="{BB962C8B-B14F-4D97-AF65-F5344CB8AC3E}">
        <p14:creationId xmlns:p14="http://schemas.microsoft.com/office/powerpoint/2010/main" val="1891264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4442" y="548680"/>
            <a:ext cx="6624736" cy="720080"/>
          </a:xfrm>
        </p:spPr>
        <p:txBody>
          <a:bodyPr>
            <a:normAutofit/>
          </a:bodyPr>
          <a:lstStyle/>
          <a:p>
            <a:r>
              <a:rPr lang="ru-RU" sz="2000" b="1" dirty="0">
                <a:solidFill>
                  <a:srgbClr val="002060"/>
                </a:solidFill>
                <a:latin typeface="Arial" pitchFamily="34" charset="0"/>
                <a:ea typeface="+mn-ea"/>
                <a:cs typeface="Arial" pitchFamily="34" charset="0"/>
              </a:rPr>
              <a:t>Типы оценок, регулярно выражаемых языковыми средствами</a:t>
            </a:r>
          </a:p>
        </p:txBody>
      </p:sp>
      <p:sp>
        <p:nvSpPr>
          <p:cNvPr id="3" name="Объект 2"/>
          <p:cNvSpPr>
            <a:spLocks noGrp="1"/>
          </p:cNvSpPr>
          <p:nvPr>
            <p:ph idx="1"/>
          </p:nvPr>
        </p:nvSpPr>
        <p:spPr>
          <a:xfrm>
            <a:off x="576350" y="1412776"/>
            <a:ext cx="8280919" cy="5112567"/>
          </a:xfrm>
        </p:spPr>
        <p:txBody>
          <a:bodyPr>
            <a:normAutofit fontScale="55000" lnSpcReduction="20000"/>
          </a:bodyPr>
          <a:lstStyle/>
          <a:p>
            <a:pPr>
              <a:lnSpc>
                <a:spcPct val="110000"/>
              </a:lnSpc>
              <a:spcBef>
                <a:spcPts val="400"/>
              </a:spcBef>
            </a:pPr>
            <a:r>
              <a:rPr lang="ru-RU" sz="3300" dirty="0">
                <a:latin typeface="Arial" pitchFamily="34" charset="0"/>
                <a:cs typeface="Arial" pitchFamily="34" charset="0"/>
              </a:rPr>
              <a:t>Общая оценка типа «хороший/плохой» (собственно оценка, или аксиологическая оценка) (Как автор оценивает предмет речи – как хороший/плохой?).</a:t>
            </a:r>
          </a:p>
          <a:p>
            <a:pPr>
              <a:lnSpc>
                <a:spcPct val="110000"/>
              </a:lnSpc>
              <a:spcBef>
                <a:spcPts val="400"/>
              </a:spcBef>
            </a:pPr>
            <a:r>
              <a:rPr lang="ru-RU" sz="3300" dirty="0">
                <a:latin typeface="Arial" pitchFamily="34" charset="0"/>
                <a:cs typeface="Arial" pitchFamily="34" charset="0"/>
              </a:rPr>
              <a:t>Эмоциональная (экспрессивная) оценка «нравится/не нравится» (Какое эмоциональное отношение к предмету речи высказал автор? Как автор характеризует эмоциональное состояние, чувство, вызываемое предметом речи?).</a:t>
            </a:r>
          </a:p>
          <a:p>
            <a:pPr>
              <a:lnSpc>
                <a:spcPct val="110000"/>
              </a:lnSpc>
              <a:spcBef>
                <a:spcPts val="400"/>
              </a:spcBef>
            </a:pPr>
            <a:r>
              <a:rPr lang="ru-RU" sz="3300" dirty="0">
                <a:latin typeface="Arial" pitchFamily="34" charset="0"/>
                <a:cs typeface="Arial" pitchFamily="34" charset="0"/>
              </a:rPr>
              <a:t>Оценка типа «достоин/недостоин предмет речи определенного социального статуса и соответствующего ему отношения» (Достоин или не достоин, равен/неравен, заслуживает/не заслуживает звания, должности, равных прав и пр., по мнению автора?).</a:t>
            </a:r>
          </a:p>
          <a:p>
            <a:pPr>
              <a:lnSpc>
                <a:spcPct val="110000"/>
              </a:lnSpc>
              <a:spcBef>
                <a:spcPts val="400"/>
              </a:spcBef>
            </a:pPr>
            <a:r>
              <a:rPr lang="ru-RU" sz="3300" dirty="0">
                <a:latin typeface="Arial" pitchFamily="34" charset="0"/>
                <a:cs typeface="Arial" pitchFamily="34" charset="0"/>
              </a:rPr>
              <a:t>Оценка типа «мы/они/третья сторона», «свой/чужой» (Включает ли автор себя в одну группу с предметом речи или считает себя его противником/третьей стороной?).</a:t>
            </a:r>
          </a:p>
          <a:p>
            <a:pPr>
              <a:lnSpc>
                <a:spcPct val="110000"/>
              </a:lnSpc>
              <a:spcBef>
                <a:spcPts val="400"/>
              </a:spcBef>
            </a:pPr>
            <a:r>
              <a:rPr lang="ru-RU" sz="3300" dirty="0">
                <a:latin typeface="Arial" pitchFamily="34" charset="0"/>
                <a:cs typeface="Arial" pitchFamily="34" charset="0"/>
              </a:rPr>
              <a:t>Модальная оценка (Какие действия автор  считает необходимыми, допустимыми, возможными, желательными по отношению к предмету речи?).</a:t>
            </a:r>
          </a:p>
          <a:p>
            <a:pPr>
              <a:lnSpc>
                <a:spcPct val="110000"/>
              </a:lnSpc>
              <a:spcBef>
                <a:spcPts val="400"/>
              </a:spcBef>
            </a:pPr>
            <a:r>
              <a:rPr lang="ru-RU" sz="3300" dirty="0">
                <a:latin typeface="Arial" pitchFamily="34" charset="0"/>
                <a:cs typeface="Arial" pitchFamily="34" charset="0"/>
              </a:rPr>
              <a:t>Оценка по степени важности для автора (Считает ли автор предмет речи главным, основным?).</a:t>
            </a:r>
          </a:p>
          <a:p>
            <a:endParaRPr lang="ru-RU" dirty="0"/>
          </a:p>
        </p:txBody>
      </p:sp>
    </p:spTree>
    <p:extLst>
      <p:ext uri="{BB962C8B-B14F-4D97-AF65-F5344CB8AC3E}">
        <p14:creationId xmlns:p14="http://schemas.microsoft.com/office/powerpoint/2010/main" val="3728825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6450" y="719136"/>
            <a:ext cx="3728011" cy="461467"/>
          </a:xfrm>
        </p:spPr>
        <p:txBody>
          <a:bodyPr>
            <a:normAutofit/>
          </a:bodyPr>
          <a:lstStyle/>
          <a:p>
            <a:r>
              <a:rPr lang="ru-RU" sz="2400" b="1" dirty="0">
                <a:solidFill>
                  <a:srgbClr val="002060"/>
                </a:solidFill>
                <a:latin typeface="Arial" pitchFamily="34" charset="0"/>
                <a:ea typeface="+mn-ea"/>
                <a:cs typeface="Arial" pitchFamily="34" charset="0"/>
              </a:rPr>
              <a:t>Анализ речевых целей</a:t>
            </a:r>
          </a:p>
        </p:txBody>
      </p:sp>
      <p:sp>
        <p:nvSpPr>
          <p:cNvPr id="3" name="Объект 2"/>
          <p:cNvSpPr>
            <a:spLocks noGrp="1"/>
          </p:cNvSpPr>
          <p:nvPr>
            <p:ph idx="1"/>
          </p:nvPr>
        </p:nvSpPr>
        <p:spPr>
          <a:xfrm>
            <a:off x="756370" y="1340768"/>
            <a:ext cx="7888070" cy="4351338"/>
          </a:xfrm>
        </p:spPr>
        <p:txBody>
          <a:bodyPr>
            <a:normAutofit fontScale="92500" lnSpcReduction="10000"/>
          </a:bodyPr>
          <a:lstStyle/>
          <a:p>
            <a:pPr>
              <a:lnSpc>
                <a:spcPct val="110000"/>
              </a:lnSpc>
              <a:spcBef>
                <a:spcPts val="600"/>
              </a:spcBef>
            </a:pPr>
            <a:r>
              <a:rPr lang="ru-RU" sz="2400" dirty="0">
                <a:latin typeface="Arial" pitchFamily="34" charset="0"/>
                <a:cs typeface="Arial" pitchFamily="34" charset="0"/>
              </a:rPr>
              <a:t>Ни лингвист, ни психолог не могут установить мотивы (причины), которые привели к порождению того или иного конкретного высказывания, и реальные цели, которые преследовал автор, создавая текст. Это не является предметом экспертного анализа. </a:t>
            </a:r>
          </a:p>
          <a:p>
            <a:pPr>
              <a:lnSpc>
                <a:spcPct val="110000"/>
              </a:lnSpc>
              <a:spcBef>
                <a:spcPts val="600"/>
              </a:spcBef>
            </a:pPr>
            <a:r>
              <a:rPr lang="ru-RU" sz="2400" dirty="0">
                <a:latin typeface="Arial" pitchFamily="34" charset="0"/>
                <a:cs typeface="Arial" pitchFamily="34" charset="0"/>
              </a:rPr>
              <a:t>Эксперт имеет дело только с выраженными целями. </a:t>
            </a:r>
          </a:p>
          <a:p>
            <a:pPr>
              <a:lnSpc>
                <a:spcPct val="110000"/>
              </a:lnSpc>
              <a:spcBef>
                <a:spcPts val="600"/>
              </a:spcBef>
            </a:pPr>
            <a:r>
              <a:rPr lang="ru-RU" sz="2400" dirty="0">
                <a:latin typeface="Arial" pitchFamily="34" charset="0"/>
                <a:cs typeface="Arial" pitchFamily="34" charset="0"/>
              </a:rPr>
              <a:t>Лингвистический анализ исследует выраженные цели конкретных высказываний и жанров текста («коммуникативные/речевые» цели).</a:t>
            </a:r>
          </a:p>
          <a:p>
            <a:pPr>
              <a:lnSpc>
                <a:spcPct val="110000"/>
              </a:lnSpc>
              <a:spcBef>
                <a:spcPts val="600"/>
              </a:spcBef>
            </a:pPr>
            <a:r>
              <a:rPr lang="ru-RU" sz="2400" dirty="0">
                <a:latin typeface="Arial" pitchFamily="34" charset="0"/>
                <a:cs typeface="Arial" pitchFamily="34" charset="0"/>
              </a:rPr>
              <a:t>Психологический, опираясь в том числе на лингвистически установленные цели, анализирует направленность сказанного.</a:t>
            </a:r>
          </a:p>
          <a:p>
            <a:endParaRPr lang="ru-RU" dirty="0"/>
          </a:p>
        </p:txBody>
      </p:sp>
    </p:spTree>
    <p:extLst>
      <p:ext uri="{BB962C8B-B14F-4D97-AF65-F5344CB8AC3E}">
        <p14:creationId xmlns:p14="http://schemas.microsoft.com/office/powerpoint/2010/main" val="793928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756370" y="318293"/>
            <a:ext cx="7400925" cy="1325563"/>
          </a:xfrm>
        </p:spPr>
        <p:txBody>
          <a:bodyPr>
            <a:normAutofit fontScale="90000"/>
          </a:bodyPr>
          <a:lstStyle/>
          <a:p>
            <a:pPr algn="ctr"/>
            <a:r>
              <a:rPr lang="ru-RU" sz="2800" b="1" dirty="0">
                <a:solidFill>
                  <a:srgbClr val="002060"/>
                </a:solidFill>
                <a:latin typeface="Arial" pitchFamily="34" charset="0"/>
                <a:ea typeface="+mn-ea"/>
                <a:cs typeface="Arial" pitchFamily="34" charset="0"/>
              </a:rPr>
              <a:t>В ходе лингвистического анализа речевой цели должно</a:t>
            </a:r>
            <a:br>
              <a:rPr lang="ru-RU" sz="2800" b="1" dirty="0">
                <a:solidFill>
                  <a:srgbClr val="002060"/>
                </a:solidFill>
                <a:latin typeface="Arial" pitchFamily="34" charset="0"/>
                <a:ea typeface="+mn-ea"/>
                <a:cs typeface="Arial" pitchFamily="34" charset="0"/>
              </a:rPr>
            </a:br>
            <a:r>
              <a:rPr lang="ru-RU" sz="2800" b="1" dirty="0">
                <a:solidFill>
                  <a:srgbClr val="002060"/>
                </a:solidFill>
                <a:latin typeface="Arial" pitchFamily="34" charset="0"/>
                <a:ea typeface="+mn-ea"/>
                <a:cs typeface="Arial" pitchFamily="34" charset="0"/>
              </a:rPr>
              <a:t>устанавливаться:</a:t>
            </a:r>
          </a:p>
        </p:txBody>
      </p:sp>
      <p:sp>
        <p:nvSpPr>
          <p:cNvPr id="3" name="Объект 2"/>
          <p:cNvSpPr>
            <a:spLocks noGrp="1"/>
          </p:cNvSpPr>
          <p:nvPr>
            <p:ph idx="4294967295"/>
          </p:nvPr>
        </p:nvSpPr>
        <p:spPr>
          <a:xfrm>
            <a:off x="628650" y="1916832"/>
            <a:ext cx="8192616" cy="3763962"/>
          </a:xfrm>
        </p:spPr>
        <p:txBody>
          <a:bodyPr>
            <a:normAutofit/>
          </a:bodyPr>
          <a:lstStyle/>
          <a:p>
            <a:pPr>
              <a:lnSpc>
                <a:spcPct val="100000"/>
              </a:lnSpc>
            </a:pPr>
            <a:r>
              <a:rPr lang="ru-RU" sz="2200" dirty="0">
                <a:latin typeface="Arial" pitchFamily="34" charset="0"/>
                <a:cs typeface="Arial" pitchFamily="34" charset="0"/>
              </a:rPr>
              <a:t>Какая информация о речевой цели высказывания выражена в тексте (Какая речевая цель выражена? Что сообщает автор адресату о цели этого высказывания?)?</a:t>
            </a:r>
          </a:p>
          <a:p>
            <a:pPr>
              <a:lnSpc>
                <a:spcPct val="100000"/>
              </a:lnSpc>
            </a:pPr>
            <a:r>
              <a:rPr lang="ru-RU" sz="2200" dirty="0">
                <a:latin typeface="Arial" pitchFamily="34" charset="0"/>
                <a:cs typeface="Arial" pitchFamily="34" charset="0"/>
              </a:rPr>
              <a:t>Какими средствами (эксплицитными и имплицитными) эта информация выражена (Каков способ ее выражения?)?</a:t>
            </a:r>
          </a:p>
          <a:p>
            <a:pPr>
              <a:lnSpc>
                <a:spcPct val="100000"/>
              </a:lnSpc>
            </a:pPr>
            <a:r>
              <a:rPr lang="ru-RU" sz="2200" dirty="0">
                <a:latin typeface="Arial" pitchFamily="34" charset="0"/>
                <a:cs typeface="Arial" pitchFamily="34" charset="0"/>
              </a:rPr>
              <a:t>Соответствует ли выраженная речевая цель общей направленности текста?</a:t>
            </a:r>
          </a:p>
          <a:p>
            <a:pPr marL="0" indent="0">
              <a:buNone/>
            </a:pPr>
            <a:endParaRPr lang="ru-RU" dirty="0"/>
          </a:p>
        </p:txBody>
      </p:sp>
    </p:spTree>
    <p:extLst>
      <p:ext uri="{BB962C8B-B14F-4D97-AF65-F5344CB8AC3E}">
        <p14:creationId xmlns:p14="http://schemas.microsoft.com/office/powerpoint/2010/main" val="1715161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20466" y="692696"/>
            <a:ext cx="2071827" cy="432048"/>
          </a:xfrm>
        </p:spPr>
        <p:txBody>
          <a:bodyPr>
            <a:normAutofit fontScale="90000"/>
          </a:bodyPr>
          <a:lstStyle/>
          <a:p>
            <a:r>
              <a:rPr lang="ru-RU" sz="2400" b="1" dirty="0">
                <a:solidFill>
                  <a:srgbClr val="002060"/>
                </a:solidFill>
                <a:latin typeface="Arial" panose="020B0604020202020204" pitchFamily="34" charset="0"/>
                <a:cs typeface="Arial" panose="020B0604020202020204" pitchFamily="34" charset="0"/>
              </a:rPr>
              <a:t>Литература:</a:t>
            </a:r>
          </a:p>
        </p:txBody>
      </p:sp>
      <p:sp>
        <p:nvSpPr>
          <p:cNvPr id="3" name="Объект 2"/>
          <p:cNvSpPr>
            <a:spLocks noGrp="1"/>
          </p:cNvSpPr>
          <p:nvPr>
            <p:ph idx="1"/>
          </p:nvPr>
        </p:nvSpPr>
        <p:spPr>
          <a:xfrm>
            <a:off x="396330" y="1340768"/>
            <a:ext cx="8640960" cy="5256584"/>
          </a:xfrm>
        </p:spPr>
        <p:txBody>
          <a:bodyPr>
            <a:normAutofit fontScale="55000" lnSpcReduction="20000"/>
          </a:bodyPr>
          <a:lstStyle/>
          <a:p>
            <a:pPr marL="355600" indent="-355600">
              <a:lnSpc>
                <a:spcPct val="110000"/>
              </a:lnSpc>
              <a:spcBef>
                <a:spcPts val="300"/>
              </a:spcBef>
              <a:buFont typeface="+mj-lt"/>
              <a:buAutoNum type="arabicPeriod"/>
            </a:pPr>
            <a:r>
              <a:rPr lang="ru-RU" sz="3300" dirty="0">
                <a:latin typeface="Arial" pitchFamily="34" charset="0"/>
                <a:cs typeface="Arial" pitchFamily="34" charset="0"/>
              </a:rPr>
              <a:t>Постановление Пленума Верховного Суда Российской Федерации</a:t>
            </a:r>
            <a:br>
              <a:rPr lang="ru-RU" sz="3300" dirty="0">
                <a:latin typeface="Arial" pitchFamily="34" charset="0"/>
                <a:cs typeface="Arial" pitchFamily="34" charset="0"/>
              </a:rPr>
            </a:br>
            <a:r>
              <a:rPr lang="ru-RU" sz="3300" dirty="0">
                <a:latin typeface="Arial" pitchFamily="34" charset="0"/>
                <a:cs typeface="Arial" pitchFamily="34" charset="0"/>
              </a:rPr>
              <a:t>от 28 июня 2011 года № 11 «О судебной практике по уголовным делам</a:t>
            </a:r>
            <a:br>
              <a:rPr lang="ru-RU" sz="3300" dirty="0">
                <a:latin typeface="Arial" pitchFamily="34" charset="0"/>
                <a:cs typeface="Arial" pitchFamily="34" charset="0"/>
              </a:rPr>
            </a:br>
            <a:r>
              <a:rPr lang="ru-RU" sz="3300" dirty="0">
                <a:latin typeface="Arial" pitchFamily="34" charset="0"/>
                <a:cs typeface="Arial" pitchFamily="34" charset="0"/>
              </a:rPr>
              <a:t>о преступлениях экстремистской направленности».</a:t>
            </a:r>
          </a:p>
          <a:p>
            <a:pPr marL="355600" indent="-355600">
              <a:lnSpc>
                <a:spcPct val="110000"/>
              </a:lnSpc>
              <a:spcBef>
                <a:spcPts val="300"/>
              </a:spcBef>
              <a:buFont typeface="+mj-lt"/>
              <a:buAutoNum type="arabicPeriod"/>
            </a:pPr>
            <a:r>
              <a:rPr lang="ru-RU" sz="3300" dirty="0">
                <a:latin typeface="Arial" pitchFamily="34" charset="0"/>
                <a:cs typeface="Arial" pitchFamily="34" charset="0"/>
              </a:rPr>
              <a:t>Ст. 280 УК РФ «Публичные призывы к осуществлению экстремистской деятельности» (в ред. Федеральных законов от 25.07.2002 № 112-ФЗ, от 08.12.2003 № 162-ФЗ).</a:t>
            </a:r>
          </a:p>
          <a:p>
            <a:pPr marL="355600" indent="-355600">
              <a:lnSpc>
                <a:spcPct val="110000"/>
              </a:lnSpc>
              <a:spcBef>
                <a:spcPts val="300"/>
              </a:spcBef>
              <a:buFont typeface="+mj-lt"/>
              <a:buAutoNum type="arabicPeriod"/>
            </a:pPr>
            <a:r>
              <a:rPr lang="ru-RU" sz="3300" dirty="0">
                <a:latin typeface="Arial" pitchFamily="34" charset="0"/>
                <a:cs typeface="Arial" pitchFamily="34" charset="0"/>
              </a:rPr>
              <a:t>Ст. 282 УК РФ «Возбуждение ненависти либо вражды, а равно унижение человеческого достоинства» (в ред. Федерального закона от 08.12.2003</a:t>
            </a:r>
            <a:br>
              <a:rPr lang="ru-RU" sz="3300" dirty="0">
                <a:latin typeface="Arial" pitchFamily="34" charset="0"/>
                <a:cs typeface="Arial" pitchFamily="34" charset="0"/>
              </a:rPr>
            </a:br>
            <a:r>
              <a:rPr lang="ru-RU" sz="3300" dirty="0">
                <a:latin typeface="Arial" pitchFamily="34" charset="0"/>
                <a:cs typeface="Arial" pitchFamily="34" charset="0"/>
              </a:rPr>
              <a:t>№ 162-ФЗ)</a:t>
            </a:r>
          </a:p>
          <a:p>
            <a:pPr marL="355600" indent="-355600">
              <a:lnSpc>
                <a:spcPct val="110000"/>
              </a:lnSpc>
              <a:spcBef>
                <a:spcPts val="300"/>
              </a:spcBef>
              <a:buFont typeface="+mj-lt"/>
              <a:buAutoNum type="arabicPeriod"/>
            </a:pPr>
            <a:r>
              <a:rPr lang="ru-RU" sz="3300" dirty="0">
                <a:latin typeface="Arial" pitchFamily="34" charset="0"/>
                <a:cs typeface="Arial" pitchFamily="34" charset="0"/>
              </a:rPr>
              <a:t>Уголовно-процессуальный кодекс Российской Федерации.</a:t>
            </a:r>
          </a:p>
          <a:p>
            <a:pPr marL="355600" indent="-355600">
              <a:lnSpc>
                <a:spcPct val="110000"/>
              </a:lnSpc>
              <a:spcBef>
                <a:spcPts val="300"/>
              </a:spcBef>
              <a:buFont typeface="+mj-lt"/>
              <a:buAutoNum type="arabicPeriod"/>
            </a:pPr>
            <a:r>
              <a:rPr lang="ru-RU" sz="3300" dirty="0">
                <a:latin typeface="Arial" pitchFamily="34" charset="0"/>
                <a:cs typeface="Arial" pitchFamily="34" charset="0"/>
              </a:rPr>
              <a:t>Кукушкина, О. В. Методика проведения судебной психолого-лингвистической экспертизы материалов по делам, связанным с противодействием экстремизму и терроризму / О. В. Кукушкина,</a:t>
            </a:r>
            <a:br>
              <a:rPr lang="ru-RU" sz="3300" dirty="0">
                <a:latin typeface="Arial" pitchFamily="34" charset="0"/>
                <a:cs typeface="Arial" pitchFamily="34" charset="0"/>
              </a:rPr>
            </a:br>
            <a:r>
              <a:rPr lang="ru-RU" sz="3300" dirty="0">
                <a:latin typeface="Arial" pitchFamily="34" charset="0"/>
                <a:cs typeface="Arial" pitchFamily="34" charset="0"/>
              </a:rPr>
              <a:t>Ю. А. Сафонова, Т. А. </a:t>
            </a:r>
            <a:r>
              <a:rPr lang="ru-RU" sz="3300" dirty="0" err="1">
                <a:latin typeface="Arial" pitchFamily="34" charset="0"/>
                <a:cs typeface="Arial" pitchFamily="34" charset="0"/>
              </a:rPr>
              <a:t>Секераж</a:t>
            </a:r>
            <a:r>
              <a:rPr lang="ru-RU" sz="3300" dirty="0">
                <a:latin typeface="Arial" pitchFamily="34" charset="0"/>
                <a:cs typeface="Arial" pitchFamily="34" charset="0"/>
              </a:rPr>
              <a:t>. – М. : ФБУ РФЦСЭ Минюста Российской Федерации, 2014. – 98 с.</a:t>
            </a:r>
          </a:p>
          <a:p>
            <a:pPr marL="355600" indent="-355600">
              <a:lnSpc>
                <a:spcPct val="110000"/>
              </a:lnSpc>
              <a:spcBef>
                <a:spcPts val="300"/>
              </a:spcBef>
              <a:buFont typeface="+mj-lt"/>
              <a:buAutoNum type="arabicPeriod"/>
            </a:pPr>
            <a:r>
              <a:rPr lang="ru-RU" sz="3300" dirty="0">
                <a:latin typeface="Arial" pitchFamily="34" charset="0"/>
                <a:cs typeface="Arial" pitchFamily="34" charset="0"/>
              </a:rPr>
              <a:t>Федеральный закон от 31 мая 2001 г. № 73-ФЗ «О государственной судебно-экспертной деятельности в Российской Федерации».</a:t>
            </a:r>
          </a:p>
          <a:p>
            <a:pPr marL="355600" indent="-355600">
              <a:lnSpc>
                <a:spcPct val="110000"/>
              </a:lnSpc>
              <a:spcBef>
                <a:spcPts val="300"/>
              </a:spcBef>
              <a:buFont typeface="+mj-lt"/>
              <a:buAutoNum type="arabicPeriod"/>
            </a:pPr>
            <a:r>
              <a:rPr lang="ru-RU" sz="3300" dirty="0">
                <a:latin typeface="Arial" pitchFamily="34" charset="0"/>
                <a:cs typeface="Arial" pitchFamily="34" charset="0"/>
              </a:rPr>
              <a:t>Федеральный закон от 25.07.2002 № 114-ФЗ (действующая редакция, 2016) «О противодействии экстремистской деятельности».</a:t>
            </a:r>
          </a:p>
          <a:p>
            <a:pPr marL="514350" indent="-514350">
              <a:lnSpc>
                <a:spcPct val="110000"/>
              </a:lnSpc>
              <a:spcBef>
                <a:spcPts val="300"/>
              </a:spcBef>
              <a:buFont typeface="+mj-lt"/>
              <a:buAutoNum type="arabicPeriod"/>
            </a:pPr>
            <a:endParaRPr lang="ru-RU" sz="3300" dirty="0">
              <a:latin typeface="Arial" pitchFamily="34" charset="0"/>
              <a:cs typeface="Arial" pitchFamily="34" charset="0"/>
            </a:endParaRPr>
          </a:p>
          <a:p>
            <a:pPr marL="514350" indent="-514350">
              <a:buFont typeface="+mj-lt"/>
              <a:buAutoNum type="arabicPeriod"/>
            </a:pPr>
            <a:endParaRPr lang="ru-RU" dirty="0"/>
          </a:p>
        </p:txBody>
      </p:sp>
    </p:spTree>
    <p:extLst>
      <p:ext uri="{BB962C8B-B14F-4D97-AF65-F5344CB8AC3E}">
        <p14:creationId xmlns:p14="http://schemas.microsoft.com/office/powerpoint/2010/main" val="1022543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8458" y="764704"/>
            <a:ext cx="6590343" cy="428626"/>
          </a:xfrm>
        </p:spPr>
        <p:txBody>
          <a:bodyPr>
            <a:normAutofit fontScale="90000"/>
          </a:bodyPr>
          <a:lstStyle/>
          <a:p>
            <a:r>
              <a:rPr lang="ru-RU" sz="2400" b="1" dirty="0">
                <a:solidFill>
                  <a:srgbClr val="002060"/>
                </a:solidFill>
                <a:latin typeface="Arial" panose="020B0604020202020204" pitchFamily="34" charset="0"/>
                <a:ea typeface="+mn-ea"/>
                <a:cs typeface="Arial" panose="020B0604020202020204" pitchFamily="34" charset="0"/>
              </a:rPr>
              <a:t>Назначение судебной экспертизы</a:t>
            </a:r>
          </a:p>
        </p:txBody>
      </p:sp>
      <p:sp>
        <p:nvSpPr>
          <p:cNvPr id="3" name="Объект 2"/>
          <p:cNvSpPr>
            <a:spLocks noGrp="1"/>
          </p:cNvSpPr>
          <p:nvPr>
            <p:ph idx="1"/>
          </p:nvPr>
        </p:nvSpPr>
        <p:spPr>
          <a:xfrm>
            <a:off x="631161" y="1484784"/>
            <a:ext cx="8424936" cy="4896544"/>
          </a:xfrm>
        </p:spPr>
        <p:txBody>
          <a:bodyPr>
            <a:normAutofit fontScale="47500" lnSpcReduction="20000"/>
          </a:bodyPr>
          <a:lstStyle/>
          <a:p>
            <a:pPr marL="0" indent="0">
              <a:lnSpc>
                <a:spcPct val="120000"/>
              </a:lnSpc>
              <a:spcBef>
                <a:spcPts val="600"/>
              </a:spcBef>
              <a:buNone/>
            </a:pPr>
            <a:r>
              <a:rPr lang="ru-RU" sz="3800" dirty="0">
                <a:latin typeface="Arial" pitchFamily="34" charset="0"/>
                <a:cs typeface="Arial" pitchFamily="34" charset="0"/>
              </a:rPr>
              <a:t>Судебная экспертиза спорных текстов «экстремистской направленности» назначается, когда при расследовании или судебном разбирательстве возникает необходимость установить факты, связанные с содержанием или направленностью текстов (высказываний). Экспертиза назначается по статьям 205.2, 280 и 282 УК РФ.</a:t>
            </a:r>
          </a:p>
          <a:p>
            <a:pPr marL="0" indent="0">
              <a:lnSpc>
                <a:spcPct val="120000"/>
              </a:lnSpc>
              <a:spcBef>
                <a:spcPts val="600"/>
              </a:spcBef>
              <a:buNone/>
            </a:pPr>
            <a:r>
              <a:rPr lang="ru-RU" sz="3800" b="1" dirty="0">
                <a:latin typeface="Arial" pitchFamily="34" charset="0"/>
                <a:cs typeface="Arial" pitchFamily="34" charset="0"/>
              </a:rPr>
              <a:t>Нормативно-правовая база:</a:t>
            </a:r>
          </a:p>
          <a:p>
            <a:pPr>
              <a:lnSpc>
                <a:spcPct val="120000"/>
              </a:lnSpc>
              <a:spcBef>
                <a:spcPts val="600"/>
              </a:spcBef>
            </a:pPr>
            <a:r>
              <a:rPr lang="ru-RU" sz="3800" i="1" dirty="0">
                <a:latin typeface="Arial" pitchFamily="34" charset="0"/>
                <a:cs typeface="Arial" pitchFamily="34" charset="0"/>
              </a:rPr>
              <a:t>Постановление Пленума Верховного Суда Российской Федерации</a:t>
            </a:r>
            <a:br>
              <a:rPr lang="ru-RU" sz="3800" i="1" dirty="0">
                <a:latin typeface="Arial" pitchFamily="34" charset="0"/>
                <a:cs typeface="Arial" pitchFamily="34" charset="0"/>
              </a:rPr>
            </a:br>
            <a:r>
              <a:rPr lang="ru-RU" sz="3800" i="1" dirty="0">
                <a:latin typeface="Arial" pitchFamily="34" charset="0"/>
                <a:cs typeface="Arial" pitchFamily="34" charset="0"/>
              </a:rPr>
              <a:t>от 28 июня 2011 года № 11 «О судебной практике по уголовным делам</a:t>
            </a:r>
            <a:br>
              <a:rPr lang="ru-RU" sz="3800" i="1" dirty="0">
                <a:latin typeface="Arial" pitchFamily="34" charset="0"/>
                <a:cs typeface="Arial" pitchFamily="34" charset="0"/>
              </a:rPr>
            </a:br>
            <a:r>
              <a:rPr lang="ru-RU" sz="3800" i="1" dirty="0">
                <a:latin typeface="Arial" pitchFamily="34" charset="0"/>
                <a:cs typeface="Arial" pitchFamily="34" charset="0"/>
              </a:rPr>
              <a:t>о преступлениях экстремистской направленности».</a:t>
            </a:r>
          </a:p>
          <a:p>
            <a:pPr>
              <a:lnSpc>
                <a:spcPct val="120000"/>
              </a:lnSpc>
              <a:spcBef>
                <a:spcPts val="600"/>
              </a:spcBef>
            </a:pPr>
            <a:r>
              <a:rPr lang="ru-RU" sz="3800" i="1" dirty="0">
                <a:latin typeface="Arial" pitchFamily="34" charset="0"/>
                <a:cs typeface="Arial" pitchFamily="34" charset="0"/>
              </a:rPr>
              <a:t>Ст. 280 УК РФ «Публичные призывы к осуществлению экстремистской деятельности» (в ред. федеральных законов от 25.07.2002 № 112-ФЗ, от 08.12.2003 № 162-ФЗ).</a:t>
            </a:r>
          </a:p>
          <a:p>
            <a:pPr>
              <a:lnSpc>
                <a:spcPct val="120000"/>
              </a:lnSpc>
              <a:spcBef>
                <a:spcPts val="600"/>
              </a:spcBef>
            </a:pPr>
            <a:r>
              <a:rPr lang="ru-RU" sz="3800" i="1" dirty="0">
                <a:latin typeface="Arial" pitchFamily="34" charset="0"/>
                <a:cs typeface="Arial" pitchFamily="34" charset="0"/>
              </a:rPr>
              <a:t>Ст. 282 УК РФ «Возбуждение ненависти либо вражды, а равно унижение человеческого достоинства» (в ред. Федерального закона от 08.12.2003 № 162-ФЗ).</a:t>
            </a:r>
          </a:p>
          <a:p>
            <a:pPr>
              <a:lnSpc>
                <a:spcPct val="120000"/>
              </a:lnSpc>
              <a:spcBef>
                <a:spcPts val="600"/>
              </a:spcBef>
            </a:pPr>
            <a:r>
              <a:rPr lang="ru-RU" sz="3800" i="1" dirty="0">
                <a:latin typeface="Arial" pitchFamily="34" charset="0"/>
                <a:cs typeface="Arial" pitchFamily="34" charset="0"/>
              </a:rPr>
              <a:t>УПК РФ.</a:t>
            </a:r>
            <a:endParaRPr lang="ru-RU" sz="3800" dirty="0">
              <a:latin typeface="Arial" pitchFamily="34" charset="0"/>
              <a:cs typeface="Arial" pitchFamily="34" charset="0"/>
            </a:endParaRPr>
          </a:p>
          <a:p>
            <a:pPr>
              <a:lnSpc>
                <a:spcPct val="120000"/>
              </a:lnSpc>
              <a:spcBef>
                <a:spcPts val="600"/>
              </a:spcBef>
            </a:pPr>
            <a:endParaRPr lang="ru-RU" dirty="0">
              <a:latin typeface="Arial" pitchFamily="34" charset="0"/>
              <a:cs typeface="Arial" pitchFamily="34" charset="0"/>
            </a:endParaRPr>
          </a:p>
        </p:txBody>
      </p:sp>
    </p:spTree>
    <p:extLst>
      <p:ext uri="{BB962C8B-B14F-4D97-AF65-F5344CB8AC3E}">
        <p14:creationId xmlns:p14="http://schemas.microsoft.com/office/powerpoint/2010/main" val="952447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69094" y="620688"/>
            <a:ext cx="7180164" cy="788666"/>
          </a:xfrm>
        </p:spPr>
        <p:txBody>
          <a:bodyPr>
            <a:noAutofit/>
          </a:bodyPr>
          <a:lstStyle/>
          <a:p>
            <a:r>
              <a:rPr lang="ru-RU" sz="2400" b="1" dirty="0">
                <a:solidFill>
                  <a:srgbClr val="002060"/>
                </a:solidFill>
                <a:latin typeface="Arial" panose="020B0604020202020204" pitchFamily="34" charset="0"/>
                <a:ea typeface="+mn-ea"/>
                <a:cs typeface="Arial" panose="020B0604020202020204" pitchFamily="34" charset="0"/>
              </a:rPr>
              <a:t>Задача государственной судебно-экспертной деятельности</a:t>
            </a:r>
          </a:p>
        </p:txBody>
      </p:sp>
      <p:sp>
        <p:nvSpPr>
          <p:cNvPr id="3" name="Объект 2"/>
          <p:cNvSpPr>
            <a:spLocks noGrp="1"/>
          </p:cNvSpPr>
          <p:nvPr>
            <p:ph idx="1"/>
          </p:nvPr>
        </p:nvSpPr>
        <p:spPr>
          <a:xfrm>
            <a:off x="972394" y="1665096"/>
            <a:ext cx="7888070" cy="4536503"/>
          </a:xfrm>
        </p:spPr>
        <p:txBody>
          <a:bodyPr>
            <a:normAutofit fontScale="92500" lnSpcReduction="10000"/>
          </a:bodyPr>
          <a:lstStyle/>
          <a:p>
            <a:pPr marL="0" indent="0">
              <a:lnSpc>
                <a:spcPct val="110000"/>
              </a:lnSpc>
              <a:spcBef>
                <a:spcPts val="600"/>
              </a:spcBef>
              <a:buNone/>
            </a:pPr>
            <a:r>
              <a:rPr lang="ru-RU" sz="2400" dirty="0">
                <a:latin typeface="Arial" pitchFamily="34" charset="0"/>
                <a:cs typeface="Arial" pitchFamily="34" charset="0"/>
              </a:rPr>
              <a:t>Задачей государственной судебно-экспертной деятельности является оказание содействия судам, судьям, органам дознания, лицам, производящим дознание, следователям в установлении обстоятельств, подлежащих доказыванию по конкретному делу, посредством разрешения вопросов, требующих специальных знаний в области науки, техники, искусства или ремесла.</a:t>
            </a:r>
          </a:p>
          <a:p>
            <a:pPr marL="0" indent="0">
              <a:lnSpc>
                <a:spcPct val="110000"/>
              </a:lnSpc>
              <a:spcBef>
                <a:spcPts val="1200"/>
              </a:spcBef>
              <a:buNone/>
            </a:pPr>
            <a:r>
              <a:rPr lang="ru-RU" sz="2400" b="1" dirty="0">
                <a:latin typeface="Arial" pitchFamily="34" charset="0"/>
                <a:cs typeface="Arial" pitchFamily="34" charset="0"/>
              </a:rPr>
              <a:t>Нормативно-правовая база:</a:t>
            </a:r>
          </a:p>
          <a:p>
            <a:pPr marL="0" indent="0">
              <a:lnSpc>
                <a:spcPct val="110000"/>
              </a:lnSpc>
              <a:spcBef>
                <a:spcPts val="600"/>
              </a:spcBef>
              <a:buNone/>
            </a:pPr>
            <a:r>
              <a:rPr lang="ru-RU" sz="2400" i="1" dirty="0">
                <a:latin typeface="Arial" pitchFamily="34" charset="0"/>
                <a:cs typeface="Arial" pitchFamily="34" charset="0"/>
              </a:rPr>
              <a:t>Федеральный закон от 31 мая 2001 г. № 73-ФЗ</a:t>
            </a:r>
            <a:br>
              <a:rPr lang="ru-RU" sz="2400" i="1" dirty="0">
                <a:latin typeface="Arial" pitchFamily="34" charset="0"/>
                <a:cs typeface="Arial" pitchFamily="34" charset="0"/>
              </a:rPr>
            </a:br>
            <a:r>
              <a:rPr lang="ru-RU" sz="2400" i="1" dirty="0">
                <a:latin typeface="Arial" pitchFamily="34" charset="0"/>
                <a:cs typeface="Arial" pitchFamily="34" charset="0"/>
              </a:rPr>
              <a:t>«О государственной судебно-экспертной деятельности в Российской Федерации».</a:t>
            </a:r>
          </a:p>
          <a:p>
            <a:pPr marL="0" indent="0">
              <a:buNone/>
            </a:pPr>
            <a:endParaRPr lang="ru-RU" dirty="0"/>
          </a:p>
        </p:txBody>
      </p:sp>
    </p:spTree>
    <p:extLst>
      <p:ext uri="{BB962C8B-B14F-4D97-AF65-F5344CB8AC3E}">
        <p14:creationId xmlns:p14="http://schemas.microsoft.com/office/powerpoint/2010/main" val="2712273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20466" y="692696"/>
            <a:ext cx="2808312" cy="504056"/>
          </a:xfrm>
        </p:spPr>
        <p:txBody>
          <a:bodyPr>
            <a:normAutofit fontScale="90000"/>
          </a:bodyPr>
          <a:lstStyle/>
          <a:p>
            <a:r>
              <a:rPr lang="ru-RU" sz="2800" dirty="0">
                <a:solidFill>
                  <a:srgbClr val="002060"/>
                </a:solidFill>
                <a:latin typeface="Arial Black" pitchFamily="34" charset="0"/>
                <a:ea typeface="+mn-ea"/>
                <a:cs typeface="+mn-cs"/>
              </a:rPr>
              <a:t>Ст. 280 УК РФ</a:t>
            </a:r>
          </a:p>
        </p:txBody>
      </p:sp>
      <p:sp>
        <p:nvSpPr>
          <p:cNvPr id="3" name="Объект 2"/>
          <p:cNvSpPr>
            <a:spLocks noGrp="1"/>
          </p:cNvSpPr>
          <p:nvPr>
            <p:ph idx="1"/>
          </p:nvPr>
        </p:nvSpPr>
        <p:spPr>
          <a:xfrm>
            <a:off x="468338" y="1412775"/>
            <a:ext cx="8352928" cy="5112569"/>
          </a:xfrm>
        </p:spPr>
        <p:txBody>
          <a:bodyPr>
            <a:normAutofit lnSpcReduction="10000"/>
          </a:bodyPr>
          <a:lstStyle/>
          <a:p>
            <a:pPr marL="355600" indent="-355600">
              <a:lnSpc>
                <a:spcPct val="120000"/>
              </a:lnSpc>
              <a:spcBef>
                <a:spcPts val="600"/>
              </a:spcBef>
              <a:buFont typeface="+mj-lt"/>
              <a:buAutoNum type="arabicPeriod"/>
            </a:pPr>
            <a:r>
              <a:rPr lang="ru-RU" dirty="0">
                <a:latin typeface="Arial" pitchFamily="34" charset="0"/>
                <a:cs typeface="Arial" pitchFamily="34" charset="0"/>
              </a:rPr>
              <a:t> </a:t>
            </a:r>
            <a:r>
              <a:rPr lang="ru-RU" b="1" dirty="0">
                <a:latin typeface="Arial" pitchFamily="34" charset="0"/>
                <a:cs typeface="Arial" pitchFamily="34" charset="0"/>
              </a:rPr>
              <a:t>Публичные призывы </a:t>
            </a:r>
            <a:r>
              <a:rPr lang="ru-RU" dirty="0">
                <a:latin typeface="Arial" pitchFamily="34" charset="0"/>
                <a:cs typeface="Arial" pitchFamily="34" charset="0"/>
              </a:rPr>
              <a:t>к осуществлению экстремистской деятельности -наказываются штрафом в размере от ста тысяч до трехсот тысяч рублей или в размере заработной платы или иного дохода осужденного за период от одного года до двух лет, либо принудительными работами на срок до трех лет, либо арестом на срок от четырех до шести месяцев, либо лишением свободы на срок до четырех лет с лишением права занимать определенные должности или заниматься определенной деятельностью на тот же срок.</a:t>
            </a:r>
          </a:p>
          <a:p>
            <a:pPr marL="355600" indent="-355600">
              <a:lnSpc>
                <a:spcPct val="120000"/>
              </a:lnSpc>
              <a:spcBef>
                <a:spcPts val="600"/>
              </a:spcBef>
              <a:buFont typeface="+mj-lt"/>
              <a:buAutoNum type="arabicPeriod"/>
            </a:pPr>
            <a:r>
              <a:rPr lang="ru-RU" dirty="0">
                <a:latin typeface="Arial" pitchFamily="34" charset="0"/>
                <a:cs typeface="Arial" pitchFamily="34" charset="0"/>
              </a:rPr>
              <a:t>Те же деяния, совершенные с использованием средств массовой информации либо информационно-телекоммуникационных сетей, в том числе сети «Интернет», наказываются принудительными работами на срок до пяти лет с лишением права занимать определенные должности или заниматься определенной деятельностью на срок до трех лет или без такового либо лишением свободы на срок до пяти лет с лишением права занимать определенные должности или заниматься определенной деятельностью на срок до трех лет.</a:t>
            </a:r>
          </a:p>
          <a:p>
            <a:endParaRPr lang="ru-RU" dirty="0"/>
          </a:p>
        </p:txBody>
      </p:sp>
    </p:spTree>
    <p:extLst>
      <p:ext uri="{BB962C8B-B14F-4D97-AF65-F5344CB8AC3E}">
        <p14:creationId xmlns:p14="http://schemas.microsoft.com/office/powerpoint/2010/main" val="3911853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4014" y="620688"/>
            <a:ext cx="3168352" cy="576064"/>
          </a:xfrm>
        </p:spPr>
        <p:txBody>
          <a:bodyPr>
            <a:normAutofit/>
          </a:bodyPr>
          <a:lstStyle/>
          <a:p>
            <a:pPr algn="ctr"/>
            <a:r>
              <a:rPr lang="ru-RU" sz="2800" dirty="0">
                <a:solidFill>
                  <a:srgbClr val="002060"/>
                </a:solidFill>
                <a:latin typeface="Arial Black" pitchFamily="34" charset="0"/>
                <a:ea typeface="+mn-ea"/>
                <a:cs typeface="+mn-cs"/>
              </a:rPr>
              <a:t>Ст. 282 УК РФ</a:t>
            </a:r>
          </a:p>
        </p:txBody>
      </p:sp>
      <p:sp>
        <p:nvSpPr>
          <p:cNvPr id="3" name="Объект 2"/>
          <p:cNvSpPr>
            <a:spLocks noGrp="1"/>
          </p:cNvSpPr>
          <p:nvPr>
            <p:ph idx="1"/>
          </p:nvPr>
        </p:nvSpPr>
        <p:spPr>
          <a:xfrm>
            <a:off x="396330" y="1412776"/>
            <a:ext cx="8712968" cy="5373216"/>
          </a:xfrm>
        </p:spPr>
        <p:txBody>
          <a:bodyPr>
            <a:normAutofit fontScale="40000" lnSpcReduction="20000"/>
          </a:bodyPr>
          <a:lstStyle/>
          <a:p>
            <a:pPr marL="273050" indent="-273050">
              <a:lnSpc>
                <a:spcPct val="110000"/>
              </a:lnSpc>
              <a:spcBef>
                <a:spcPts val="600"/>
              </a:spcBef>
              <a:buFont typeface="+mj-lt"/>
              <a:buAutoNum type="arabicPeriod"/>
            </a:pPr>
            <a:r>
              <a:rPr lang="ru-RU" sz="4300" dirty="0">
                <a:latin typeface="Arial" pitchFamily="34" charset="0"/>
                <a:cs typeface="Arial" pitchFamily="34" charset="0"/>
              </a:rPr>
              <a:t>Действия, направленные на возбуждение ненависти либо вражды, а также на унижение достоинства человека либо группы лиц по признакам пола, расы, национальности, языка, происхождения, отношения к религии, а равно принадлежности к какой-либо социальной группе, совершенные публично или</a:t>
            </a:r>
            <a:br>
              <a:rPr lang="ru-RU" sz="4300" dirty="0">
                <a:latin typeface="Arial" pitchFamily="34" charset="0"/>
                <a:cs typeface="Arial" pitchFamily="34" charset="0"/>
              </a:rPr>
            </a:br>
            <a:r>
              <a:rPr lang="ru-RU" sz="4300" dirty="0">
                <a:latin typeface="Arial" pitchFamily="34" charset="0"/>
                <a:cs typeface="Arial" pitchFamily="34" charset="0"/>
              </a:rPr>
              <a:t>с использованием средств массовой информации либо информационно-телекоммуникационных сетей, в том числе сети «Интернет», наказываются штрафом в размере от трехсот тысяч до пятисот тысяч рублей или в размере заработной платы или иного дохода осужденного за период от двух до трех лет, либо принудительными работами на срок от одного года до четырех лет с лишением права занимать определенные должности или заниматься определенной деятельностью на срок до трех лет, либо лишением свободы на срок от двух до пят лет.</a:t>
            </a:r>
          </a:p>
          <a:p>
            <a:pPr marL="273050" indent="-273050">
              <a:lnSpc>
                <a:spcPct val="110000"/>
              </a:lnSpc>
              <a:spcBef>
                <a:spcPts val="600"/>
              </a:spcBef>
              <a:buFont typeface="+mj-lt"/>
              <a:buAutoNum type="arabicPeriod"/>
            </a:pPr>
            <a:r>
              <a:rPr lang="ru-RU" sz="4300" dirty="0">
                <a:latin typeface="Arial" pitchFamily="34" charset="0"/>
                <a:cs typeface="Arial" pitchFamily="34" charset="0"/>
              </a:rPr>
              <a:t>Те же деяния, совершенные:</a:t>
            </a:r>
          </a:p>
          <a:p>
            <a:pPr marL="273050" indent="0">
              <a:lnSpc>
                <a:spcPct val="110000"/>
              </a:lnSpc>
              <a:spcBef>
                <a:spcPts val="0"/>
              </a:spcBef>
              <a:buNone/>
            </a:pPr>
            <a:r>
              <a:rPr lang="ru-RU" sz="4300" dirty="0">
                <a:latin typeface="Arial" pitchFamily="34" charset="0"/>
                <a:cs typeface="Arial" pitchFamily="34" charset="0"/>
              </a:rPr>
              <a:t>а) с применением насилия или с угрозой его применения,</a:t>
            </a:r>
          </a:p>
          <a:p>
            <a:pPr marL="273050" indent="0">
              <a:lnSpc>
                <a:spcPct val="110000"/>
              </a:lnSpc>
              <a:spcBef>
                <a:spcPts val="0"/>
              </a:spcBef>
              <a:buNone/>
            </a:pPr>
            <a:r>
              <a:rPr lang="ru-RU" sz="4300" dirty="0">
                <a:latin typeface="Arial" pitchFamily="34" charset="0"/>
                <a:cs typeface="Arial" pitchFamily="34" charset="0"/>
              </a:rPr>
              <a:t>б) лицом с использованием своего служебного положения,</a:t>
            </a:r>
          </a:p>
          <a:p>
            <a:pPr marL="273050" indent="0">
              <a:lnSpc>
                <a:spcPct val="110000"/>
              </a:lnSpc>
              <a:spcBef>
                <a:spcPts val="0"/>
              </a:spcBef>
              <a:buNone/>
            </a:pPr>
            <a:r>
              <a:rPr lang="ru-RU" sz="4300" dirty="0">
                <a:latin typeface="Arial" pitchFamily="34" charset="0"/>
                <a:cs typeface="Arial" pitchFamily="34" charset="0"/>
              </a:rPr>
              <a:t>в) организованной группой,</a:t>
            </a:r>
          </a:p>
          <a:p>
            <a:pPr marL="273050" indent="0">
              <a:lnSpc>
                <a:spcPct val="110000"/>
              </a:lnSpc>
              <a:spcBef>
                <a:spcPts val="0"/>
              </a:spcBef>
              <a:buNone/>
            </a:pPr>
            <a:r>
              <a:rPr lang="ru-RU" sz="4300" dirty="0">
                <a:latin typeface="Arial" pitchFamily="34" charset="0"/>
                <a:cs typeface="Arial" pitchFamily="34" charset="0"/>
              </a:rPr>
              <a:t>наказываются штрафом в размере от трехсот тысяч до шестисот тысяч рублей или в размере заработной платы или иного дохода осужденного за период от двух до трех лет, либо принудительными работами на срок от двух до пяти лет</a:t>
            </a:r>
            <a:br>
              <a:rPr lang="ru-RU" sz="4300" dirty="0">
                <a:latin typeface="Arial" pitchFamily="34" charset="0"/>
                <a:cs typeface="Arial" pitchFamily="34" charset="0"/>
              </a:rPr>
            </a:br>
            <a:r>
              <a:rPr lang="ru-RU" sz="4300" dirty="0">
                <a:latin typeface="Arial" pitchFamily="34" charset="0"/>
                <a:cs typeface="Arial" pitchFamily="34" charset="0"/>
              </a:rPr>
              <a:t>с лишением права занимать определенные должности или заниматься определенной деятельностью на срок до трех лет, либо лишением свободы на срок от трех до шести лет.</a:t>
            </a:r>
          </a:p>
          <a:p>
            <a:pPr marL="0" indent="0">
              <a:buNone/>
            </a:pPr>
            <a:endParaRPr lang="ru-RU" dirty="0"/>
          </a:p>
        </p:txBody>
      </p:sp>
    </p:spTree>
    <p:extLst>
      <p:ext uri="{BB962C8B-B14F-4D97-AF65-F5344CB8AC3E}">
        <p14:creationId xmlns:p14="http://schemas.microsoft.com/office/powerpoint/2010/main" val="2256305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60426" y="692696"/>
            <a:ext cx="3635367" cy="428626"/>
          </a:xfrm>
        </p:spPr>
        <p:txBody>
          <a:bodyPr>
            <a:normAutofit fontScale="90000"/>
          </a:bodyPr>
          <a:lstStyle/>
          <a:p>
            <a:pPr algn="ctr"/>
            <a:r>
              <a:rPr lang="ru-RU" sz="2800" dirty="0">
                <a:solidFill>
                  <a:srgbClr val="002060"/>
                </a:solidFill>
                <a:latin typeface="Arial Black" pitchFamily="34" charset="0"/>
                <a:ea typeface="+mn-ea"/>
                <a:cs typeface="+mn-cs"/>
              </a:rPr>
              <a:t>Ст. 205.2. УК РФ</a:t>
            </a:r>
          </a:p>
        </p:txBody>
      </p:sp>
      <p:sp>
        <p:nvSpPr>
          <p:cNvPr id="3" name="Объект 2"/>
          <p:cNvSpPr>
            <a:spLocks noGrp="1"/>
          </p:cNvSpPr>
          <p:nvPr>
            <p:ph idx="1"/>
          </p:nvPr>
        </p:nvSpPr>
        <p:spPr>
          <a:xfrm>
            <a:off x="540346" y="1556792"/>
            <a:ext cx="8424936" cy="5112568"/>
          </a:xfrm>
        </p:spPr>
        <p:txBody>
          <a:bodyPr>
            <a:normAutofit fontScale="92500" lnSpcReduction="10000"/>
          </a:bodyPr>
          <a:lstStyle/>
          <a:p>
            <a:pPr marL="355600" indent="-355600">
              <a:lnSpc>
                <a:spcPct val="120000"/>
              </a:lnSpc>
              <a:spcBef>
                <a:spcPts val="600"/>
              </a:spcBef>
              <a:buFont typeface="+mj-lt"/>
              <a:buAutoNum type="arabicPeriod"/>
            </a:pPr>
            <a:r>
              <a:rPr lang="ru-RU" dirty="0">
                <a:latin typeface="Arial" pitchFamily="34" charset="0"/>
                <a:cs typeface="Arial" pitchFamily="34" charset="0"/>
              </a:rPr>
              <a:t>Публичные призывы к осуществлению террористической деятельности или публичное оправдание терроризма наказываются штрафом в размере от ста тысяч до пятисот тысяч рублей либо в размере заработной платы или иного дохода осужденного за период до трех лет либо лишением свободы на срок от двух до пяти лет.</a:t>
            </a:r>
          </a:p>
          <a:p>
            <a:pPr marL="355600" indent="-355600">
              <a:lnSpc>
                <a:spcPct val="120000"/>
              </a:lnSpc>
              <a:spcBef>
                <a:spcPts val="600"/>
              </a:spcBef>
              <a:buFont typeface="+mj-lt"/>
              <a:buAutoNum type="arabicPeriod"/>
            </a:pPr>
            <a:r>
              <a:rPr lang="ru-RU" dirty="0">
                <a:latin typeface="Arial" pitchFamily="34" charset="0"/>
                <a:cs typeface="Arial" pitchFamily="34" charset="0"/>
              </a:rPr>
              <a:t>Те же деяния, совершенные с использованием средств массовой информации либо электронных или информационно-телекоммуникационных сетей, в том числе сети «Интернет», наказываются штрафом в размере от трехсот тысяч до одного миллиона рублей или в размере заработной платы или иного дохода осужденного за период от трех до пяти лет либо лишением свободы на срок от пяти до семи лет с лишением права занимать определенные должности или заниматься определенной деятельностью на срок до пяти лет.</a:t>
            </a:r>
          </a:p>
          <a:p>
            <a:pPr marL="355600" indent="-355600">
              <a:lnSpc>
                <a:spcPct val="120000"/>
              </a:lnSpc>
              <a:spcBef>
                <a:spcPts val="600"/>
              </a:spcBef>
              <a:buFont typeface="+mj-lt"/>
              <a:buAutoNum type="arabicPeriod"/>
            </a:pPr>
            <a:r>
              <a:rPr lang="ru-RU" dirty="0">
                <a:latin typeface="Arial" pitchFamily="34" charset="0"/>
                <a:cs typeface="Arial" pitchFamily="34" charset="0"/>
              </a:rPr>
              <a:t>В настоящей статье под террористической деятельностью понимается совершение хотя бы одного из преступлений, предусмотренных статьями 205-206, 208, 211, 220, 221, 277, 278, 279, 360, 361 настоящего Кодекса.</a:t>
            </a:r>
          </a:p>
        </p:txBody>
      </p:sp>
    </p:spTree>
    <p:extLst>
      <p:ext uri="{BB962C8B-B14F-4D97-AF65-F5344CB8AC3E}">
        <p14:creationId xmlns:p14="http://schemas.microsoft.com/office/powerpoint/2010/main" val="3595811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8458" y="692696"/>
            <a:ext cx="3295963" cy="504056"/>
          </a:xfrm>
        </p:spPr>
        <p:txBody>
          <a:bodyPr>
            <a:normAutofit/>
          </a:bodyPr>
          <a:lstStyle/>
          <a:p>
            <a:pPr algn="ctr"/>
            <a:r>
              <a:rPr lang="ru-RU" sz="2400" b="1" dirty="0">
                <a:solidFill>
                  <a:srgbClr val="002060"/>
                </a:solidFill>
                <a:latin typeface="Arial" panose="020B0604020202020204" pitchFamily="34" charset="0"/>
                <a:ea typeface="+mn-ea"/>
                <a:cs typeface="Arial" panose="020B0604020202020204" pitchFamily="34" charset="0"/>
              </a:rPr>
              <a:t>Основные понятия</a:t>
            </a:r>
          </a:p>
        </p:txBody>
      </p:sp>
      <p:sp>
        <p:nvSpPr>
          <p:cNvPr id="3" name="Объект 2"/>
          <p:cNvSpPr>
            <a:spLocks noGrp="1"/>
          </p:cNvSpPr>
          <p:nvPr>
            <p:ph idx="1"/>
          </p:nvPr>
        </p:nvSpPr>
        <p:spPr>
          <a:xfrm>
            <a:off x="324322" y="1340768"/>
            <a:ext cx="8640960" cy="5256584"/>
          </a:xfrm>
        </p:spPr>
        <p:txBody>
          <a:bodyPr>
            <a:normAutofit lnSpcReduction="10000"/>
          </a:bodyPr>
          <a:lstStyle/>
          <a:p>
            <a:pPr>
              <a:spcBef>
                <a:spcPts val="400"/>
              </a:spcBef>
            </a:pPr>
            <a:r>
              <a:rPr lang="ru-RU" sz="1800" b="1" dirty="0">
                <a:latin typeface="Arial" pitchFamily="34" charset="0"/>
                <a:cs typeface="Arial" pitchFamily="34" charset="0"/>
              </a:rPr>
              <a:t>Экстремистская деятельность </a:t>
            </a:r>
            <a:r>
              <a:rPr lang="ru-RU" sz="1800" dirty="0">
                <a:latin typeface="Arial" pitchFamily="34" charset="0"/>
                <a:cs typeface="Arial" pitchFamily="34" charset="0"/>
              </a:rPr>
              <a:t>(экстремизм) (в законе описывается через перечень деяний).</a:t>
            </a:r>
          </a:p>
          <a:p>
            <a:pPr>
              <a:spcBef>
                <a:spcPts val="400"/>
              </a:spcBef>
            </a:pPr>
            <a:r>
              <a:rPr lang="ru-RU" sz="1800" b="1" dirty="0">
                <a:latin typeface="Arial" pitchFamily="34" charset="0"/>
                <a:cs typeface="Arial" pitchFamily="34" charset="0"/>
              </a:rPr>
              <a:t>Преступления экстремистской направленности </a:t>
            </a:r>
            <a:r>
              <a:rPr lang="ru-RU" sz="1800" dirty="0">
                <a:latin typeface="Arial" pitchFamily="34" charset="0"/>
                <a:cs typeface="Arial" pitchFamily="34" charset="0"/>
              </a:rPr>
              <a:t>– это преступления, совершенные по мотивам политической, идеологической, расовой, национальной или религиозной ненависти или вражды либо по мотивам ненависти или вражды в отношении какой-либо социальной группы.</a:t>
            </a:r>
          </a:p>
          <a:p>
            <a:pPr>
              <a:spcBef>
                <a:spcPts val="400"/>
              </a:spcBef>
            </a:pPr>
            <a:r>
              <a:rPr lang="ru-RU" sz="1800" b="1" dirty="0">
                <a:latin typeface="Arial" pitchFamily="34" charset="0"/>
                <a:cs typeface="Arial" pitchFamily="34" charset="0"/>
              </a:rPr>
              <a:t>Экстремистские материалы </a:t>
            </a:r>
            <a:r>
              <a:rPr lang="ru-RU" sz="1800" dirty="0">
                <a:latin typeface="Arial" pitchFamily="34" charset="0"/>
                <a:cs typeface="Arial" pitchFamily="34" charset="0"/>
              </a:rPr>
              <a:t>– это «предназначенные для обнародования документы либо информация на иных носителях, призывающие к осуществлению экстремистской деятельности либо обосновывающие или оправдывающие необходимость осуществления такой деятельности, в том числе труды руководителей национал-социалистской рабочей партии Германии, фашистской партии Италии, публикации, обосновывающие или оправдывающие национальное и (или) расовое превосходство либо оправдывающие практику совершения военных или иных преступлений, направленных на полное или частичное уничтожение какой-либо этнической, социальной, расовой, национальной или религиозной группы».</a:t>
            </a:r>
          </a:p>
          <a:p>
            <a:pPr marL="0" indent="0">
              <a:spcBef>
                <a:spcPts val="600"/>
              </a:spcBef>
              <a:buNone/>
            </a:pPr>
            <a:r>
              <a:rPr lang="ru-RU" sz="1800" b="1" dirty="0">
                <a:latin typeface="Arial" pitchFamily="34" charset="0"/>
                <a:cs typeface="Arial" pitchFamily="34" charset="0"/>
              </a:rPr>
              <a:t>Нормативно-правовая база:</a:t>
            </a:r>
          </a:p>
          <a:p>
            <a:pPr>
              <a:spcBef>
                <a:spcPts val="400"/>
              </a:spcBef>
            </a:pPr>
            <a:r>
              <a:rPr lang="ru-RU" sz="1800" i="1" dirty="0">
                <a:latin typeface="Arial" pitchFamily="34" charset="0"/>
                <a:cs typeface="Arial" pitchFamily="34" charset="0"/>
              </a:rPr>
              <a:t>Федеральный закон от 25.07.2002 N 114-ФЗ (действующая редакция, 2016)  «О противодействии экстремистской деятельности».</a:t>
            </a:r>
            <a:endParaRPr lang="ru-RU" sz="1800" dirty="0">
              <a:latin typeface="Arial" pitchFamily="34" charset="0"/>
              <a:cs typeface="Arial" pitchFamily="34" charset="0"/>
            </a:endParaRPr>
          </a:p>
        </p:txBody>
      </p:sp>
    </p:spTree>
    <p:extLst>
      <p:ext uri="{BB962C8B-B14F-4D97-AF65-F5344CB8AC3E}">
        <p14:creationId xmlns:p14="http://schemas.microsoft.com/office/powerpoint/2010/main" val="3074901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7518" y="548680"/>
            <a:ext cx="7888070" cy="720080"/>
          </a:xfrm>
        </p:spPr>
        <p:txBody>
          <a:bodyPr>
            <a:noAutofit/>
          </a:bodyPr>
          <a:lstStyle/>
          <a:p>
            <a:r>
              <a:rPr lang="ru-RU" sz="2000" b="1" dirty="0">
                <a:solidFill>
                  <a:srgbClr val="002060"/>
                </a:solidFill>
                <a:latin typeface="Arial" pitchFamily="34" charset="0"/>
                <a:ea typeface="+mn-ea"/>
                <a:cs typeface="Arial" pitchFamily="34" charset="0"/>
              </a:rPr>
              <a:t>Запрещенные речевые действия, согласно Федеральному закону «О противодействии экстремистской деятельности»:</a:t>
            </a:r>
          </a:p>
        </p:txBody>
      </p:sp>
      <p:sp>
        <p:nvSpPr>
          <p:cNvPr id="3" name="Объект 2"/>
          <p:cNvSpPr>
            <a:spLocks noGrp="1"/>
          </p:cNvSpPr>
          <p:nvPr>
            <p:ph idx="1"/>
          </p:nvPr>
        </p:nvSpPr>
        <p:spPr>
          <a:xfrm>
            <a:off x="864668" y="1412776"/>
            <a:ext cx="8280920" cy="5040560"/>
          </a:xfrm>
        </p:spPr>
        <p:txBody>
          <a:bodyPr>
            <a:normAutofit lnSpcReduction="10000"/>
          </a:bodyPr>
          <a:lstStyle/>
          <a:p>
            <a:pPr>
              <a:lnSpc>
                <a:spcPct val="120000"/>
              </a:lnSpc>
              <a:spcBef>
                <a:spcPts val="600"/>
              </a:spcBef>
            </a:pPr>
            <a:r>
              <a:rPr lang="ru-RU" dirty="0">
                <a:latin typeface="Arial" pitchFamily="34" charset="0"/>
                <a:cs typeface="Arial" pitchFamily="34" charset="0"/>
              </a:rPr>
              <a:t>публичное оправдание терроризма;</a:t>
            </a:r>
          </a:p>
          <a:p>
            <a:pPr>
              <a:lnSpc>
                <a:spcPct val="120000"/>
              </a:lnSpc>
              <a:spcBef>
                <a:spcPts val="600"/>
              </a:spcBef>
            </a:pPr>
            <a:r>
              <a:rPr lang="ru-RU" dirty="0">
                <a:latin typeface="Arial" pitchFamily="34" charset="0"/>
                <a:cs typeface="Arial" pitchFamily="34" charset="0"/>
              </a:rPr>
              <a:t>возбуждение социальной, расовой, национальной или религиозной розни;</a:t>
            </a:r>
          </a:p>
          <a:p>
            <a:pPr>
              <a:lnSpc>
                <a:spcPct val="120000"/>
              </a:lnSpc>
              <a:spcBef>
                <a:spcPts val="600"/>
              </a:spcBef>
            </a:pPr>
            <a:r>
              <a:rPr lang="ru-RU" dirty="0">
                <a:latin typeface="Arial" pitchFamily="34" charset="0"/>
                <a:cs typeface="Arial" pitchFamily="34" charset="0"/>
              </a:rPr>
              <a:t>пропаганда исключительности, превосходства либо неполноценности человека по признаку его социальной, расовой, национальной, религиозной или языковой принадлежности или отношения к религии;</a:t>
            </a:r>
          </a:p>
          <a:p>
            <a:pPr>
              <a:lnSpc>
                <a:spcPct val="120000"/>
              </a:lnSpc>
              <a:spcBef>
                <a:spcPts val="600"/>
              </a:spcBef>
            </a:pPr>
            <a:r>
              <a:rPr lang="ru-RU" dirty="0">
                <a:latin typeface="Arial" pitchFamily="34" charset="0"/>
                <a:cs typeface="Arial" pitchFamily="34" charset="0"/>
              </a:rPr>
              <a:t>пропаганда и публичное демонстрирование нацистской атрибутики или символики либо атрибутики или символики, сходных с нацистской атрибутикой или символикой до степени смешения;</a:t>
            </a:r>
          </a:p>
          <a:p>
            <a:pPr>
              <a:lnSpc>
                <a:spcPct val="120000"/>
              </a:lnSpc>
              <a:spcBef>
                <a:spcPts val="600"/>
              </a:spcBef>
            </a:pPr>
            <a:r>
              <a:rPr lang="ru-RU" dirty="0">
                <a:latin typeface="Arial" pitchFamily="34" charset="0"/>
                <a:cs typeface="Arial" pitchFamily="34" charset="0"/>
              </a:rPr>
              <a:t>публичное заведомо ложное обвинение лица, замещающего государственную должность Российской Федерации или государственную должность субъекта Российской Федерации, в совершении им в период исполнения своих должностных обязанностей деяний, указанных в ст. 1 ФЗ № 114 и являющихся преступлением;</a:t>
            </a:r>
          </a:p>
          <a:p>
            <a:pPr>
              <a:lnSpc>
                <a:spcPct val="120000"/>
              </a:lnSpc>
              <a:spcBef>
                <a:spcPts val="600"/>
              </a:spcBef>
            </a:pPr>
            <a:r>
              <a:rPr lang="ru-RU" dirty="0">
                <a:latin typeface="Arial" pitchFamily="34" charset="0"/>
                <a:cs typeface="Arial" pitchFamily="34" charset="0"/>
              </a:rPr>
              <a:t>подстрекательство к осуществлению указанных выше деяний;</a:t>
            </a:r>
          </a:p>
          <a:p>
            <a:pPr>
              <a:lnSpc>
                <a:spcPct val="120000"/>
              </a:lnSpc>
              <a:spcBef>
                <a:spcPts val="600"/>
              </a:spcBef>
            </a:pPr>
            <a:endParaRPr lang="ru-RU" dirty="0"/>
          </a:p>
        </p:txBody>
      </p:sp>
    </p:spTree>
    <p:extLst>
      <p:ext uri="{BB962C8B-B14F-4D97-AF65-F5344CB8AC3E}">
        <p14:creationId xmlns:p14="http://schemas.microsoft.com/office/powerpoint/2010/main" val="2020070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Default Design">
  <a:themeElements>
    <a:clrScheme name="Другая 2">
      <a:dk1>
        <a:sysClr val="windowText" lastClr="000000"/>
      </a:dk1>
      <a:lt1>
        <a:sysClr val="window" lastClr="FFFFFF"/>
      </a:lt1>
      <a:dk2>
        <a:srgbClr val="44546A"/>
      </a:dk2>
      <a:lt2>
        <a:srgbClr val="E7E6E6"/>
      </a:lt2>
      <a:accent1>
        <a:srgbClr val="5B9BD5"/>
      </a:accent1>
      <a:accent2>
        <a:srgbClr val="ED7D31"/>
      </a:accent2>
      <a:accent3>
        <a:srgbClr val="A5A5A5"/>
      </a:accent3>
      <a:accent4>
        <a:srgbClr val="4472C4"/>
      </a:accent4>
      <a:accent5>
        <a:srgbClr val="FFC000"/>
      </a:accent5>
      <a:accent6>
        <a:srgbClr val="70AD47"/>
      </a:accent6>
      <a:hlink>
        <a:srgbClr val="0563C1"/>
      </a:hlink>
      <a:folHlink>
        <a:srgbClr val="954F72"/>
      </a:folHlink>
    </a:clrScheme>
    <a:fontScheme name="Другая 1">
      <a:majorFont>
        <a:latin typeface="Franklin Gothic Medium"/>
        <a:ea typeface=""/>
        <a:cs typeface=""/>
      </a:majorFont>
      <a:minorFont>
        <a:latin typeface="Franklin Gothic Book"/>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C0808">
            <a:alpha val="48000"/>
          </a:srgbClr>
        </a:solidFill>
        <a:ln w="28575" cap="flat" cmpd="sng" algn="ctr">
          <a:solidFill>
            <a:srgbClr val="F74747"/>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342900" marR="0" indent="-342900" algn="ctr" defTabSz="914400" rtl="0" eaLnBrk="1" fontAlgn="base" latinLnBrk="0" hangingPunct="1">
          <a:lnSpc>
            <a:spcPct val="80000"/>
          </a:lnSpc>
          <a:spcBef>
            <a:spcPct val="20000"/>
          </a:spcBef>
          <a:spcAft>
            <a:spcPct val="0"/>
          </a:spcAft>
          <a:buClrTx/>
          <a:buSzTx/>
          <a:buFont typeface="Wingdings" pitchFamily="2" charset="2"/>
          <a:buNone/>
          <a:tabLst/>
          <a:defRPr kumimoji="0" lang="ru-RU" sz="2000" b="1"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rgbClr val="FC0808">
            <a:alpha val="48000"/>
          </a:srgbClr>
        </a:solidFill>
        <a:ln w="28575" cap="flat" cmpd="sng" algn="ctr">
          <a:solidFill>
            <a:srgbClr val="F74747"/>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342900" marR="0" indent="-342900" algn="ctr" defTabSz="914400" rtl="0" eaLnBrk="1" fontAlgn="base" latinLnBrk="0" hangingPunct="1">
          <a:lnSpc>
            <a:spcPct val="80000"/>
          </a:lnSpc>
          <a:spcBef>
            <a:spcPct val="20000"/>
          </a:spcBef>
          <a:spcAft>
            <a:spcPct val="0"/>
          </a:spcAft>
          <a:buClrTx/>
          <a:buSzTx/>
          <a:buFont typeface="Wingdings" pitchFamily="2" charset="2"/>
          <a:buNone/>
          <a:tabLst/>
          <a:defRPr kumimoji="0" lang="ru-RU" sz="2000" b="1"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2529</TotalTime>
  <Words>2929</Words>
  <Application>Microsoft Office PowerPoint</Application>
  <PresentationFormat>Произвольный</PresentationFormat>
  <Paragraphs>152</Paragraphs>
  <Slides>29</Slides>
  <Notes>0</Notes>
  <HiddenSlides>0</HiddenSlides>
  <MMClips>0</MMClips>
  <ScaleCrop>false</ScaleCrop>
  <HeadingPairs>
    <vt:vector size="6" baseType="variant">
      <vt:variant>
        <vt:lpstr>Использованные шрифты</vt:lpstr>
      </vt:variant>
      <vt:variant>
        <vt:i4>9</vt:i4>
      </vt:variant>
      <vt:variant>
        <vt:lpstr>Тема</vt:lpstr>
      </vt:variant>
      <vt:variant>
        <vt:i4>2</vt:i4>
      </vt:variant>
      <vt:variant>
        <vt:lpstr>Заголовки слайдов</vt:lpstr>
      </vt:variant>
      <vt:variant>
        <vt:i4>29</vt:i4>
      </vt:variant>
    </vt:vector>
  </HeadingPairs>
  <TitlesOfParts>
    <vt:vector size="40" baseType="lpstr">
      <vt:lpstr>Arial</vt:lpstr>
      <vt:lpstr>Arial Black</vt:lpstr>
      <vt:lpstr>Calibri</vt:lpstr>
      <vt:lpstr>Century Gothic</vt:lpstr>
      <vt:lpstr>Franklin Gothic Book</vt:lpstr>
      <vt:lpstr>Franklin Gothic Medium</vt:lpstr>
      <vt:lpstr>Tahoma</vt:lpstr>
      <vt:lpstr>Wingdings</vt:lpstr>
      <vt:lpstr>Wingdings 3</vt:lpstr>
      <vt:lpstr>1_Default Design</vt:lpstr>
      <vt:lpstr>Легкий дым</vt:lpstr>
      <vt:lpstr>Презентация PowerPoint</vt:lpstr>
      <vt:lpstr>Презентация PowerPoint</vt:lpstr>
      <vt:lpstr>Назначение судебной экспертизы</vt:lpstr>
      <vt:lpstr>Задача государственной судебно-экспертной деятельности</vt:lpstr>
      <vt:lpstr>Ст. 280 УК РФ</vt:lpstr>
      <vt:lpstr>Ст. 282 УК РФ</vt:lpstr>
      <vt:lpstr>Ст. 205.2. УК РФ</vt:lpstr>
      <vt:lpstr>Основные понятия</vt:lpstr>
      <vt:lpstr>Запрещенные речевые действия, согласно Федеральному закону «О противодействии экстремистской деятельности»:</vt:lpstr>
      <vt:lpstr>Запрещенные речевые действия, согласно Федеральному закону «О противодействии экстремистской деятельности»:</vt:lpstr>
      <vt:lpstr>Запрещенные речевые действия, согласно Федеральному закону «О противодействии экстремистской деятельности»:</vt:lpstr>
      <vt:lpstr>Цель субъекта преступления</vt:lpstr>
      <vt:lpstr>Цель субъекта преступления</vt:lpstr>
      <vt:lpstr>Цель vs мотив</vt:lpstr>
      <vt:lpstr>Особенности текста, значимые для правовой оценки самого текста и уголовно-правовой оценки действий автора этого текста по его созданию и обнародованию:</vt:lpstr>
      <vt:lpstr>Объект психолого-лингвистической экспертизы</vt:lpstr>
      <vt:lpstr>Предмет психолого-лингвистической экспертизы</vt:lpstr>
      <vt:lpstr>Основная задача экспертизы данного вида</vt:lpstr>
      <vt:lpstr>Методическое обеспечение</vt:lpstr>
      <vt:lpstr>Компетенция экспертов</vt:lpstr>
      <vt:lpstr>Типы экспертных задач:</vt:lpstr>
      <vt:lpstr>Принцип анализа экстремистских высказываний</vt:lpstr>
      <vt:lpstr>Предмет речи «группа лиц»</vt:lpstr>
      <vt:lpstr>При анализе сказанного о предмете речи эксперт должен решить следующие основные задачи:</vt:lpstr>
      <vt:lpstr>Лингвистический анализ оценочной информации (оценочно-экспрессивный анализ)</vt:lpstr>
      <vt:lpstr>Типы оценок, регулярно выражаемых языковыми средствами</vt:lpstr>
      <vt:lpstr>Анализ речевых целей</vt:lpstr>
      <vt:lpstr>В ходе лингвистического анализа речевой цели должно устанавливаться:</vt:lpstr>
      <vt:lpstr>Литература: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Дмитрий</dc:creator>
  <cp:lastModifiedBy>PGAU</cp:lastModifiedBy>
  <cp:revision>159</cp:revision>
  <cp:lastPrinted>2013-02-15T04:39:28Z</cp:lastPrinted>
  <dcterms:created xsi:type="dcterms:W3CDTF">2012-09-16T05:10:25Z</dcterms:created>
  <dcterms:modified xsi:type="dcterms:W3CDTF">2025-04-16T13:29:13Z</dcterms:modified>
</cp:coreProperties>
</file>