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notesMasterIdLst>
    <p:notesMasterId r:id="rId17"/>
  </p:notesMasterIdLst>
  <p:sldIdLst>
    <p:sldId id="257" r:id="rId3"/>
    <p:sldId id="258" r:id="rId4"/>
    <p:sldId id="263" r:id="rId5"/>
    <p:sldId id="264" r:id="rId6"/>
    <p:sldId id="265" r:id="rId7"/>
    <p:sldId id="266" r:id="rId8"/>
    <p:sldId id="276" r:id="rId9"/>
    <p:sldId id="268" r:id="rId10"/>
    <p:sldId id="269" r:id="rId11"/>
    <p:sldId id="270" r:id="rId12"/>
    <p:sldId id="271" r:id="rId13"/>
    <p:sldId id="272" r:id="rId14"/>
    <p:sldId id="273" r:id="rId15"/>
    <p:sldId id="275" r:id="rId16"/>
  </p:sldIdLst>
  <p:sldSz cx="9145588"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1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85732" autoAdjust="0"/>
  </p:normalViewPr>
  <p:slideViewPr>
    <p:cSldViewPr>
      <p:cViewPr varScale="1">
        <p:scale>
          <a:sx n="114" d="100"/>
          <a:sy n="114" d="100"/>
        </p:scale>
        <p:origin x="1398" y="114"/>
      </p:cViewPr>
      <p:guideLst>
        <p:guide orient="horz" pos="2160"/>
        <p:guide pos="3840"/>
        <p:guide pos="28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C97ABC-A23C-4482-9624-8E93BB1CDD60}" type="datetimeFigureOut">
              <a:rPr lang="ru-RU" smtClean="0"/>
              <a:pPr/>
              <a:t>16.04.2025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DDC24-A347-473F-AF78-4C95F437951C}" type="slidenum">
              <a:rPr lang="ru-RU" smtClean="0"/>
              <a:pPr/>
              <a:t>‹#›</a:t>
            </a:fld>
            <a:endParaRPr lang="ru-RU"/>
          </a:p>
        </p:txBody>
      </p:sp>
    </p:spTree>
    <p:extLst>
      <p:ext uri="{BB962C8B-B14F-4D97-AF65-F5344CB8AC3E}">
        <p14:creationId xmlns:p14="http://schemas.microsoft.com/office/powerpoint/2010/main" val="76403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919" y="2130427"/>
            <a:ext cx="7773750" cy="1470025"/>
          </a:xfrm>
        </p:spPr>
        <p:txBody>
          <a:bodyPr/>
          <a:lstStyle/>
          <a:p>
            <a:r>
              <a:rPr lang="ru-RU"/>
              <a:t>Образец заголовка</a:t>
            </a:r>
          </a:p>
        </p:txBody>
      </p:sp>
      <p:sp>
        <p:nvSpPr>
          <p:cNvPr id="3" name="Подзаголовок 2"/>
          <p:cNvSpPr>
            <a:spLocks noGrp="1"/>
          </p:cNvSpPr>
          <p:nvPr>
            <p:ph type="subTitle" idx="1"/>
          </p:nvPr>
        </p:nvSpPr>
        <p:spPr>
          <a:xfrm>
            <a:off x="1371838" y="3886200"/>
            <a:ext cx="6401912"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sldNum" sz="quarter" idx="10"/>
          </p:nvPr>
        </p:nvSpPr>
        <p:spPr>
          <a:ln/>
        </p:spPr>
        <p:txBody>
          <a:bodyPr/>
          <a:lstStyle>
            <a:lvl1pPr>
              <a:defRPr/>
            </a:lvl1pPr>
          </a:lstStyle>
          <a:p>
            <a:pPr>
              <a:defRPr/>
            </a:pPr>
            <a:fld id="{D5D59937-2BA7-4632-BCC8-2159C0D3800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4839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13E8741E-E478-4720-BEB2-5370E0A16D4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9178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71864" y="0"/>
            <a:ext cx="2221298" cy="6858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07969" y="0"/>
            <a:ext cx="6511469" cy="6858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4DDA8336-231B-49DA-A3D1-FA3D8E8CB28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11021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Текст 2"/>
          <p:cNvSpPr>
            <a:spLocks noGrp="1"/>
          </p:cNvSpPr>
          <p:nvPr>
            <p:ph type="body" sz="half" idx="1"/>
          </p:nvPr>
        </p:nvSpPr>
        <p:spPr>
          <a:xfrm>
            <a:off x="250870" y="10668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250870" y="40386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sldNum" sz="quarter" idx="10"/>
          </p:nvPr>
        </p:nvSpPr>
        <p:spPr>
          <a:ln/>
        </p:spPr>
        <p:txBody>
          <a:bodyPr/>
          <a:lstStyle>
            <a:lvl1pPr>
              <a:defRPr/>
            </a:lvl1pPr>
          </a:lstStyle>
          <a:p>
            <a:pPr>
              <a:defRPr/>
            </a:pPr>
            <a:fld id="{27A8111F-3765-4E2C-A8F6-00FA2E3230F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79694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107969" y="0"/>
            <a:ext cx="8885193" cy="68580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Rectangle 4"/>
          <p:cNvSpPr>
            <a:spLocks noGrp="1" noChangeArrowheads="1"/>
          </p:cNvSpPr>
          <p:nvPr>
            <p:ph type="sldNum" sz="quarter" idx="10"/>
          </p:nvPr>
        </p:nvSpPr>
        <p:spPr>
          <a:ln/>
        </p:spPr>
        <p:txBody>
          <a:bodyPr/>
          <a:lstStyle>
            <a:lvl1pPr>
              <a:defRPr/>
            </a:lvl1pPr>
          </a:lstStyle>
          <a:p>
            <a:pPr>
              <a:defRPr/>
            </a:pPr>
            <a:fld id="{B404DA6D-CC8E-4FC4-BFC0-0753A73DB99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52172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Таблица 2"/>
          <p:cNvSpPr>
            <a:spLocks noGrp="1"/>
          </p:cNvSpPr>
          <p:nvPr>
            <p:ph type="tbl" idx="1"/>
          </p:nvPr>
        </p:nvSpPr>
        <p:spPr>
          <a:xfrm>
            <a:off x="250870" y="1066800"/>
            <a:ext cx="8742293" cy="5791200"/>
          </a:xfrm>
        </p:spPr>
        <p:txBody>
          <a:bodyPr/>
          <a:lstStyle/>
          <a:p>
            <a:pPr lvl="0"/>
            <a:endParaRPr lang="ru-RU" noProof="0"/>
          </a:p>
        </p:txBody>
      </p:sp>
      <p:sp>
        <p:nvSpPr>
          <p:cNvPr id="4" name="Rectangle 4"/>
          <p:cNvSpPr>
            <a:spLocks noGrp="1" noChangeArrowheads="1"/>
          </p:cNvSpPr>
          <p:nvPr>
            <p:ph type="sldNum" sz="quarter" idx="10"/>
          </p:nvPr>
        </p:nvSpPr>
        <p:spPr>
          <a:ln/>
        </p:spPr>
        <p:txBody>
          <a:bodyPr/>
          <a:lstStyle>
            <a:lvl1pPr>
              <a:defRPr/>
            </a:lvl1pPr>
          </a:lstStyle>
          <a:p>
            <a:pPr>
              <a:defRPr/>
            </a:pPr>
            <a:fld id="{81E133EC-1C48-4F64-9194-23E556F9F8F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6871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70" y="2"/>
            <a:ext cx="7634025" cy="798513"/>
          </a:xfrm>
        </p:spPr>
        <p:txBody>
          <a:bodyPr/>
          <a:lstStyle/>
          <a:p>
            <a:r>
              <a:rPr lang="ru-RU"/>
              <a:t>Образец заголовка</a:t>
            </a:r>
          </a:p>
        </p:txBody>
      </p:sp>
      <p:sp>
        <p:nvSpPr>
          <p:cNvPr id="3" name="Содержимое 2"/>
          <p:cNvSpPr>
            <a:spLocks noGrp="1"/>
          </p:cNvSpPr>
          <p:nvPr>
            <p:ph sz="quarter" idx="1"/>
          </p:nvPr>
        </p:nvSpPr>
        <p:spPr>
          <a:xfrm>
            <a:off x="250868" y="1066800"/>
            <a:ext cx="4294934"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quarter" idx="2"/>
          </p:nvPr>
        </p:nvSpPr>
        <p:spPr>
          <a:xfrm>
            <a:off x="4698230" y="1066800"/>
            <a:ext cx="429493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half" idx="3"/>
          </p:nvPr>
        </p:nvSpPr>
        <p:spPr>
          <a:xfrm>
            <a:off x="250870" y="4038600"/>
            <a:ext cx="8742293" cy="2819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Rectangle 4"/>
          <p:cNvSpPr>
            <a:spLocks noGrp="1" noChangeArrowheads="1"/>
          </p:cNvSpPr>
          <p:nvPr>
            <p:ph type="sldNum" sz="quarter" idx="10"/>
          </p:nvPr>
        </p:nvSpPr>
        <p:spPr>
          <a:ln/>
        </p:spPr>
        <p:txBody>
          <a:bodyPr/>
          <a:lstStyle>
            <a:lvl1pPr>
              <a:defRPr/>
            </a:lvl1pPr>
          </a:lstStyle>
          <a:p>
            <a:pPr>
              <a:defRPr/>
            </a:pPr>
            <a:fld id="{8D281E98-5FD9-40DD-B165-D3F6280A6E6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56167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44900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B7AF48-892C-4430-91C5-EEC644333DC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1DA26A1-2CFA-49A1-98B3-0EB875909EB4}"/>
              </a:ext>
            </a:extLst>
          </p:cNvPr>
          <p:cNvSpPr>
            <a:spLocks noGrp="1"/>
          </p:cNvSpPr>
          <p:nvPr>
            <p:ph type="dt" sz="half" idx="10"/>
          </p:nvPr>
        </p:nvSpPr>
        <p:spPr/>
        <p:txBody>
          <a:bodyPr/>
          <a:lstStyle/>
          <a:p>
            <a:fld id="{4D9FFFB4-400D-1240-AB24-6F86C96D4DFB}" type="datetimeFigureOut">
              <a:rPr lang="en-US" smtClean="0"/>
              <a:t>4/16/2025</a:t>
            </a:fld>
            <a:endParaRPr lang="en-US" dirty="0"/>
          </a:p>
        </p:txBody>
      </p:sp>
      <p:sp>
        <p:nvSpPr>
          <p:cNvPr id="4" name="Нижний колонтитул 3">
            <a:extLst>
              <a:ext uri="{FF2B5EF4-FFF2-40B4-BE49-F238E27FC236}">
                <a16:creationId xmlns:a16="http://schemas.microsoft.com/office/drawing/2014/main" id="{6628C44D-4F08-4CC2-812C-464CA1BC5E92}"/>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50455C33-4835-4F26-BE21-0F50331C696E}"/>
              </a:ext>
            </a:extLst>
          </p:cNvPr>
          <p:cNvSpPr>
            <a:spLocks noGrp="1"/>
          </p:cNvSpPr>
          <p:nvPr>
            <p:ph type="sldNum" sz="quarter" idx="12"/>
          </p:nvPr>
        </p:nvSpPr>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dirty="0">
              <a:solidFill>
                <a:srgbClr val="000000"/>
              </a:solidFill>
            </a:endParaRPr>
          </a:p>
        </p:txBody>
      </p:sp>
    </p:spTree>
    <p:extLst>
      <p:ext uri="{BB962C8B-B14F-4D97-AF65-F5344CB8AC3E}">
        <p14:creationId xmlns:p14="http://schemas.microsoft.com/office/powerpoint/2010/main" val="119591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38915C-4661-4E06-BFCD-DA00B0DDA55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3DCB9B6-CA4D-48E7-9DE3-09DF4E672F4C}"/>
              </a:ext>
            </a:extLst>
          </p:cNvPr>
          <p:cNvSpPr>
            <a:spLocks noGrp="1"/>
          </p:cNvSpPr>
          <p:nvPr>
            <p:ph type="dt" sz="half" idx="10"/>
          </p:nvPr>
        </p:nvSpPr>
        <p:spPr/>
        <p:txBody>
          <a:bodyPr/>
          <a:lstStyle/>
          <a:p>
            <a:fld id="{4D9FFFB4-400D-1240-AB24-6F86C96D4DFB}" type="datetimeFigureOut">
              <a:rPr lang="en-US" smtClean="0"/>
              <a:t>4/16/2025</a:t>
            </a:fld>
            <a:endParaRPr lang="en-US" dirty="0"/>
          </a:p>
        </p:txBody>
      </p:sp>
      <p:sp>
        <p:nvSpPr>
          <p:cNvPr id="4" name="Нижний колонтитул 3">
            <a:extLst>
              <a:ext uri="{FF2B5EF4-FFF2-40B4-BE49-F238E27FC236}">
                <a16:creationId xmlns:a16="http://schemas.microsoft.com/office/drawing/2014/main" id="{87F2D239-F324-42E0-A228-2BB64F3FA5CA}"/>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F1B1967C-3787-4BF5-A212-3844BAFBEF57}"/>
              </a:ext>
            </a:extLst>
          </p:cNvPr>
          <p:cNvSpPr>
            <a:spLocks noGrp="1"/>
          </p:cNvSpPr>
          <p:nvPr>
            <p:ph type="sldNum" sz="quarter" idx="12"/>
          </p:nvPr>
        </p:nvSpPr>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4291639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539" y="624110"/>
            <a:ext cx="6590343"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753" y="2133600"/>
            <a:ext cx="659313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884D7FC-2AF2-47DC-8275-19DD9115EC28}"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5952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sldNum" sz="quarter" idx="10"/>
          </p:nvPr>
        </p:nvSpPr>
        <p:spPr>
          <a:ln/>
        </p:spPr>
        <p:txBody>
          <a:bodyPr/>
          <a:lstStyle>
            <a:lvl1pPr>
              <a:defRPr/>
            </a:lvl1pPr>
          </a:lstStyle>
          <a:p>
            <a:pPr>
              <a:defRPr/>
            </a:pPr>
            <a:fld id="{2884D7FC-2AF2-47DC-8275-19DD9115EC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02717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753" y="2074562"/>
            <a:ext cx="6593130"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753" y="3581400"/>
            <a:ext cx="6593130"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a:defRPr/>
            </a:pPr>
            <a:fld id="{F3E31D3D-C509-4ADE-B9BB-DEC4024E0AB0}"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5523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754" y="2136707"/>
            <a:ext cx="3198086"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8235" y="2136707"/>
            <a:ext cx="3197648"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317" y="787784"/>
            <a:ext cx="585080" cy="365125"/>
          </a:xfrm>
        </p:spPr>
        <p:txBody>
          <a:bodyPr/>
          <a:lstStyle/>
          <a:p>
            <a:pPr>
              <a:defRPr/>
            </a:pPr>
            <a:fld id="{A1BDB319-CE13-4784-864D-49ECD4A3F712}"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888552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746" y="2226626"/>
            <a:ext cx="28750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752" y="2802889"/>
            <a:ext cx="3198087"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7137" y="2223398"/>
            <a:ext cx="287373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4641" y="2799661"/>
            <a:ext cx="3196235"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317" y="787784"/>
            <a:ext cx="585080" cy="365125"/>
          </a:xfrm>
        </p:spPr>
        <p:txBody>
          <a:bodyPr/>
          <a:lstStyle/>
          <a:p>
            <a:pPr>
              <a:defRPr/>
            </a:pPr>
            <a:fld id="{5265DCFE-F117-47A0-B8B4-F0EF81D529BD}"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2848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538" y="624110"/>
            <a:ext cx="6590344"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534E645-619E-417E-917C-C2CBF7D0C536}"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74282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91943A92-0816-4E99-8F66-57A376C958D5}"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253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752" y="446088"/>
            <a:ext cx="2630041"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4318" y="446090"/>
            <a:ext cx="3791564"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752" y="1598613"/>
            <a:ext cx="2630041"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9B1517B6-5171-44E1-AECF-E887990A503B}"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34839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753" y="4800600"/>
            <a:ext cx="659313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753" y="634965"/>
            <a:ext cx="659313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753" y="5367338"/>
            <a:ext cx="659313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a:defRPr/>
            </a:pPr>
            <a:fld id="{2345C1F8-7AAB-4D71-B350-7E3753066EC8}"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95661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753" y="609600"/>
            <a:ext cx="6593130"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753" y="4354046"/>
            <a:ext cx="6593130"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3737183786"/>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504" y="609600"/>
            <a:ext cx="6110648"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6392" y="3505200"/>
            <a:ext cx="5654870"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753" y="4354046"/>
            <a:ext cx="6593130"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8"/>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317" y="3244141"/>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
        <p:nvSpPr>
          <p:cNvPr id="14" name="TextBox 13"/>
          <p:cNvSpPr txBox="1"/>
          <p:nvPr/>
        </p:nvSpPr>
        <p:spPr>
          <a:xfrm>
            <a:off x="1808631" y="648005"/>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70952" y="2905306"/>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5649923"/>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753" y="2438402"/>
            <a:ext cx="659313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753" y="5181600"/>
            <a:ext cx="659313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152533429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438" y="4406902"/>
            <a:ext cx="777375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438" y="2906713"/>
            <a:ext cx="77737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sldNum" sz="quarter" idx="10"/>
          </p:nvPr>
        </p:nvSpPr>
        <p:spPr>
          <a:ln/>
        </p:spPr>
        <p:txBody>
          <a:bodyPr/>
          <a:lstStyle>
            <a:lvl1pPr>
              <a:defRPr/>
            </a:lvl1pPr>
          </a:lstStyle>
          <a:p>
            <a:pPr>
              <a:defRPr/>
            </a:pPr>
            <a:fld id="{F3E31D3D-C509-4ADE-B9BB-DEC4024E0AB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01375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504" y="609600"/>
            <a:ext cx="6110648"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752" y="4343400"/>
            <a:ext cx="6689454"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752" y="5181600"/>
            <a:ext cx="6689454"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
        <p:nvSpPr>
          <p:cNvPr id="11" name="TextBox 10"/>
          <p:cNvSpPr txBox="1"/>
          <p:nvPr/>
        </p:nvSpPr>
        <p:spPr>
          <a:xfrm>
            <a:off x="1808631" y="648005"/>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70952" y="2905306"/>
            <a:ext cx="457398"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061786"/>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753" y="627407"/>
            <a:ext cx="659312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753" y="4343400"/>
            <a:ext cx="659313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753" y="5181600"/>
            <a:ext cx="659313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1"/>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317" y="4983089"/>
            <a:ext cx="585080" cy="365125"/>
          </a:xfrm>
        </p:spPr>
        <p:txBody>
          <a:body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3067637865"/>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3E8741E-E478-4720-BEB2-5370E0A16D45}"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26463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9729" y="627407"/>
            <a:ext cx="1656420"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753" y="627407"/>
            <a:ext cx="4717167"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16.04.2025</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59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DDA8336-231B-49DA-A3D1-FA3D8E8CB28F}" type="slidenum">
              <a:rPr lang="en-GB" smtClean="0">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64004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250868" y="1066800"/>
            <a:ext cx="4294934"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98230" y="1066800"/>
            <a:ext cx="4294933"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sldNum" sz="quarter" idx="10"/>
          </p:nvPr>
        </p:nvSpPr>
        <p:spPr>
          <a:ln/>
        </p:spPr>
        <p:txBody>
          <a:bodyPr/>
          <a:lstStyle>
            <a:lvl1pPr>
              <a:defRPr/>
            </a:lvl1pPr>
          </a:lstStyle>
          <a:p>
            <a:pPr>
              <a:defRPr/>
            </a:pPr>
            <a:fld id="{A1BDB319-CE13-4784-864D-49ECD4A3F71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3614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80" y="274638"/>
            <a:ext cx="8231029"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80" y="1535113"/>
            <a:ext cx="40408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80" y="2174875"/>
            <a:ext cx="40408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833"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833"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sldNum" sz="quarter" idx="10"/>
          </p:nvPr>
        </p:nvSpPr>
        <p:spPr>
          <a:ln/>
        </p:spPr>
        <p:txBody>
          <a:bodyPr/>
          <a:lstStyle>
            <a:lvl1pPr>
              <a:defRPr/>
            </a:lvl1pPr>
          </a:lstStyle>
          <a:p>
            <a:pPr>
              <a:defRPr/>
            </a:pPr>
            <a:fld id="{5265DCFE-F117-47A0-B8B4-F0EF81D529B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53084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sldNum" sz="quarter" idx="10"/>
          </p:nvPr>
        </p:nvSpPr>
        <p:spPr>
          <a:ln/>
        </p:spPr>
        <p:txBody>
          <a:bodyPr/>
          <a:lstStyle>
            <a:lvl1pPr>
              <a:defRPr/>
            </a:lvl1pPr>
          </a:lstStyle>
          <a:p>
            <a:pPr>
              <a:defRPr/>
            </a:pPr>
            <a:fld id="{C534E645-619E-417E-917C-C2CBF7D0C5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4877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1943A92-0816-4E99-8F66-57A376C958D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721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80" y="273050"/>
            <a:ext cx="3008835"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671" y="273052"/>
            <a:ext cx="51126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80" y="1435102"/>
            <a:ext cx="30088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9B1517B6-5171-44E1-AECF-E887990A503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5075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599" y="4800600"/>
            <a:ext cx="5487353"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2345C1F8-7AAB-4D71-B350-7E3753066EC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808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19" Type="http://schemas.openxmlformats.org/officeDocument/2006/relationships/theme" Target="../theme/theme2.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cstate="print">
            <a:lum/>
          </a:blip>
          <a:srcRect/>
          <a:tile tx="0" ty="0" sx="63000" sy="63000" flip="none" algn="tl"/>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7970" y="2"/>
            <a:ext cx="7634025"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3075" name="Rectangle 3"/>
          <p:cNvSpPr>
            <a:spLocks noGrp="1" noChangeArrowheads="1"/>
          </p:cNvSpPr>
          <p:nvPr>
            <p:ph type="body" idx="1"/>
          </p:nvPr>
        </p:nvSpPr>
        <p:spPr bwMode="auto">
          <a:xfrm>
            <a:off x="250870" y="1066800"/>
            <a:ext cx="8742293"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
        <p:nvSpPr>
          <p:cNvPr id="115716" name="Rectangle 4"/>
          <p:cNvSpPr>
            <a:spLocks noGrp="1" noChangeArrowheads="1"/>
          </p:cNvSpPr>
          <p:nvPr>
            <p:ph type="sldNum" sz="quarter" idx="4"/>
          </p:nvPr>
        </p:nvSpPr>
        <p:spPr bwMode="auto">
          <a:xfrm>
            <a:off x="8677196" y="6524627"/>
            <a:ext cx="250868" cy="333375"/>
          </a:xfrm>
          <a:prstGeom prst="rect">
            <a:avLst/>
          </a:prstGeom>
          <a:noFill/>
          <a:ln w="9525">
            <a:noFill/>
            <a:miter lim="800000"/>
            <a:headEnd/>
            <a:tailEnd/>
          </a:ln>
          <a:effectLst/>
        </p:spPr>
        <p:txBody>
          <a:bodyPr vert="horz" wrap="square" lIns="18000" tIns="10800" rIns="18000" bIns="10800" numCol="1" anchor="t" anchorCtr="0" compatLnSpc="1">
            <a:prstTxWarp prst="textNoShape">
              <a:avLst/>
            </a:prstTxWarp>
          </a:bodyPr>
          <a:lstStyle>
            <a:lvl1pPr algn="ctr">
              <a:lnSpc>
                <a:spcPct val="100000"/>
              </a:lnSpc>
              <a:spcBef>
                <a:spcPct val="0"/>
              </a:spcBef>
              <a:buFontTx/>
              <a:buNone/>
              <a:defRPr sz="1200" b="0">
                <a:latin typeface="+mn-lt"/>
              </a:defRPr>
            </a:lvl1pPr>
          </a:lstStyle>
          <a:p>
            <a:pPr fontAlgn="base">
              <a:spcAft>
                <a:spcPct val="0"/>
              </a:spcAft>
              <a:defRPr/>
            </a:pPr>
            <a:fld id="{79347199-803C-4480-9257-05EAE2BC3311}" type="slidenum">
              <a:rPr lang="en-GB">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4241643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charset="0"/>
        </a:defRPr>
      </a:lvl2pPr>
      <a:lvl3pPr algn="l" rtl="0" eaLnBrk="0" fontAlgn="base" hangingPunct="0">
        <a:spcBef>
          <a:spcPct val="0"/>
        </a:spcBef>
        <a:spcAft>
          <a:spcPct val="0"/>
        </a:spcAft>
        <a:defRPr sz="2800">
          <a:solidFill>
            <a:schemeClr val="tx1"/>
          </a:solidFill>
          <a:latin typeface="Arial" charset="0"/>
        </a:defRPr>
      </a:lvl3pPr>
      <a:lvl4pPr algn="l" rtl="0" eaLnBrk="0" fontAlgn="base" hangingPunct="0">
        <a:spcBef>
          <a:spcPct val="0"/>
        </a:spcBef>
        <a:spcAft>
          <a:spcPct val="0"/>
        </a:spcAft>
        <a:defRPr sz="2800">
          <a:solidFill>
            <a:schemeClr val="tx1"/>
          </a:solidFill>
          <a:latin typeface="Arial" charset="0"/>
        </a:defRPr>
      </a:lvl4pPr>
      <a:lvl5pPr algn="l" rtl="0" eaLnBrk="0" fontAlgn="base" hangingPunct="0">
        <a:spcBef>
          <a:spcPct val="0"/>
        </a:spcBef>
        <a:spcAft>
          <a:spcPct val="0"/>
        </a:spcAft>
        <a:defRPr sz="2800">
          <a:solidFill>
            <a:schemeClr val="tx1"/>
          </a:solidFill>
          <a:latin typeface="Arial" charset="0"/>
        </a:defRPr>
      </a:lvl5pPr>
      <a:lvl6pPr marL="457200" algn="l" rtl="0" fontAlgn="base">
        <a:spcBef>
          <a:spcPct val="0"/>
        </a:spcBef>
        <a:spcAft>
          <a:spcPct val="0"/>
        </a:spcAft>
        <a:defRPr sz="2800">
          <a:solidFill>
            <a:schemeClr val="tx1"/>
          </a:solidFill>
          <a:latin typeface="Arial" charset="0"/>
        </a:defRPr>
      </a:lvl6pPr>
      <a:lvl7pPr marL="914400" algn="l" rtl="0" fontAlgn="base">
        <a:spcBef>
          <a:spcPct val="0"/>
        </a:spcBef>
        <a:spcAft>
          <a:spcPct val="0"/>
        </a:spcAft>
        <a:defRPr sz="2800">
          <a:solidFill>
            <a:schemeClr val="tx1"/>
          </a:solidFill>
          <a:latin typeface="Arial" charset="0"/>
        </a:defRPr>
      </a:lvl7pPr>
      <a:lvl8pPr marL="1371600" algn="l" rtl="0" fontAlgn="base">
        <a:spcBef>
          <a:spcPct val="0"/>
        </a:spcBef>
        <a:spcAft>
          <a:spcPct val="0"/>
        </a:spcAft>
        <a:defRPr sz="2800">
          <a:solidFill>
            <a:schemeClr val="tx1"/>
          </a:solidFill>
          <a:latin typeface="Arial" charset="0"/>
        </a:defRPr>
      </a:lvl8pPr>
      <a:lvl9pPr marL="1828800" algn="l" rtl="0" fontAlgn="base">
        <a:spcBef>
          <a:spcPct val="0"/>
        </a:spcBef>
        <a:spcAft>
          <a:spcPct val="0"/>
        </a:spcAft>
        <a:defRPr sz="2800">
          <a:solidFill>
            <a:schemeClr val="tx1"/>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544"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5" y="285"/>
            <a:ext cx="1952611"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91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538" y="624110"/>
            <a:ext cx="6590344"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753" y="2133600"/>
            <a:ext cx="659313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3750" y="6135090"/>
            <a:ext cx="766513"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4/16/2025</a:t>
            </a:fld>
            <a:endParaRPr lang="en-US" dirty="0"/>
          </a:p>
        </p:txBody>
      </p:sp>
      <p:sp>
        <p:nvSpPr>
          <p:cNvPr id="5" name="Footer Placeholder 4"/>
          <p:cNvSpPr>
            <a:spLocks noGrp="1"/>
          </p:cNvSpPr>
          <p:nvPr>
            <p:ph type="ftr" sz="quarter" idx="3"/>
          </p:nvPr>
        </p:nvSpPr>
        <p:spPr>
          <a:xfrm>
            <a:off x="1942752" y="6135810"/>
            <a:ext cx="571748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317" y="787784"/>
            <a:ext cx="585080" cy="365125"/>
          </a:xfrm>
          <a:prstGeom prst="rect">
            <a:avLst/>
          </a:prstGeom>
        </p:spPr>
        <p:txBody>
          <a:bodyPr vert="horz" lIns="91440" tIns="45720" rIns="91440" bIns="45720" rtlCol="0" anchor="ctr"/>
          <a:lstStyle>
            <a:lvl1pPr algn="r">
              <a:defRPr sz="2000">
                <a:solidFill>
                  <a:srgbClr val="FEFFFF"/>
                </a:solidFill>
              </a:defRPr>
            </a:lvl1pPr>
          </a:lstStyle>
          <a:p>
            <a:pPr fontAlgn="base">
              <a:spcAft>
                <a:spcPct val="0"/>
              </a:spcAft>
              <a:defRPr/>
            </a:pPr>
            <a:fld id="{79347199-803C-4480-9257-05EAE2BC3311}" type="slidenum">
              <a:rPr lang="en-GB" smtClean="0">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805749558"/>
      </p:ext>
    </p:extLst>
  </p:cSld>
  <p:clrMap bg1="lt1" tx1="dk1" bg2="lt2" tx2="dk2" accent1="accent1" accent2="accent2" accent3="accent3" accent4="accent4" accent5="accent5" accent6="accent6" hlink="hlink" folHlink="folHlink"/>
  <p:sldLayoutIdLst>
    <p:sldLayoutId id="2147483689" r:id="rId1"/>
    <p:sldLayoutId id="2147483705" r:id="rId2"/>
    <p:sldLayoutId id="2147483706"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hyperlink" Target="http://minjust.ru/ru/extremist-materials" TargetMode="External"/><Relationship Id="rId2" Type="http://schemas.openxmlformats.org/officeDocument/2006/relationships/hyperlink" Target="http://minjust.ru/nko/perechen_zapret"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80506" y="332656"/>
            <a:ext cx="5691543" cy="523220"/>
          </a:xfrm>
          <a:prstGeom prst="rect">
            <a:avLst/>
          </a:prstGeom>
        </p:spPr>
        <p:txBody>
          <a:bodyPr wrap="square">
            <a:spAutoFit/>
          </a:bodyPr>
          <a:lstStyle>
            <a:defPPr>
              <a:defRPr lang="ru-RU"/>
            </a:defPPr>
            <a:lvl1pPr>
              <a:defRPr sz="1600">
                <a:solidFill>
                  <a:schemeClr val="accent1">
                    <a:lumMod val="50000"/>
                  </a:schemeClr>
                </a:solidFill>
                <a:effectLst>
                  <a:outerShdw blurRad="50800" dist="25400" dir="600000" algn="ctr" rotWithShape="0">
                    <a:schemeClr val="tx1">
                      <a:lumMod val="50000"/>
                      <a:lumOff val="50000"/>
                      <a:alpha val="83000"/>
                    </a:schemeClr>
                  </a:outerShdw>
                </a:effectLst>
                <a:latin typeface="Franklin Gothic Book" panose="020B0503020102020204" pitchFamily="34" charset="0"/>
                <a:ea typeface="Tahoma" panose="020B0604030504040204" pitchFamily="34" charset="0"/>
                <a:cs typeface="Tahoma" panose="020B0604030504040204" pitchFamily="34" charset="0"/>
              </a:defRPr>
            </a:lvl1pPr>
            <a:lvl2pPr>
              <a:defRPr/>
            </a:lvl2pPr>
            <a:lvl3pPr>
              <a:defRPr/>
            </a:lvl3pPr>
            <a:lvl4pPr>
              <a:defRPr/>
            </a:lvl4pPr>
            <a:lvl5pPr>
              <a:defRPr/>
            </a:lvl5pPr>
            <a:lvl6pPr>
              <a:defRPr/>
            </a:lvl6pPr>
            <a:lvl7pPr>
              <a:defRPr/>
            </a:lvl7pPr>
            <a:lvl8pPr>
              <a:defRPr/>
            </a:lvl8pPr>
            <a:lvl9pPr>
              <a:defRPr/>
            </a:lvl9pPr>
          </a:lstStyle>
          <a:p>
            <a:pPr algn="ctr"/>
            <a:r>
              <a:rPr lang="ru-RU" sz="2800" dirty="0"/>
              <a:t>ФГБОУ ВО ПЕНЗЕНСКИЙ ГАУ</a:t>
            </a:r>
          </a:p>
        </p:txBody>
      </p:sp>
      <p:sp>
        <p:nvSpPr>
          <p:cNvPr id="10" name="Прямоугольник 9"/>
          <p:cNvSpPr/>
          <p:nvPr/>
        </p:nvSpPr>
        <p:spPr>
          <a:xfrm>
            <a:off x="1188418" y="4365104"/>
            <a:ext cx="7560840" cy="1815882"/>
          </a:xfrm>
          <a:prstGeom prst="rect">
            <a:avLst/>
          </a:prstGeom>
        </p:spPr>
        <p:txBody>
          <a:bodyPr wrap="square">
            <a:spAutoFit/>
          </a:bodyPr>
          <a:lstStyle/>
          <a:p>
            <a:pPr algn="ctr"/>
            <a:r>
              <a:rPr lang="ru-RU" sz="2800" dirty="0">
                <a:solidFill>
                  <a:srgbClr val="002060"/>
                </a:solidFill>
                <a:latin typeface="Arial Black" pitchFamily="34" charset="0"/>
              </a:rPr>
              <a:t>Законодательное противодействие</a:t>
            </a:r>
            <a:br>
              <a:rPr lang="ru-RU" sz="2800" dirty="0">
                <a:solidFill>
                  <a:srgbClr val="002060"/>
                </a:solidFill>
                <a:latin typeface="Arial Black" pitchFamily="34" charset="0"/>
              </a:rPr>
            </a:br>
            <a:r>
              <a:rPr lang="ru-RU" sz="2800" dirty="0">
                <a:solidFill>
                  <a:srgbClr val="002060"/>
                </a:solidFill>
                <a:latin typeface="Arial Black" pitchFamily="34" charset="0"/>
              </a:rPr>
              <a:t>распространению террористических материалов в Интернете</a:t>
            </a:r>
          </a:p>
        </p:txBody>
      </p:sp>
    </p:spTree>
    <p:extLst>
      <p:ext uri="{BB962C8B-B14F-4D97-AF65-F5344CB8AC3E}">
        <p14:creationId xmlns:p14="http://schemas.microsoft.com/office/powerpoint/2010/main" val="289921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764482" y="332656"/>
            <a:ext cx="5203378" cy="471587"/>
          </a:xfrm>
        </p:spPr>
        <p:txBody>
          <a:bodyPr>
            <a:normAutofit/>
          </a:bodyPr>
          <a:lstStyle/>
          <a:p>
            <a:pPr algn="ctr"/>
            <a:r>
              <a:rPr lang="ru-RU" sz="2400" b="1" dirty="0">
                <a:solidFill>
                  <a:srgbClr val="002060"/>
                </a:solidFill>
                <a:latin typeface="Arial" panose="020B0604020202020204" pitchFamily="34" charset="0"/>
                <a:cs typeface="Arial" panose="020B0604020202020204" pitchFamily="34" charset="0"/>
              </a:rPr>
              <a:t>Полномочия </a:t>
            </a:r>
            <a:r>
              <a:rPr lang="ru-RU" sz="2400" b="1" dirty="0" err="1">
                <a:solidFill>
                  <a:srgbClr val="002060"/>
                </a:solidFill>
                <a:latin typeface="Arial" panose="020B0604020202020204" pitchFamily="34" charset="0"/>
                <a:cs typeface="Arial" panose="020B0604020202020204" pitchFamily="34" charset="0"/>
              </a:rPr>
              <a:t>Роскомнадзора</a:t>
            </a:r>
            <a:endParaRPr lang="ru-RU" sz="2400" b="1" dirty="0">
              <a:solidFill>
                <a:srgbClr val="002060"/>
              </a:solidFill>
              <a:latin typeface="Arial" panose="020B0604020202020204" pitchFamily="34" charset="0"/>
              <a:cs typeface="Arial" panose="020B0604020202020204" pitchFamily="34" charset="0"/>
            </a:endParaRPr>
          </a:p>
        </p:txBody>
      </p:sp>
      <p:sp>
        <p:nvSpPr>
          <p:cNvPr id="3" name="Объект 2"/>
          <p:cNvSpPr>
            <a:spLocks noGrp="1"/>
          </p:cNvSpPr>
          <p:nvPr>
            <p:ph idx="4294967295"/>
          </p:nvPr>
        </p:nvSpPr>
        <p:spPr>
          <a:xfrm>
            <a:off x="1044402" y="1412776"/>
            <a:ext cx="7904163" cy="4548188"/>
          </a:xfrm>
        </p:spPr>
        <p:txBody>
          <a:bodyPr>
            <a:normAutofit/>
          </a:bodyPr>
          <a:lstStyle/>
          <a:p>
            <a:pPr marL="0" indent="0">
              <a:buNone/>
            </a:pPr>
            <a:r>
              <a:rPr lang="ru-RU" sz="2400" dirty="0">
                <a:latin typeface="Arial" pitchFamily="34" charset="0"/>
                <a:cs typeface="Arial" pitchFamily="34" charset="0"/>
              </a:rPr>
              <a:t>Федеральная служба по надзору в сфере связи, информационных технологий и массовых коммуникаций осуществляет следующие полномочия:</a:t>
            </a:r>
          </a:p>
          <a:p>
            <a:pPr marL="0" indent="0">
              <a:buNone/>
            </a:pPr>
            <a:r>
              <a:rPr lang="ru-RU" sz="2400" dirty="0">
                <a:latin typeface="Arial" pitchFamily="34" charset="0"/>
                <a:cs typeface="Arial" pitchFamily="34" charset="0"/>
              </a:rPr>
              <a:t>5.1. осуществляет:</a:t>
            </a:r>
          </a:p>
          <a:p>
            <a:pPr marL="0" indent="0">
              <a:buNone/>
            </a:pPr>
            <a:r>
              <a:rPr lang="ru-RU" sz="2400" dirty="0">
                <a:latin typeface="Arial" pitchFamily="34" charset="0"/>
                <a:cs typeface="Arial" pitchFamily="34" charset="0"/>
              </a:rPr>
              <a:t>5.1.1. государственный контроль и надзор:</a:t>
            </a:r>
          </a:p>
          <a:p>
            <a:pPr marL="0" indent="0">
              <a:buNone/>
            </a:pPr>
            <a:r>
              <a:rPr lang="ru-RU" sz="2400" dirty="0">
                <a:latin typeface="Arial" pitchFamily="34" charset="0"/>
                <a:cs typeface="Arial" pitchFamily="34" charset="0"/>
              </a:rPr>
              <a:t>5.1.1.1. за соблюдением законодательства Российской Федерации в сфере средств массовой информации и массовых коммуникаций, телевизионного вещания и радиовещания.</a:t>
            </a:r>
          </a:p>
        </p:txBody>
      </p:sp>
    </p:spTree>
    <p:extLst>
      <p:ext uri="{BB962C8B-B14F-4D97-AF65-F5344CB8AC3E}">
        <p14:creationId xmlns:p14="http://schemas.microsoft.com/office/powerpoint/2010/main" val="72406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2434" y="622742"/>
            <a:ext cx="7128792" cy="648072"/>
          </a:xfrm>
        </p:spPr>
        <p:txBody>
          <a:bodyPr>
            <a:normAutofit/>
          </a:bodyPr>
          <a:lstStyle/>
          <a:p>
            <a:pPr algn="ctr"/>
            <a:r>
              <a:rPr lang="ru-RU" sz="1800" b="1" dirty="0">
                <a:solidFill>
                  <a:srgbClr val="002060"/>
                </a:solidFill>
                <a:latin typeface="Arial" pitchFamily="34" charset="0"/>
                <a:cs typeface="Arial" pitchFamily="34" charset="0"/>
              </a:rPr>
              <a:t>Разъяснения по поводу упоминания в СМИ организаций, включенных в «экстремистский» список Минюста РФ</a:t>
            </a:r>
            <a:endParaRPr lang="ru-RU" sz="1800" dirty="0"/>
          </a:p>
        </p:txBody>
      </p:sp>
      <p:sp>
        <p:nvSpPr>
          <p:cNvPr id="3" name="Объект 2"/>
          <p:cNvSpPr>
            <a:spLocks noGrp="1"/>
          </p:cNvSpPr>
          <p:nvPr>
            <p:ph idx="1"/>
          </p:nvPr>
        </p:nvSpPr>
        <p:spPr>
          <a:xfrm>
            <a:off x="612354" y="1282629"/>
            <a:ext cx="8280920" cy="5256584"/>
          </a:xfrm>
        </p:spPr>
        <p:txBody>
          <a:bodyPr>
            <a:normAutofit fontScale="92500" lnSpcReduction="10000"/>
          </a:bodyPr>
          <a:lstStyle/>
          <a:p>
            <a:pPr marL="355600" indent="-355600">
              <a:lnSpc>
                <a:spcPct val="80000"/>
              </a:lnSpc>
              <a:spcBef>
                <a:spcPts val="400"/>
              </a:spcBef>
              <a:tabLst>
                <a:tab pos="355600" algn="l"/>
              </a:tabLst>
            </a:pPr>
            <a:r>
              <a:rPr lang="ru-RU" sz="1800" dirty="0">
                <a:latin typeface="Arial" pitchFamily="34" charset="0"/>
                <a:cs typeface="Arial" pitchFamily="34" charset="0"/>
              </a:rPr>
              <a:t>Роскомнадзор осуществляет систематический мониторинг средств массовой информации на предмет упоминания организаций, которые включены Министерством юстиции РФ в «Перечень некоммерческих организаций, в отношении которых судом принято вступившее в законную силу решение о ликвидации или запрете деятельности по основаниям, предусмотренным ФЗ ‟О противодействии экстремистской деятельности».</a:t>
            </a:r>
          </a:p>
          <a:p>
            <a:pPr marL="355600" indent="-355600">
              <a:lnSpc>
                <a:spcPct val="80000"/>
              </a:lnSpc>
              <a:spcBef>
                <a:spcPts val="400"/>
              </a:spcBef>
              <a:tabLst>
                <a:tab pos="355600" algn="l"/>
              </a:tabLst>
            </a:pPr>
            <a:endParaRPr lang="ru-RU" sz="1800" dirty="0">
              <a:latin typeface="Arial" pitchFamily="34" charset="0"/>
              <a:cs typeface="Arial" pitchFamily="34" charset="0"/>
            </a:endParaRPr>
          </a:p>
          <a:p>
            <a:pPr marL="355600" indent="-355600">
              <a:lnSpc>
                <a:spcPct val="80000"/>
              </a:lnSpc>
              <a:spcBef>
                <a:spcPts val="400"/>
              </a:spcBef>
              <a:tabLst>
                <a:tab pos="355600" algn="l"/>
              </a:tabLst>
            </a:pPr>
            <a:r>
              <a:rPr lang="ru-RU" sz="1800" dirty="0" err="1">
                <a:latin typeface="Arial" pitchFamily="34" charset="0"/>
                <a:cs typeface="Arial" pitchFamily="34" charset="0"/>
              </a:rPr>
              <a:t>Роскомнадзор</a:t>
            </a:r>
            <a:r>
              <a:rPr lang="ru-RU" sz="1800" dirty="0">
                <a:latin typeface="Arial" pitchFamily="34" charset="0"/>
                <a:cs typeface="Arial" pitchFamily="34" charset="0"/>
              </a:rPr>
              <a:t> напоминает средствам массовой информации, что ст. 4 Закона РФ «О средствах массовой информации» запрещает распространение информации об общественном объединении или иной организации, включенных в опубликованный перечень Минюста РФ, без указания на то, что соответствующее общественное объединение или организация ликвидированы или что их деятельность запрещена.</a:t>
            </a:r>
          </a:p>
          <a:p>
            <a:pPr marL="355600" indent="-355600">
              <a:lnSpc>
                <a:spcPct val="80000"/>
              </a:lnSpc>
              <a:spcBef>
                <a:spcPts val="400"/>
              </a:spcBef>
              <a:tabLst>
                <a:tab pos="355600" algn="l"/>
              </a:tabLst>
            </a:pPr>
            <a:endParaRPr lang="ru-RU" sz="1800" dirty="0">
              <a:latin typeface="Arial" pitchFamily="34" charset="0"/>
              <a:cs typeface="Arial" pitchFamily="34" charset="0"/>
            </a:endParaRPr>
          </a:p>
          <a:p>
            <a:pPr marL="355600" indent="-355600">
              <a:lnSpc>
                <a:spcPct val="80000"/>
              </a:lnSpc>
              <a:spcBef>
                <a:spcPts val="400"/>
              </a:spcBef>
              <a:tabLst>
                <a:tab pos="355600" algn="l"/>
              </a:tabLst>
            </a:pPr>
            <a:r>
              <a:rPr lang="ru-RU" sz="1800" dirty="0">
                <a:latin typeface="Arial" pitchFamily="34" charset="0"/>
                <a:cs typeface="Arial" pitchFamily="34" charset="0"/>
              </a:rPr>
              <a:t>Текст сообщения должен содержать прямое указание на ликвидацию либо запрет деятельности таких организаций.</a:t>
            </a:r>
          </a:p>
          <a:p>
            <a:pPr marL="355600" indent="-355600">
              <a:lnSpc>
                <a:spcPct val="80000"/>
              </a:lnSpc>
              <a:spcBef>
                <a:spcPts val="400"/>
              </a:spcBef>
              <a:tabLst>
                <a:tab pos="355600" algn="l"/>
              </a:tabLst>
            </a:pPr>
            <a:endParaRPr lang="ru-RU" sz="1800" dirty="0">
              <a:latin typeface="Arial" pitchFamily="34" charset="0"/>
              <a:cs typeface="Arial" pitchFamily="34" charset="0"/>
            </a:endParaRPr>
          </a:p>
          <a:p>
            <a:pPr marL="355600" indent="-355600">
              <a:lnSpc>
                <a:spcPct val="80000"/>
              </a:lnSpc>
              <a:spcBef>
                <a:spcPts val="400"/>
              </a:spcBef>
              <a:tabLst>
                <a:tab pos="355600" algn="l"/>
              </a:tabLst>
            </a:pPr>
            <a:r>
              <a:rPr lang="ru-RU" sz="1800" dirty="0">
                <a:latin typeface="Arial" pitchFamily="34" charset="0"/>
                <a:cs typeface="Arial" pitchFamily="34" charset="0"/>
              </a:rPr>
              <a:t>В соответствии со ст. 16 закона РФ «О средствах массовой информации» за неисполнение указанных норм предусмотрено вынесение предупреждения редакции и учредителю средства массовой информации.</a:t>
            </a:r>
          </a:p>
          <a:p>
            <a:pPr marL="355600" indent="-355600">
              <a:lnSpc>
                <a:spcPct val="80000"/>
              </a:lnSpc>
              <a:spcBef>
                <a:spcPts val="400"/>
              </a:spcBef>
              <a:tabLst>
                <a:tab pos="355600" algn="l"/>
              </a:tabLst>
            </a:pPr>
            <a:endParaRPr lang="ru-RU" sz="1800" dirty="0">
              <a:latin typeface="Arial" pitchFamily="34" charset="0"/>
              <a:cs typeface="Arial" pitchFamily="34" charset="0"/>
            </a:endParaRPr>
          </a:p>
          <a:p>
            <a:pPr marL="355600" indent="-355600">
              <a:lnSpc>
                <a:spcPct val="80000"/>
              </a:lnSpc>
              <a:spcBef>
                <a:spcPts val="400"/>
              </a:spcBef>
            </a:pPr>
            <a:r>
              <a:rPr lang="ru-RU" sz="1800" dirty="0">
                <a:latin typeface="Arial" pitchFamily="34" charset="0"/>
                <a:cs typeface="Arial" pitchFamily="34" charset="0"/>
              </a:rPr>
              <a:t>Кроме того, данное нарушение в соответствии со ст. 13.15 КоАП РФ является административным правонарушением, за которое предусмотрен административный штраф.</a:t>
            </a:r>
          </a:p>
          <a:p>
            <a:pPr>
              <a:lnSpc>
                <a:spcPct val="80000"/>
              </a:lnSpc>
              <a:spcBef>
                <a:spcPts val="400"/>
              </a:spcBef>
            </a:pPr>
            <a:endParaRPr lang="ru-RU" sz="1800" dirty="0"/>
          </a:p>
        </p:txBody>
      </p:sp>
    </p:spTree>
    <p:extLst>
      <p:ext uri="{BB962C8B-B14F-4D97-AF65-F5344CB8AC3E}">
        <p14:creationId xmlns:p14="http://schemas.microsoft.com/office/powerpoint/2010/main" val="391220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476450" y="543687"/>
            <a:ext cx="6768752" cy="648072"/>
          </a:xfrm>
        </p:spPr>
        <p:txBody>
          <a:bodyPr>
            <a:noAutofit/>
          </a:bodyPr>
          <a:lstStyle/>
          <a:p>
            <a:r>
              <a:rPr lang="ru-RU" sz="1800" b="1" dirty="0">
                <a:solidFill>
                  <a:srgbClr val="002060"/>
                </a:solidFill>
                <a:latin typeface="Arial" pitchFamily="34" charset="0"/>
                <a:cs typeface="Arial" pitchFamily="34" charset="0"/>
              </a:rPr>
              <a:t>Разъяснения по поводу упоминания в СМИ организаций, включенных в «экстремистский» список Минюста РФ</a:t>
            </a:r>
            <a:endParaRPr lang="ru-RU" sz="1800" dirty="0"/>
          </a:p>
        </p:txBody>
      </p:sp>
      <p:sp>
        <p:nvSpPr>
          <p:cNvPr id="3" name="Объект 2"/>
          <p:cNvSpPr>
            <a:spLocks noGrp="1"/>
          </p:cNvSpPr>
          <p:nvPr>
            <p:ph idx="1"/>
          </p:nvPr>
        </p:nvSpPr>
        <p:spPr>
          <a:xfrm>
            <a:off x="252314" y="1412776"/>
            <a:ext cx="8784976" cy="4896544"/>
          </a:xfrm>
        </p:spPr>
        <p:txBody>
          <a:bodyPr>
            <a:normAutofit fontScale="92500" lnSpcReduction="20000"/>
          </a:bodyPr>
          <a:lstStyle/>
          <a:p>
            <a:pPr>
              <a:lnSpc>
                <a:spcPct val="80000"/>
              </a:lnSpc>
              <a:spcBef>
                <a:spcPts val="400"/>
              </a:spcBef>
            </a:pPr>
            <a:r>
              <a:rPr lang="ru-RU" sz="1800" dirty="0">
                <a:latin typeface="Arial" pitchFamily="34" charset="0"/>
                <a:cs typeface="Arial" pitchFamily="34" charset="0"/>
              </a:rPr>
              <a:t>Статьей 13 Федерального закона от 25.07.2002 № 114-ФЗ</a:t>
            </a:r>
            <a:br>
              <a:rPr lang="ru-RU" sz="1800" dirty="0">
                <a:latin typeface="Arial" pitchFamily="34" charset="0"/>
                <a:cs typeface="Arial" pitchFamily="34" charset="0"/>
              </a:rPr>
            </a:br>
            <a:r>
              <a:rPr lang="ru-RU" sz="1800" dirty="0">
                <a:latin typeface="Arial" pitchFamily="34" charset="0"/>
                <a:cs typeface="Arial" pitchFamily="34" charset="0"/>
              </a:rPr>
              <a:t>«О противодействии экстремистской деятельности», пунктом 7 Положения о Министерстве юстиции Российской Федерации, утвержденного Указом Президента Российской Федерации от 13.10.2004 № 1313, на Минюст России возложены функции по ведению, опубликованию и размещению в сети Интернет федерального списка экстремистских материалов.</a:t>
            </a:r>
          </a:p>
          <a:p>
            <a:pPr>
              <a:lnSpc>
                <a:spcPct val="80000"/>
              </a:lnSpc>
              <a:spcBef>
                <a:spcPts val="400"/>
              </a:spcBef>
            </a:pPr>
            <a:endParaRPr lang="ru-RU" sz="1800" dirty="0">
              <a:latin typeface="Arial" pitchFamily="34" charset="0"/>
              <a:cs typeface="Arial" pitchFamily="34" charset="0"/>
            </a:endParaRPr>
          </a:p>
          <a:p>
            <a:pPr>
              <a:lnSpc>
                <a:spcPct val="80000"/>
              </a:lnSpc>
              <a:spcBef>
                <a:spcPts val="400"/>
              </a:spcBef>
            </a:pPr>
            <a:r>
              <a:rPr lang="ru-RU" sz="1800" dirty="0">
                <a:latin typeface="Arial" pitchFamily="34" charset="0"/>
                <a:cs typeface="Arial" pitchFamily="34" charset="0"/>
              </a:rPr>
              <a:t>Информационные материалы признаются экстремистскими федеральным судом по месту их обнаружения, распространения или нахождения организации, осуществившей производство таких материалов, на основании представления прокурора или при производстве по соответствующему делу об административном правонарушении, гражданскому или уголовному делу.</a:t>
            </a:r>
          </a:p>
          <a:p>
            <a:pPr>
              <a:lnSpc>
                <a:spcPct val="80000"/>
              </a:lnSpc>
              <a:spcBef>
                <a:spcPts val="400"/>
              </a:spcBef>
            </a:pPr>
            <a:endParaRPr lang="ru-RU" sz="1800" dirty="0">
              <a:latin typeface="Arial" pitchFamily="34" charset="0"/>
              <a:cs typeface="Arial" pitchFamily="34" charset="0"/>
            </a:endParaRPr>
          </a:p>
          <a:p>
            <a:pPr>
              <a:lnSpc>
                <a:spcPct val="80000"/>
              </a:lnSpc>
              <a:spcBef>
                <a:spcPts val="400"/>
              </a:spcBef>
            </a:pPr>
            <a:r>
              <a:rPr lang="ru-RU" sz="1800" dirty="0">
                <a:latin typeface="Arial" pitchFamily="34" charset="0"/>
                <a:cs typeface="Arial" pitchFamily="34" charset="0"/>
              </a:rPr>
              <a:t>Федеральный список экстремистских материалов формируется на основании поступающих в Минюст России копий вступивших в законную силу решений судов о признании информационных материалов экстремистскими.</a:t>
            </a:r>
          </a:p>
          <a:p>
            <a:pPr>
              <a:lnSpc>
                <a:spcPct val="80000"/>
              </a:lnSpc>
              <a:spcBef>
                <a:spcPts val="400"/>
              </a:spcBef>
            </a:pPr>
            <a:endParaRPr lang="ru-RU" sz="1800" dirty="0">
              <a:latin typeface="Arial" pitchFamily="34" charset="0"/>
              <a:cs typeface="Arial" pitchFamily="34" charset="0"/>
            </a:endParaRPr>
          </a:p>
          <a:p>
            <a:pPr>
              <a:lnSpc>
                <a:spcPct val="80000"/>
              </a:lnSpc>
              <a:spcBef>
                <a:spcPts val="400"/>
              </a:spcBef>
            </a:pPr>
            <a:r>
              <a:rPr lang="ru-RU" sz="1800" dirty="0">
                <a:latin typeface="Arial" pitchFamily="34" charset="0"/>
                <a:cs typeface="Arial" pitchFamily="34" charset="0"/>
              </a:rPr>
              <a:t>При этом наименования и индивидуализирующие признаки информационных материалов включаются в федеральный список экстремистских материалов</a:t>
            </a:r>
            <a:br>
              <a:rPr lang="ru-RU" sz="1800" dirty="0">
                <a:latin typeface="Arial" pitchFamily="34" charset="0"/>
                <a:cs typeface="Arial" pitchFamily="34" charset="0"/>
              </a:rPr>
            </a:br>
            <a:r>
              <a:rPr lang="ru-RU" sz="1800" dirty="0">
                <a:latin typeface="Arial" pitchFamily="34" charset="0"/>
                <a:cs typeface="Arial" pitchFamily="34" charset="0"/>
              </a:rPr>
              <a:t>в строгом соответствии с резолютивной частью решения суда.</a:t>
            </a:r>
          </a:p>
          <a:p>
            <a:pPr>
              <a:lnSpc>
                <a:spcPct val="80000"/>
              </a:lnSpc>
              <a:spcBef>
                <a:spcPts val="400"/>
              </a:spcBef>
            </a:pPr>
            <a:endParaRPr lang="ru-RU" sz="1800" dirty="0">
              <a:latin typeface="Arial" pitchFamily="34" charset="0"/>
              <a:cs typeface="Arial" pitchFamily="34" charset="0"/>
            </a:endParaRPr>
          </a:p>
          <a:p>
            <a:pPr>
              <a:lnSpc>
                <a:spcPct val="80000"/>
              </a:lnSpc>
              <a:spcBef>
                <a:spcPts val="400"/>
              </a:spcBef>
            </a:pPr>
            <a:r>
              <a:rPr lang="ru-RU" sz="1800" dirty="0">
                <a:latin typeface="Arial" pitchFamily="34" charset="0"/>
                <a:cs typeface="Arial" pitchFamily="34" charset="0"/>
              </a:rPr>
              <a:t>Обжалование решений судов о признании информационных материалов экстремистскими осуществляется в порядке, предусмотренном законодательством Российской Федерации. </a:t>
            </a:r>
          </a:p>
          <a:p>
            <a:pPr>
              <a:lnSpc>
                <a:spcPct val="80000"/>
              </a:lnSpc>
              <a:spcBef>
                <a:spcPts val="400"/>
              </a:spcBef>
            </a:pPr>
            <a:endParaRPr lang="ru-RU" sz="1800" dirty="0">
              <a:latin typeface="Arial" pitchFamily="34" charset="0"/>
              <a:cs typeface="Arial" pitchFamily="34" charset="0"/>
            </a:endParaRPr>
          </a:p>
          <a:p>
            <a:pPr>
              <a:lnSpc>
                <a:spcPct val="80000"/>
              </a:lnSpc>
              <a:spcBef>
                <a:spcPts val="400"/>
              </a:spcBef>
            </a:pPr>
            <a:r>
              <a:rPr lang="ru-RU" sz="1800" dirty="0">
                <a:latin typeface="Arial" pitchFamily="34" charset="0"/>
                <a:cs typeface="Arial" pitchFamily="34" charset="0"/>
              </a:rPr>
              <a:t>Законодательством Российской Федерации предусмотрена ответственность за производство, хранение или распространение экстремистских материалов.</a:t>
            </a:r>
          </a:p>
          <a:p>
            <a:pPr>
              <a:lnSpc>
                <a:spcPct val="80000"/>
              </a:lnSpc>
              <a:spcBef>
                <a:spcPts val="400"/>
              </a:spcBef>
            </a:pPr>
            <a:endParaRPr lang="ru-RU" sz="1800" dirty="0">
              <a:latin typeface="Arial" pitchFamily="34" charset="0"/>
              <a:cs typeface="Arial" pitchFamily="34" charset="0"/>
            </a:endParaRPr>
          </a:p>
        </p:txBody>
      </p:sp>
    </p:spTree>
    <p:extLst>
      <p:ext uri="{BB962C8B-B14F-4D97-AF65-F5344CB8AC3E}">
        <p14:creationId xmlns:p14="http://schemas.microsoft.com/office/powerpoint/2010/main" val="157363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450" y="692696"/>
            <a:ext cx="7416824" cy="523978"/>
          </a:xfrm>
        </p:spPr>
        <p:txBody>
          <a:bodyPr>
            <a:noAutofit/>
          </a:bodyPr>
          <a:lstStyle/>
          <a:p>
            <a:r>
              <a:rPr lang="ru-RU" sz="2400" b="1" dirty="0">
                <a:solidFill>
                  <a:srgbClr val="002060"/>
                </a:solidFill>
                <a:latin typeface="Arial" panose="020B0604020202020204" pitchFamily="34" charset="0"/>
                <a:ea typeface="+mn-ea"/>
                <a:cs typeface="Arial" panose="020B0604020202020204" pitchFamily="34" charset="0"/>
              </a:rPr>
              <a:t>Полный перечень экстремистских организаций</a:t>
            </a:r>
          </a:p>
        </p:txBody>
      </p:sp>
      <p:sp>
        <p:nvSpPr>
          <p:cNvPr id="3" name="Объект 2"/>
          <p:cNvSpPr>
            <a:spLocks noGrp="1"/>
          </p:cNvSpPr>
          <p:nvPr>
            <p:ph idx="1"/>
          </p:nvPr>
        </p:nvSpPr>
        <p:spPr>
          <a:xfrm>
            <a:off x="1044402" y="1540711"/>
            <a:ext cx="5581990" cy="1512168"/>
          </a:xfrm>
        </p:spPr>
        <p:txBody>
          <a:bodyPr/>
          <a:lstStyle/>
          <a:p>
            <a:pPr marL="0" indent="0">
              <a:buNone/>
            </a:pPr>
            <a:r>
              <a:rPr lang="ru-RU" dirty="0">
                <a:latin typeface="Arial" pitchFamily="34" charset="0"/>
                <a:cs typeface="Arial" pitchFamily="34" charset="0"/>
              </a:rPr>
              <a:t>Перечень опубликован на сайте Минюста России:</a:t>
            </a:r>
            <a:endParaRPr lang="ru-RU" u="sng" dirty="0">
              <a:latin typeface="Arial" pitchFamily="34" charset="0"/>
              <a:cs typeface="Arial" pitchFamily="34" charset="0"/>
              <a:hlinkClick r:id="rId2"/>
            </a:endParaRPr>
          </a:p>
          <a:p>
            <a:pPr marL="355600" indent="-355600"/>
            <a:r>
              <a:rPr lang="en-US" dirty="0">
                <a:hlinkClick r:id="rId3"/>
              </a:rPr>
              <a:t>http://minjust.ru/ru/extremist-materials</a:t>
            </a:r>
            <a:endParaRPr lang="ru-RU" u="sng" dirty="0"/>
          </a:p>
          <a:p>
            <a:pPr marL="355600" indent="-355600"/>
            <a:r>
              <a:rPr lang="en-US" u="sng" dirty="0">
                <a:hlinkClick r:id="rId2"/>
              </a:rPr>
              <a:t>http://minjust.ru/nko/perechen_zapret</a:t>
            </a:r>
            <a:endParaRPr lang="ru-RU" u="sng" dirty="0"/>
          </a:p>
          <a:p>
            <a:endParaRPr lang="ru-RU" dirty="0"/>
          </a:p>
        </p:txBody>
      </p:sp>
    </p:spTree>
    <p:extLst>
      <p:ext uri="{BB962C8B-B14F-4D97-AF65-F5344CB8AC3E}">
        <p14:creationId xmlns:p14="http://schemas.microsoft.com/office/powerpoint/2010/main" val="160475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81626"/>
            <a:ext cx="2359859" cy="504055"/>
          </a:xfrm>
        </p:spPr>
        <p:txBody>
          <a:bodyPr>
            <a:normAutofit/>
          </a:bodyPr>
          <a:lstStyle/>
          <a:p>
            <a:r>
              <a:rPr lang="ru-RU" sz="2400" dirty="0">
                <a:solidFill>
                  <a:srgbClr val="002060"/>
                </a:solidFill>
                <a:latin typeface="Arial Black" pitchFamily="34" charset="0"/>
                <a:ea typeface="+mn-ea"/>
                <a:cs typeface="+mn-cs"/>
              </a:rPr>
              <a:t>Литература:</a:t>
            </a:r>
          </a:p>
        </p:txBody>
      </p:sp>
      <p:sp>
        <p:nvSpPr>
          <p:cNvPr id="3" name="Объект 2"/>
          <p:cNvSpPr>
            <a:spLocks noGrp="1"/>
          </p:cNvSpPr>
          <p:nvPr>
            <p:ph idx="1"/>
          </p:nvPr>
        </p:nvSpPr>
        <p:spPr>
          <a:xfrm>
            <a:off x="828378" y="1412776"/>
            <a:ext cx="7976483" cy="4548163"/>
          </a:xfrm>
        </p:spPr>
        <p:txBody>
          <a:bodyPr>
            <a:normAutofit/>
          </a:bodyPr>
          <a:lstStyle/>
          <a:p>
            <a:pPr marL="450850" indent="-450850">
              <a:lnSpc>
                <a:spcPct val="120000"/>
              </a:lnSpc>
              <a:spcBef>
                <a:spcPts val="600"/>
              </a:spcBef>
              <a:buFont typeface="+mj-lt"/>
              <a:buAutoNum type="arabicPeriod"/>
            </a:pPr>
            <a:r>
              <a:rPr lang="ru-RU" dirty="0">
                <a:latin typeface="Arial" pitchFamily="34" charset="0"/>
                <a:cs typeface="Arial" pitchFamily="34" charset="0"/>
              </a:rPr>
              <a:t>Всеобщая декларация прав человека.</a:t>
            </a:r>
          </a:p>
          <a:p>
            <a:pPr marL="450850" indent="-450850">
              <a:lnSpc>
                <a:spcPct val="120000"/>
              </a:lnSpc>
              <a:spcBef>
                <a:spcPts val="600"/>
              </a:spcBef>
              <a:buFont typeface="+mj-lt"/>
              <a:buAutoNum type="arabicPeriod"/>
            </a:pPr>
            <a:r>
              <a:rPr lang="ru-RU" dirty="0">
                <a:latin typeface="Arial" pitchFamily="34" charset="0"/>
                <a:cs typeface="Arial" pitchFamily="34" charset="0"/>
              </a:rPr>
              <a:t>Международный пакт о гражданских и политических правах.</a:t>
            </a:r>
          </a:p>
          <a:p>
            <a:pPr marL="450850" indent="-450850">
              <a:lnSpc>
                <a:spcPct val="120000"/>
              </a:lnSpc>
              <a:spcBef>
                <a:spcPts val="600"/>
              </a:spcBef>
              <a:buFont typeface="+mj-lt"/>
              <a:buAutoNum type="arabicPeriod"/>
            </a:pPr>
            <a:r>
              <a:rPr lang="ru-RU" dirty="0">
                <a:latin typeface="Arial" pitchFamily="34" charset="0"/>
                <a:cs typeface="Arial" pitchFamily="34" charset="0"/>
              </a:rPr>
              <a:t>Европейская конвенция о защите прав человека и основных свобод.</a:t>
            </a:r>
          </a:p>
          <a:p>
            <a:pPr marL="450850" indent="-450850">
              <a:lnSpc>
                <a:spcPct val="120000"/>
              </a:lnSpc>
              <a:spcBef>
                <a:spcPts val="600"/>
              </a:spcBef>
              <a:buFont typeface="+mj-lt"/>
              <a:buAutoNum type="arabicPeriod"/>
            </a:pPr>
            <a:r>
              <a:rPr lang="ru-RU" dirty="0">
                <a:latin typeface="Arial" pitchFamily="34" charset="0"/>
                <a:cs typeface="Arial" pitchFamily="34" charset="0"/>
              </a:rPr>
              <a:t>Конституция РФ.</a:t>
            </a:r>
          </a:p>
          <a:p>
            <a:pPr marL="450850" indent="-450850">
              <a:lnSpc>
                <a:spcPct val="120000"/>
              </a:lnSpc>
              <a:spcBef>
                <a:spcPts val="600"/>
              </a:spcBef>
              <a:buFont typeface="+mj-lt"/>
              <a:buAutoNum type="arabicPeriod"/>
            </a:pPr>
            <a:r>
              <a:rPr lang="ru-RU" dirty="0">
                <a:latin typeface="Arial" pitchFamily="34" charset="0"/>
                <a:cs typeface="Arial" pitchFamily="34" charset="0"/>
              </a:rPr>
              <a:t>Закон РФ от 25.07.2002  № 114-ФЗ «О противодействии экстремистской деятельности».</a:t>
            </a:r>
          </a:p>
          <a:p>
            <a:pPr marL="450850" indent="-450850">
              <a:lnSpc>
                <a:spcPct val="120000"/>
              </a:lnSpc>
              <a:spcBef>
                <a:spcPts val="600"/>
              </a:spcBef>
              <a:buFont typeface="+mj-lt"/>
              <a:buAutoNum type="arabicPeriod"/>
            </a:pPr>
            <a:r>
              <a:rPr lang="ru-RU" dirty="0">
                <a:latin typeface="Arial" pitchFamily="34" charset="0"/>
                <a:cs typeface="Arial" pitchFamily="34" charset="0"/>
              </a:rPr>
              <a:t>Закон РФ от 27.12.1991 № 2124-1 (ред. от 03.07.2016) «О средствах массовой информации».</a:t>
            </a:r>
          </a:p>
          <a:p>
            <a:pPr marL="450850" indent="-450850">
              <a:lnSpc>
                <a:spcPct val="120000"/>
              </a:lnSpc>
              <a:spcBef>
                <a:spcPts val="600"/>
              </a:spcBef>
              <a:buFont typeface="+mj-lt"/>
              <a:buAutoNum type="arabicPeriod"/>
            </a:pPr>
            <a:r>
              <a:rPr lang="ru-RU" dirty="0">
                <a:latin typeface="Arial" pitchFamily="34" charset="0"/>
                <a:cs typeface="Arial" pitchFamily="34" charset="0"/>
              </a:rPr>
              <a:t>Постановление Правительства Российской Федерации</a:t>
            </a:r>
            <a:br>
              <a:rPr lang="ru-RU" dirty="0">
                <a:latin typeface="Arial" pitchFamily="34" charset="0"/>
                <a:cs typeface="Arial" pitchFamily="34" charset="0"/>
              </a:rPr>
            </a:br>
            <a:r>
              <a:rPr lang="ru-RU" dirty="0">
                <a:latin typeface="Arial" pitchFamily="34" charset="0"/>
                <a:cs typeface="Arial" pitchFamily="34" charset="0"/>
              </a:rPr>
              <a:t>от 16 марта 2009 г. № 228 «О Федеральной службе по надзору в сфере связи, информационных технологий и массовых коммуникаций».</a:t>
            </a:r>
          </a:p>
          <a:p>
            <a:endParaRPr lang="ru-RU" dirty="0"/>
          </a:p>
          <a:p>
            <a:endParaRPr lang="ru-RU" dirty="0"/>
          </a:p>
        </p:txBody>
      </p:sp>
    </p:spTree>
    <p:extLst>
      <p:ext uri="{BB962C8B-B14F-4D97-AF65-F5344CB8AC3E}">
        <p14:creationId xmlns:p14="http://schemas.microsoft.com/office/powerpoint/2010/main" val="79262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2434" y="628521"/>
            <a:ext cx="2196863" cy="584775"/>
          </a:xfrm>
          <a:prstGeom prst="rect">
            <a:avLst/>
          </a:prstGeom>
        </p:spPr>
        <p:txBody>
          <a:bodyPr wrap="square">
            <a:spAutoFit/>
          </a:bodyPr>
          <a:lstStyle/>
          <a:p>
            <a:pPr algn="ctr"/>
            <a:r>
              <a:rPr lang="ru-RU" sz="3200" dirty="0">
                <a:solidFill>
                  <a:srgbClr val="002060"/>
                </a:solidFill>
                <a:latin typeface="Arial Black" pitchFamily="34" charset="0"/>
              </a:rPr>
              <a:t>План:</a:t>
            </a:r>
          </a:p>
        </p:txBody>
      </p:sp>
      <p:sp>
        <p:nvSpPr>
          <p:cNvPr id="3" name="Прямоугольник 2"/>
          <p:cNvSpPr/>
          <p:nvPr/>
        </p:nvSpPr>
        <p:spPr>
          <a:xfrm>
            <a:off x="828378" y="1412776"/>
            <a:ext cx="7992888" cy="3477875"/>
          </a:xfrm>
          <a:prstGeom prst="rect">
            <a:avLst/>
          </a:prstGeom>
        </p:spPr>
        <p:txBody>
          <a:bodyPr wrap="square">
            <a:spAutoFit/>
          </a:bodyPr>
          <a:lstStyle/>
          <a:p>
            <a:pPr marL="457200" indent="-457200">
              <a:buFont typeface="+mj-lt"/>
              <a:buAutoNum type="arabicPeriod"/>
            </a:pPr>
            <a:r>
              <a:rPr lang="ru-RU" sz="2000" dirty="0">
                <a:latin typeface="Arial" pitchFamily="34" charset="0"/>
                <a:cs typeface="Arial" pitchFamily="34" charset="0"/>
              </a:rPr>
              <a:t>Международное законодательство в сфере свободы информации.</a:t>
            </a:r>
            <a:endParaRPr lang="en-US" sz="2000" dirty="0">
              <a:latin typeface="Arial" pitchFamily="34" charset="0"/>
              <a:cs typeface="Arial" pitchFamily="34" charset="0"/>
            </a:endParaRPr>
          </a:p>
          <a:p>
            <a:pPr marL="457200" indent="-457200">
              <a:buFont typeface="+mj-lt"/>
              <a:buAutoNum type="arabicPeriod"/>
            </a:pPr>
            <a:r>
              <a:rPr lang="ru-RU" sz="2000" dirty="0">
                <a:latin typeface="Arial" pitchFamily="34" charset="0"/>
                <a:cs typeface="Arial" pitchFamily="34" charset="0"/>
              </a:rPr>
              <a:t>Конституция РФ.</a:t>
            </a:r>
            <a:endParaRPr lang="en-US" sz="2000" dirty="0">
              <a:latin typeface="Arial" pitchFamily="34" charset="0"/>
              <a:cs typeface="Arial" pitchFamily="34" charset="0"/>
            </a:endParaRPr>
          </a:p>
          <a:p>
            <a:pPr marL="457200" indent="-457200">
              <a:buFont typeface="+mj-lt"/>
              <a:buAutoNum type="arabicPeriod"/>
            </a:pPr>
            <a:r>
              <a:rPr lang="ru-RU" sz="2000" dirty="0">
                <a:latin typeface="Arial" pitchFamily="34" charset="0"/>
                <a:cs typeface="Arial" pitchFamily="34" charset="0"/>
              </a:rPr>
              <a:t>Закон РФ от 27.12.1991 № 2124-1 (ред. от 03.07.2016) «О средствах массовой информации».</a:t>
            </a:r>
            <a:endParaRPr lang="en-US" sz="2000" dirty="0">
              <a:latin typeface="Arial" pitchFamily="34" charset="0"/>
              <a:cs typeface="Arial" pitchFamily="34" charset="0"/>
            </a:endParaRPr>
          </a:p>
          <a:p>
            <a:pPr marL="457200" indent="-457200">
              <a:buFont typeface="+mj-lt"/>
              <a:buAutoNum type="arabicPeriod"/>
            </a:pPr>
            <a:r>
              <a:rPr lang="ru-RU" sz="2000" dirty="0">
                <a:latin typeface="Arial" pitchFamily="34" charset="0"/>
                <a:cs typeface="Arial" pitchFamily="34" charset="0"/>
              </a:rPr>
              <a:t>Постановление Правительства Российской Федерации от 16 марта 2009 г. № 228 «О Федеральной службе по надзору в сфере связи, информационных технологий и массовых коммуникаций».</a:t>
            </a:r>
          </a:p>
          <a:p>
            <a:pPr marL="457200" indent="-457200">
              <a:buFont typeface="+mj-lt"/>
              <a:buAutoNum type="arabicPeriod"/>
            </a:pPr>
            <a:r>
              <a:rPr lang="ru-RU" sz="2000" dirty="0">
                <a:latin typeface="Arial" pitchFamily="34" charset="0"/>
                <a:cs typeface="Arial" pitchFamily="34" charset="0"/>
              </a:rPr>
              <a:t>Полномочия </a:t>
            </a:r>
            <a:r>
              <a:rPr lang="ru-RU" sz="2000" dirty="0" err="1">
                <a:latin typeface="Arial" pitchFamily="34" charset="0"/>
                <a:cs typeface="Arial" pitchFamily="34" charset="0"/>
              </a:rPr>
              <a:t>Роскомнадзора</a:t>
            </a:r>
            <a:r>
              <a:rPr lang="ru-RU" sz="2000" dirty="0">
                <a:latin typeface="Arial" pitchFamily="34" charset="0"/>
                <a:cs typeface="Arial" pitchFamily="34" charset="0"/>
              </a:rPr>
              <a:t>.</a:t>
            </a:r>
            <a:endParaRPr lang="en-US" sz="2000" dirty="0">
              <a:latin typeface="Arial" pitchFamily="34" charset="0"/>
              <a:cs typeface="Arial" pitchFamily="34" charset="0"/>
            </a:endParaRPr>
          </a:p>
          <a:p>
            <a:pPr marL="457200" indent="-457200">
              <a:buFont typeface="+mj-lt"/>
              <a:buAutoNum type="arabicPeriod"/>
            </a:pPr>
            <a:r>
              <a:rPr lang="ru-RU" sz="2000" dirty="0">
                <a:latin typeface="Arial" pitchFamily="34" charset="0"/>
                <a:cs typeface="Arial" pitchFamily="34" charset="0"/>
              </a:rPr>
              <a:t>Полный перечень экстремистских организаций</a:t>
            </a:r>
            <a:r>
              <a:rPr lang="en-US" sz="2000" dirty="0">
                <a:latin typeface="Arial" pitchFamily="34" charset="0"/>
                <a:cs typeface="Arial" pitchFamily="34" charset="0"/>
              </a:rPr>
              <a:t> </a:t>
            </a:r>
            <a:r>
              <a:rPr lang="ru-RU" sz="2000" dirty="0">
                <a:latin typeface="Arial" pitchFamily="34" charset="0"/>
                <a:cs typeface="Arial" pitchFamily="34" charset="0"/>
              </a:rPr>
              <a:t>и материалов.</a:t>
            </a:r>
          </a:p>
        </p:txBody>
      </p:sp>
    </p:spTree>
    <p:extLst>
      <p:ext uri="{BB962C8B-B14F-4D97-AF65-F5344CB8AC3E}">
        <p14:creationId xmlns:p14="http://schemas.microsoft.com/office/powerpoint/2010/main" val="172305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442" y="548680"/>
            <a:ext cx="6840761" cy="792088"/>
          </a:xfrm>
        </p:spPr>
        <p:txBody>
          <a:bodyPr>
            <a:noAutofit/>
          </a:bodyPr>
          <a:lstStyle/>
          <a:p>
            <a:r>
              <a:rPr lang="ru-RU" sz="2400" b="1" dirty="0">
                <a:solidFill>
                  <a:srgbClr val="002060"/>
                </a:solidFill>
                <a:latin typeface="Arial" panose="020B0604020202020204" pitchFamily="34" charset="0"/>
                <a:ea typeface="+mn-ea"/>
                <a:cs typeface="Arial" panose="020B0604020202020204" pitchFamily="34" charset="0"/>
              </a:rPr>
              <a:t>Международное законодательство в сфере свободы информации</a:t>
            </a:r>
          </a:p>
        </p:txBody>
      </p:sp>
      <p:sp>
        <p:nvSpPr>
          <p:cNvPr id="3" name="Объект 2"/>
          <p:cNvSpPr>
            <a:spLocks noGrp="1"/>
          </p:cNvSpPr>
          <p:nvPr>
            <p:ph idx="1"/>
          </p:nvPr>
        </p:nvSpPr>
        <p:spPr>
          <a:xfrm>
            <a:off x="756370" y="1556792"/>
            <a:ext cx="7888070" cy="2376264"/>
          </a:xfrm>
        </p:spPr>
        <p:txBody>
          <a:bodyPr>
            <a:normAutofit/>
          </a:bodyPr>
          <a:lstStyle/>
          <a:p>
            <a:pPr marL="450850" indent="-450850"/>
            <a:r>
              <a:rPr lang="ru-RU" sz="2400" dirty="0">
                <a:latin typeface="Arial" pitchFamily="34" charset="0"/>
                <a:cs typeface="Arial" pitchFamily="34" charset="0"/>
              </a:rPr>
              <a:t>Всеобщая декларация прав человека.</a:t>
            </a:r>
          </a:p>
          <a:p>
            <a:pPr marL="450850" indent="-450850"/>
            <a:r>
              <a:rPr lang="ru-RU" sz="2400" dirty="0">
                <a:latin typeface="Arial" pitchFamily="34" charset="0"/>
                <a:cs typeface="Arial" pitchFamily="34" charset="0"/>
              </a:rPr>
              <a:t>Международный пакт о гражданских и политических правах.</a:t>
            </a:r>
          </a:p>
          <a:p>
            <a:pPr marL="450850" indent="-450850"/>
            <a:r>
              <a:rPr lang="ru-RU" sz="2400" dirty="0">
                <a:latin typeface="Arial" pitchFamily="34" charset="0"/>
                <a:cs typeface="Arial" pitchFamily="34" charset="0"/>
              </a:rPr>
              <a:t>Европейская конвенция о защите прав человека и основных свобод.</a:t>
            </a:r>
          </a:p>
        </p:txBody>
      </p:sp>
    </p:spTree>
    <p:extLst>
      <p:ext uri="{BB962C8B-B14F-4D97-AF65-F5344CB8AC3E}">
        <p14:creationId xmlns:p14="http://schemas.microsoft.com/office/powerpoint/2010/main" val="355882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681037"/>
            <a:ext cx="6590343" cy="500634"/>
          </a:xfrm>
        </p:spPr>
        <p:txBody>
          <a:bodyPr>
            <a:normAutofit/>
          </a:bodyPr>
          <a:lstStyle/>
          <a:p>
            <a:r>
              <a:rPr lang="ru-RU" sz="2400" b="1" dirty="0">
                <a:solidFill>
                  <a:srgbClr val="002060"/>
                </a:solidFill>
                <a:latin typeface="Arial" panose="020B0604020202020204" pitchFamily="34" charset="0"/>
                <a:ea typeface="+mn-ea"/>
                <a:cs typeface="Arial" panose="020B0604020202020204" pitchFamily="34" charset="0"/>
              </a:rPr>
              <a:t>Всеобщая декларация прав человека</a:t>
            </a:r>
          </a:p>
        </p:txBody>
      </p:sp>
      <p:sp>
        <p:nvSpPr>
          <p:cNvPr id="3" name="Объект 2"/>
          <p:cNvSpPr>
            <a:spLocks noGrp="1"/>
          </p:cNvSpPr>
          <p:nvPr>
            <p:ph idx="1"/>
          </p:nvPr>
        </p:nvSpPr>
        <p:spPr>
          <a:xfrm>
            <a:off x="648358" y="1700808"/>
            <a:ext cx="7848871" cy="2035423"/>
          </a:xfrm>
        </p:spPr>
        <p:txBody>
          <a:bodyPr>
            <a:normAutofit/>
          </a:bodyPr>
          <a:lstStyle/>
          <a:p>
            <a:pPr marL="0" indent="0" algn="ctr">
              <a:buNone/>
            </a:pPr>
            <a:r>
              <a:rPr lang="ru-RU" sz="2000" dirty="0">
                <a:latin typeface="Arial" panose="020B0604020202020204" pitchFamily="34" charset="0"/>
                <a:cs typeface="Arial" panose="020B0604020202020204" pitchFamily="34" charset="0"/>
              </a:rPr>
              <a:t>«Каждый человек имеет право на свободу убеждений и на свободное их выражение; это право включает свободу беспрепятственно придерживаться своих убеждений и свободу искать, получать и распространять информацию любыми средствами, независимо от государственных границ».</a:t>
            </a:r>
          </a:p>
        </p:txBody>
      </p:sp>
    </p:spTree>
    <p:extLst>
      <p:ext uri="{BB962C8B-B14F-4D97-AF65-F5344CB8AC3E}">
        <p14:creationId xmlns:p14="http://schemas.microsoft.com/office/powerpoint/2010/main" val="2457211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530906" y="531705"/>
            <a:ext cx="7416824" cy="830146"/>
          </a:xfrm>
        </p:spPr>
        <p:txBody>
          <a:bodyPr>
            <a:normAutofit/>
          </a:bodyPr>
          <a:lstStyle/>
          <a:p>
            <a:r>
              <a:rPr lang="ru-RU" sz="2400" b="1" dirty="0">
                <a:solidFill>
                  <a:srgbClr val="002060"/>
                </a:solidFill>
                <a:latin typeface="Arial" panose="020B0604020202020204" pitchFamily="34" charset="0"/>
                <a:ea typeface="+mn-ea"/>
                <a:cs typeface="Arial" panose="020B0604020202020204" pitchFamily="34" charset="0"/>
              </a:rPr>
              <a:t>Международный пакт о гражданских и политических правах</a:t>
            </a:r>
          </a:p>
        </p:txBody>
      </p:sp>
      <p:sp>
        <p:nvSpPr>
          <p:cNvPr id="5" name="Объект 4"/>
          <p:cNvSpPr>
            <a:spLocks noGrp="1"/>
          </p:cNvSpPr>
          <p:nvPr>
            <p:ph idx="1"/>
          </p:nvPr>
        </p:nvSpPr>
        <p:spPr>
          <a:xfrm>
            <a:off x="756370" y="1540189"/>
            <a:ext cx="8064896" cy="3777622"/>
          </a:xfrm>
        </p:spPr>
        <p:txBody>
          <a:bodyPr>
            <a:noAutofit/>
          </a:bodyPr>
          <a:lstStyle/>
          <a:p>
            <a:pPr marL="355600" indent="-355600">
              <a:lnSpc>
                <a:spcPct val="110000"/>
              </a:lnSpc>
              <a:spcBef>
                <a:spcPts val="600"/>
              </a:spcBef>
            </a:pPr>
            <a:r>
              <a:rPr lang="ru-RU" sz="2000" dirty="0">
                <a:latin typeface="Arial" pitchFamily="34" charset="0"/>
                <a:cs typeface="Arial" pitchFamily="34" charset="0"/>
              </a:rPr>
              <a:t>Статья 20 Пакта позволяет государству запретить в своих законах пропаганду войны, разжигание национальной, расовой или религиозной ненависти, подстрекательство к дискриминации, вражде или насилию над людьми.</a:t>
            </a:r>
          </a:p>
          <a:p>
            <a:pPr marL="355600" indent="-355600">
              <a:lnSpc>
                <a:spcPct val="110000"/>
              </a:lnSpc>
              <a:spcBef>
                <a:spcPts val="600"/>
              </a:spcBef>
            </a:pPr>
            <a:r>
              <a:rPr lang="ru-RU" sz="2000" dirty="0">
                <a:latin typeface="Arial" pitchFamily="34" charset="0"/>
                <a:cs typeface="Arial" pitchFamily="34" charset="0"/>
              </a:rPr>
              <a:t>Статья 19 позволяет ограничивать свободу слова и мнений только в двух случаях:</a:t>
            </a:r>
          </a:p>
          <a:p>
            <a:pPr marL="723900" indent="-327025">
              <a:lnSpc>
                <a:spcPct val="110000"/>
              </a:lnSpc>
              <a:spcBef>
                <a:spcPts val="600"/>
              </a:spcBef>
              <a:buFont typeface="Arial" pitchFamily="34" charset="0"/>
              <a:buChar char="–"/>
            </a:pPr>
            <a:r>
              <a:rPr lang="ru-RU" sz="2000" dirty="0">
                <a:latin typeface="Arial" pitchFamily="34" charset="0"/>
                <a:cs typeface="Arial" pitchFamily="34" charset="0"/>
              </a:rPr>
              <a:t>для защиты прав и репутации человека, </a:t>
            </a:r>
          </a:p>
          <a:p>
            <a:pPr marL="723900" indent="-327025">
              <a:lnSpc>
                <a:spcPct val="110000"/>
              </a:lnSpc>
              <a:spcBef>
                <a:spcPts val="600"/>
              </a:spcBef>
              <a:buFont typeface="Arial" pitchFamily="34" charset="0"/>
              <a:buChar char="–"/>
            </a:pPr>
            <a:r>
              <a:rPr lang="ru-RU" sz="2000" dirty="0">
                <a:latin typeface="Arial" pitchFamily="34" charset="0"/>
                <a:cs typeface="Arial" pitchFamily="34" charset="0"/>
              </a:rPr>
              <a:t>для охраны государственной безопасности, общественного порядка, здоровья и нравственности населения. </a:t>
            </a:r>
          </a:p>
        </p:txBody>
      </p:sp>
    </p:spTree>
    <p:extLst>
      <p:ext uri="{BB962C8B-B14F-4D97-AF65-F5344CB8AC3E}">
        <p14:creationId xmlns:p14="http://schemas.microsoft.com/office/powerpoint/2010/main" val="819971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8458" y="548680"/>
            <a:ext cx="6984776" cy="821507"/>
          </a:xfrm>
        </p:spPr>
        <p:txBody>
          <a:bodyPr>
            <a:normAutofit fontScale="90000"/>
          </a:bodyPr>
          <a:lstStyle/>
          <a:p>
            <a:r>
              <a:rPr lang="ru-RU" sz="2400" b="1" dirty="0">
                <a:solidFill>
                  <a:srgbClr val="002060"/>
                </a:solidFill>
                <a:latin typeface="Arial" panose="020B0604020202020204" pitchFamily="34" charset="0"/>
                <a:ea typeface="+mn-ea"/>
                <a:cs typeface="Arial" panose="020B0604020202020204" pitchFamily="34" charset="0"/>
              </a:rPr>
              <a:t>Европейская конвенция о защите прав человека</a:t>
            </a:r>
            <a:br>
              <a:rPr lang="ru-RU" sz="2400" b="1" dirty="0">
                <a:solidFill>
                  <a:srgbClr val="002060"/>
                </a:solidFill>
                <a:latin typeface="Arial" panose="020B0604020202020204" pitchFamily="34" charset="0"/>
                <a:ea typeface="+mn-ea"/>
                <a:cs typeface="Arial" panose="020B0604020202020204" pitchFamily="34" charset="0"/>
              </a:rPr>
            </a:br>
            <a:r>
              <a:rPr lang="ru-RU" sz="2400" b="1" dirty="0">
                <a:solidFill>
                  <a:srgbClr val="002060"/>
                </a:solidFill>
                <a:latin typeface="Arial" panose="020B0604020202020204" pitchFamily="34" charset="0"/>
                <a:ea typeface="+mn-ea"/>
                <a:cs typeface="Arial" panose="020B0604020202020204" pitchFamily="34" charset="0"/>
              </a:rPr>
              <a:t>и основных свобод</a:t>
            </a:r>
          </a:p>
        </p:txBody>
      </p:sp>
      <p:sp>
        <p:nvSpPr>
          <p:cNvPr id="3" name="Объект 2"/>
          <p:cNvSpPr>
            <a:spLocks noGrp="1"/>
          </p:cNvSpPr>
          <p:nvPr>
            <p:ph idx="1"/>
          </p:nvPr>
        </p:nvSpPr>
        <p:spPr>
          <a:xfrm>
            <a:off x="396330" y="1401586"/>
            <a:ext cx="8568952" cy="4824536"/>
          </a:xfrm>
        </p:spPr>
        <p:txBody>
          <a:bodyPr>
            <a:normAutofit/>
          </a:bodyPr>
          <a:lstStyle/>
          <a:p>
            <a:pPr marL="0" indent="0">
              <a:lnSpc>
                <a:spcPct val="120000"/>
              </a:lnSpc>
              <a:spcBef>
                <a:spcPts val="600"/>
              </a:spcBef>
              <a:buNone/>
            </a:pPr>
            <a:r>
              <a:rPr lang="ru-RU" sz="1600" dirty="0">
                <a:latin typeface="Arial" pitchFamily="34" charset="0"/>
                <a:cs typeface="Arial" pitchFamily="34" charset="0"/>
              </a:rPr>
              <a:t>Статья 10 («Свобода выражения мнения») Европейской конвенции гласит:</a:t>
            </a:r>
          </a:p>
          <a:p>
            <a:pPr marL="355600" indent="-355600">
              <a:lnSpc>
                <a:spcPct val="120000"/>
              </a:lnSpc>
              <a:spcBef>
                <a:spcPts val="600"/>
              </a:spcBef>
              <a:buNone/>
            </a:pPr>
            <a:r>
              <a:rPr lang="ru-RU" sz="1600" dirty="0">
                <a:latin typeface="Arial" pitchFamily="34" charset="0"/>
                <a:cs typeface="Arial" pitchFamily="34" charset="0"/>
              </a:rPr>
              <a:t>«1. Каждый имеет право свободно выражать свое мнение. Это право включает свободу придерживаться своего мнения и </a:t>
            </a:r>
            <a:r>
              <a:rPr lang="ru-RU" sz="1600" b="1" dirty="0">
                <a:latin typeface="Arial" pitchFamily="34" charset="0"/>
                <a:cs typeface="Arial" pitchFamily="34" charset="0"/>
              </a:rPr>
              <a:t>свободу получать и распространять информацию </a:t>
            </a:r>
            <a:r>
              <a:rPr lang="ru-RU" sz="1600" dirty="0">
                <a:latin typeface="Arial" pitchFamily="34" charset="0"/>
                <a:cs typeface="Arial" pitchFamily="34" charset="0"/>
              </a:rPr>
              <a:t>и идеи без какого-либо вмешательства со стороны публичных властей и независимо от государственных границ, телевизионных или кинематографических предприятий.</a:t>
            </a:r>
          </a:p>
          <a:p>
            <a:pPr marL="355600" indent="-355600">
              <a:lnSpc>
                <a:spcPct val="120000"/>
              </a:lnSpc>
              <a:spcBef>
                <a:spcPts val="600"/>
              </a:spcBef>
              <a:buNone/>
            </a:pPr>
            <a:r>
              <a:rPr lang="ru-RU" sz="1600" dirty="0">
                <a:latin typeface="Arial" pitchFamily="34" charset="0"/>
                <a:cs typeface="Arial" pitchFamily="34" charset="0"/>
              </a:rPr>
              <a:t>2.  Осуществление этих свобод, налагающее обязанности и ответственность, может быть сопряжено с определенными формальностями, условиями, </a:t>
            </a:r>
            <a:r>
              <a:rPr lang="ru-RU" sz="1600" b="1" dirty="0">
                <a:latin typeface="Arial" pitchFamily="34" charset="0"/>
                <a:cs typeface="Arial" pitchFamily="34" charset="0"/>
              </a:rPr>
              <a:t>ограничениями или санкциями</a:t>
            </a:r>
            <a:r>
              <a:rPr lang="ru-RU" sz="1600" dirty="0">
                <a:latin typeface="Arial" pitchFamily="34" charset="0"/>
                <a:cs typeface="Arial" pitchFamily="34" charset="0"/>
              </a:rPr>
              <a:t>, которые предусмотрены законом и необходимы в демократическом обществе в интересах национальной безопасности, территориальной целостности или общественного порядка, в целях предотвращения беспорядков или преступлений, для охраны здоровья и нравственности, защиты репутации или прав других лиц, предотвращения разглашения информации, полученной конфиденциально, или обеспечения авторитета и беспристрастности правосудия».</a:t>
            </a:r>
          </a:p>
        </p:txBody>
      </p:sp>
    </p:spTree>
    <p:extLst>
      <p:ext uri="{BB962C8B-B14F-4D97-AF65-F5344CB8AC3E}">
        <p14:creationId xmlns:p14="http://schemas.microsoft.com/office/powerpoint/2010/main" val="305130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575ADE7F-5A7A-425B-9B65-FA8F6DA92298}"/>
              </a:ext>
            </a:extLst>
          </p:cNvPr>
          <p:cNvPicPr>
            <a:picLocks noChangeAspect="1"/>
          </p:cNvPicPr>
          <p:nvPr/>
        </p:nvPicPr>
        <p:blipFill>
          <a:blip r:embed="rId2"/>
          <a:stretch>
            <a:fillRect/>
          </a:stretch>
        </p:blipFill>
        <p:spPr>
          <a:xfrm>
            <a:off x="1116410" y="332656"/>
            <a:ext cx="6590347" cy="1512168"/>
          </a:xfrm>
          <a:prstGeom prst="rect">
            <a:avLst/>
          </a:prstGeom>
        </p:spPr>
      </p:pic>
      <p:pic>
        <p:nvPicPr>
          <p:cNvPr id="3" name="Рисунок 2">
            <a:extLst>
              <a:ext uri="{FF2B5EF4-FFF2-40B4-BE49-F238E27FC236}">
                <a16:creationId xmlns:a16="http://schemas.microsoft.com/office/drawing/2014/main" id="{C8407822-86B8-4BC0-97CC-9D63B8ABC6B0}"/>
              </a:ext>
            </a:extLst>
          </p:cNvPr>
          <p:cNvPicPr>
            <a:picLocks noChangeAspect="1"/>
          </p:cNvPicPr>
          <p:nvPr/>
        </p:nvPicPr>
        <p:blipFill>
          <a:blip r:embed="rId3"/>
          <a:stretch>
            <a:fillRect/>
          </a:stretch>
        </p:blipFill>
        <p:spPr>
          <a:xfrm>
            <a:off x="789898" y="1231201"/>
            <a:ext cx="7565792" cy="4395597"/>
          </a:xfrm>
          <a:prstGeom prst="rect">
            <a:avLst/>
          </a:prstGeom>
        </p:spPr>
      </p:pic>
    </p:spTree>
    <p:extLst>
      <p:ext uri="{BB962C8B-B14F-4D97-AF65-F5344CB8AC3E}">
        <p14:creationId xmlns:p14="http://schemas.microsoft.com/office/powerpoint/2010/main" val="151574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56370" y="188912"/>
            <a:ext cx="7920038" cy="1007840"/>
          </a:xfrm>
        </p:spPr>
        <p:txBody>
          <a:bodyPr>
            <a:noAutofit/>
          </a:bodyPr>
          <a:lstStyle/>
          <a:p>
            <a:pPr algn="ctr"/>
            <a:r>
              <a:rPr lang="ru-RU" sz="2400" b="1" dirty="0">
                <a:solidFill>
                  <a:srgbClr val="002060"/>
                </a:solidFill>
                <a:latin typeface="Arial" panose="020B0604020202020204" pitchFamily="34" charset="0"/>
                <a:cs typeface="Arial" panose="020B0604020202020204" pitchFamily="34" charset="0"/>
              </a:rPr>
              <a:t>Закон РФ от 27.12.1991 № 2124-1 (ред. от 03.07.2016) «О средствах массовой информации»</a:t>
            </a:r>
          </a:p>
        </p:txBody>
      </p:sp>
      <p:sp>
        <p:nvSpPr>
          <p:cNvPr id="3" name="Объект 2"/>
          <p:cNvSpPr>
            <a:spLocks noGrp="1"/>
          </p:cNvSpPr>
          <p:nvPr>
            <p:ph idx="4294967295"/>
          </p:nvPr>
        </p:nvSpPr>
        <p:spPr>
          <a:xfrm>
            <a:off x="540346" y="1206477"/>
            <a:ext cx="8496300" cy="5040313"/>
          </a:xfrm>
        </p:spPr>
        <p:txBody>
          <a:bodyPr>
            <a:normAutofit fontScale="70000" lnSpcReduction="20000"/>
          </a:bodyPr>
          <a:lstStyle/>
          <a:p>
            <a:pPr>
              <a:lnSpc>
                <a:spcPct val="110000"/>
              </a:lnSpc>
              <a:spcBef>
                <a:spcPts val="600"/>
              </a:spcBef>
            </a:pPr>
            <a:r>
              <a:rPr lang="ru-RU" sz="2600" dirty="0">
                <a:latin typeface="Arial" pitchFamily="34" charset="0"/>
                <a:cs typeface="Arial" pitchFamily="34" charset="0"/>
              </a:rPr>
              <a:t>Не допускается использование средств массовой информации в целях совершения уголовно наказуемых деяний, для распространения материалов, содержащих публичные призывы к осуществлению террористической деятельности или публично оправдывающих терроризм, других экстремистских материалов.</a:t>
            </a:r>
          </a:p>
          <a:p>
            <a:pPr>
              <a:lnSpc>
                <a:spcPct val="110000"/>
              </a:lnSpc>
              <a:spcBef>
                <a:spcPts val="600"/>
              </a:spcBef>
            </a:pPr>
            <a:r>
              <a:rPr lang="ru-RU" sz="2600" dirty="0">
                <a:latin typeface="Arial" pitchFamily="34" charset="0"/>
                <a:cs typeface="Arial" pitchFamily="34" charset="0"/>
              </a:rPr>
              <a:t>Запрещается распространение информации об общественном объединении или иной организации, включенных в опубликованный перечень общественных и религиозных объединений, иных организаций, в отношении которых судом принято вступившее в законную силу решение о ликвидации или запрете деятельности по основаниям, предусмотренным Федеральным законом от 25 июля 2002 года № 114-ФЗ «О противодействии экстремистской деятельности» без указания на то, что соответствующее общественное объединение или иная организация ликвидированы или их деятельность запрещена.</a:t>
            </a:r>
          </a:p>
          <a:p>
            <a:pPr>
              <a:lnSpc>
                <a:spcPct val="110000"/>
              </a:lnSpc>
              <a:spcBef>
                <a:spcPts val="600"/>
              </a:spcBef>
            </a:pPr>
            <a:r>
              <a:rPr lang="ru-RU" sz="2600" dirty="0">
                <a:latin typeface="Arial" pitchFamily="34" charset="0"/>
                <a:cs typeface="Arial" pitchFamily="34" charset="0"/>
              </a:rPr>
              <a:t>Запрещается распространение в средствах массовой информации, а также в информационно-телекоммуникационных сетях сведений, содержащих инструкции по самодельному изготовлению взрывчатых веществ и взрывных устройств.</a:t>
            </a:r>
          </a:p>
          <a:p>
            <a:endParaRPr lang="ru-RU" dirty="0"/>
          </a:p>
        </p:txBody>
      </p:sp>
    </p:spTree>
    <p:extLst>
      <p:ext uri="{BB962C8B-B14F-4D97-AF65-F5344CB8AC3E}">
        <p14:creationId xmlns:p14="http://schemas.microsoft.com/office/powerpoint/2010/main" val="250719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68338" y="260648"/>
            <a:ext cx="8424936" cy="2016224"/>
          </a:xfrm>
        </p:spPr>
        <p:txBody>
          <a:bodyPr>
            <a:noAutofit/>
          </a:bodyPr>
          <a:lstStyle/>
          <a:p>
            <a:pPr algn="ctr"/>
            <a:r>
              <a:rPr lang="ru-RU" sz="2400" b="1" dirty="0">
                <a:solidFill>
                  <a:srgbClr val="002060"/>
                </a:solidFill>
                <a:latin typeface="Arial" panose="020B0604020202020204" pitchFamily="34" charset="0"/>
                <a:cs typeface="Arial" panose="020B0604020202020204" pitchFamily="34" charset="0"/>
              </a:rPr>
              <a:t>Постановление Правительства Российской Федерации от 16 марта 2009 г. N 228 «О Федеральной службе по надзору в сфере связи, информационных технологий и массовых коммуникаций»</a:t>
            </a:r>
          </a:p>
        </p:txBody>
      </p:sp>
      <p:sp>
        <p:nvSpPr>
          <p:cNvPr id="3" name="Объект 2"/>
          <p:cNvSpPr>
            <a:spLocks noGrp="1"/>
          </p:cNvSpPr>
          <p:nvPr>
            <p:ph idx="4294967295"/>
          </p:nvPr>
        </p:nvSpPr>
        <p:spPr>
          <a:xfrm>
            <a:off x="684362" y="1988840"/>
            <a:ext cx="8353425" cy="3384376"/>
          </a:xfrm>
        </p:spPr>
        <p:txBody>
          <a:bodyPr>
            <a:normAutofit lnSpcReduction="10000"/>
          </a:bodyPr>
          <a:lstStyle/>
          <a:p>
            <a:pPr marL="0" indent="0">
              <a:lnSpc>
                <a:spcPct val="110000"/>
              </a:lnSpc>
              <a:buNone/>
            </a:pPr>
            <a:r>
              <a:rPr lang="ru-RU" sz="2000" dirty="0">
                <a:latin typeface="Arial" pitchFamily="34" charset="0"/>
                <a:cs typeface="Arial" pitchFamily="34" charset="0"/>
              </a:rPr>
              <a:t>Федеральная служба по надзору в сфере связи, информационных технологий и массовых коммуникаций (</a:t>
            </a:r>
            <a:r>
              <a:rPr lang="ru-RU" sz="2000" dirty="0" err="1">
                <a:latin typeface="Arial" pitchFamily="34" charset="0"/>
                <a:cs typeface="Arial" pitchFamily="34" charset="0"/>
              </a:rPr>
              <a:t>Роскомнадзор</a:t>
            </a:r>
            <a:r>
              <a:rPr lang="ru-RU" sz="2000" dirty="0">
                <a:latin typeface="Arial" pitchFamily="34" charset="0"/>
                <a:cs typeface="Arial" pitchFamily="34" charset="0"/>
              </a:rPr>
              <a:t>) является федеральным органом исполнительной власти, осуществляющим функции по контролю и надзору в сфере средств массовой информации, в том числе электронных и массовых коммуникаций, информационных технологий и связи, функции по контролю и надзору за соответствием обработки персональных данных требованиям законодательства Российской Федерации в области персональных данных, а также функции по организации деятельности радиочастотной службы.</a:t>
            </a:r>
          </a:p>
        </p:txBody>
      </p:sp>
    </p:spTree>
    <p:extLst>
      <p:ext uri="{BB962C8B-B14F-4D97-AF65-F5344CB8AC3E}">
        <p14:creationId xmlns:p14="http://schemas.microsoft.com/office/powerpoint/2010/main" val="264883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Default Design">
  <a:themeElements>
    <a:clrScheme name="Другая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4472C4"/>
      </a:accent4>
      <a:accent5>
        <a:srgbClr val="FFC000"/>
      </a:accent5>
      <a:accent6>
        <a:srgbClr val="70AD47"/>
      </a:accent6>
      <a:hlink>
        <a:srgbClr val="0563C1"/>
      </a:hlink>
      <a:folHlink>
        <a:srgbClr val="954F72"/>
      </a:folHlink>
    </a:clrScheme>
    <a:fontScheme name="Другая 1">
      <a:majorFont>
        <a:latin typeface="Franklin Gothic Medium"/>
        <a:ea typeface=""/>
        <a:cs typeface=""/>
      </a:majorFont>
      <a:minorFont>
        <a:latin typeface="Franklin Gothic Book"/>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C0808">
            <a:alpha val="48000"/>
          </a:srgbClr>
        </a:solidFill>
        <a:ln w="28575" cap="flat" cmpd="sng" algn="ctr">
          <a:solidFill>
            <a:srgbClr val="F74747"/>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 typeface="Wingdings" pitchFamily="2" charset="2"/>
          <a:buNone/>
          <a:tabLst/>
          <a:defRPr kumimoji="0" lang="ru-RU" sz="20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rgbClr val="FC0808">
            <a:alpha val="48000"/>
          </a:srgbClr>
        </a:solidFill>
        <a:ln w="28575" cap="flat" cmpd="sng" algn="ctr">
          <a:solidFill>
            <a:srgbClr val="F74747"/>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 typeface="Wingdings" pitchFamily="2" charset="2"/>
          <a:buNone/>
          <a:tabLst/>
          <a:defRPr kumimoji="0" lang="ru-RU" sz="20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1305</TotalTime>
  <Words>1156</Words>
  <Application>Microsoft Office PowerPoint</Application>
  <PresentationFormat>Произвольный</PresentationFormat>
  <Paragraphs>69</Paragraphs>
  <Slides>14</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2</vt:i4>
      </vt:variant>
      <vt:variant>
        <vt:lpstr>Заголовки слайдов</vt:lpstr>
      </vt:variant>
      <vt:variant>
        <vt:i4>14</vt:i4>
      </vt:variant>
    </vt:vector>
  </HeadingPairs>
  <TitlesOfParts>
    <vt:vector size="25" baseType="lpstr">
      <vt:lpstr>Arial</vt:lpstr>
      <vt:lpstr>Arial Black</vt:lpstr>
      <vt:lpstr>Calibri</vt:lpstr>
      <vt:lpstr>Century Gothic</vt:lpstr>
      <vt:lpstr>Franklin Gothic Book</vt:lpstr>
      <vt:lpstr>Franklin Gothic Medium</vt:lpstr>
      <vt:lpstr>Tahoma</vt:lpstr>
      <vt:lpstr>Wingdings</vt:lpstr>
      <vt:lpstr>Wingdings 3</vt:lpstr>
      <vt:lpstr>1_Default Design</vt:lpstr>
      <vt:lpstr>Легкий дым</vt:lpstr>
      <vt:lpstr>Презентация PowerPoint</vt:lpstr>
      <vt:lpstr>Презентация PowerPoint</vt:lpstr>
      <vt:lpstr>Международное законодательство в сфере свободы информации</vt:lpstr>
      <vt:lpstr>Всеобщая декларация прав человека</vt:lpstr>
      <vt:lpstr>Международный пакт о гражданских и политических правах</vt:lpstr>
      <vt:lpstr>Европейская конвенция о защите прав человека и основных свобод</vt:lpstr>
      <vt:lpstr>Презентация PowerPoint</vt:lpstr>
      <vt:lpstr>Закон РФ от 27.12.1991 № 2124-1 (ред. от 03.07.2016) «О средствах массовой информации»</vt:lpstr>
      <vt:lpstr>Постановление Правительства Российской Федерации от 16 марта 2009 г. N 228 «О Федеральной службе по надзору в сфере связи, информационных технологий и массовых коммуникаций»</vt:lpstr>
      <vt:lpstr>Полномочия Роскомнадзора</vt:lpstr>
      <vt:lpstr>Разъяснения по поводу упоминания в СМИ организаций, включенных в «экстремистский» список Минюста РФ</vt:lpstr>
      <vt:lpstr>Разъяснения по поводу упоминания в СМИ организаций, включенных в «экстремистский» список Минюста РФ</vt:lpstr>
      <vt:lpstr>Полный перечень экстремистских организаций</vt:lpstr>
      <vt:lpstr>Литература: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dc:creator>
  <cp:lastModifiedBy>PGAU</cp:lastModifiedBy>
  <cp:revision>146</cp:revision>
  <cp:lastPrinted>2013-02-15T04:39:28Z</cp:lastPrinted>
  <dcterms:created xsi:type="dcterms:W3CDTF">2012-09-16T05:10:25Z</dcterms:created>
  <dcterms:modified xsi:type="dcterms:W3CDTF">2025-04-16T13:13:34Z</dcterms:modified>
</cp:coreProperties>
</file>