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notesMasterIdLst>
    <p:notesMasterId r:id="rId34"/>
  </p:notesMasterIdLst>
  <p:sldIdLst>
    <p:sldId id="257" r:id="rId3"/>
    <p:sldId id="258" r:id="rId4"/>
    <p:sldId id="263" r:id="rId5"/>
    <p:sldId id="264" r:id="rId6"/>
    <p:sldId id="265" r:id="rId7"/>
    <p:sldId id="266" r:id="rId8"/>
    <p:sldId id="282" r:id="rId9"/>
    <p:sldId id="283" r:id="rId10"/>
    <p:sldId id="284" r:id="rId11"/>
    <p:sldId id="285" r:id="rId12"/>
    <p:sldId id="286" r:id="rId13"/>
    <p:sldId id="287" r:id="rId14"/>
    <p:sldId id="267" r:id="rId15"/>
    <p:sldId id="268" r:id="rId16"/>
    <p:sldId id="269" r:id="rId17"/>
    <p:sldId id="270" r:id="rId18"/>
    <p:sldId id="288" r:id="rId19"/>
    <p:sldId id="289" r:id="rId20"/>
    <p:sldId id="290" r:id="rId21"/>
    <p:sldId id="291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91455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85732" autoAdjust="0"/>
  </p:normalViewPr>
  <p:slideViewPr>
    <p:cSldViewPr>
      <p:cViewPr varScale="1">
        <p:scale>
          <a:sx n="114" d="100"/>
          <a:sy n="114" d="100"/>
        </p:scale>
        <p:origin x="1398" y="114"/>
      </p:cViewPr>
      <p:guideLst>
        <p:guide orient="horz" pos="2160"/>
        <p:guide pos="384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7ABC-A23C-4482-9624-8E93BB1CDD6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DDC24-A347-473F-AF78-4C95F4379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03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919" y="2130427"/>
            <a:ext cx="777375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38" y="3886200"/>
            <a:ext cx="6401912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59937-2BA7-4632-BCC8-2159C0D380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9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8741E-E478-4720-BEB2-5370E0A16D4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8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1864" y="0"/>
            <a:ext cx="2221298" cy="6858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69" y="0"/>
            <a:ext cx="6511469" cy="6858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A8336-231B-49DA-A3D1-FA3D8E8CB28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21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70" y="2"/>
            <a:ext cx="7634025" cy="7985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0870" y="1066800"/>
            <a:ext cx="8742293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0870" y="4038600"/>
            <a:ext cx="8742293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8111F-3765-4E2C-A8F6-00FA2E3230F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94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7969" y="0"/>
            <a:ext cx="8885193" cy="685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4DA6D-CC8E-4FC4-BFC0-0753A73DB9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72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70" y="2"/>
            <a:ext cx="7634025" cy="7985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50870" y="1066800"/>
            <a:ext cx="8742293" cy="5791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133EC-1C48-4F64-9194-23E556F9F8F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16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70" y="2"/>
            <a:ext cx="7634025" cy="7985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0868" y="1066800"/>
            <a:ext cx="4294934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98230" y="1066800"/>
            <a:ext cx="4294933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250870" y="4038600"/>
            <a:ext cx="8742293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81E98-5FD9-40DD-B165-D3F6280A6E6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67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754" y="2514601"/>
            <a:ext cx="6601597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754" y="4777381"/>
            <a:ext cx="6601597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24" y="4321159"/>
            <a:ext cx="1395715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407" y="4529542"/>
            <a:ext cx="585080" cy="365125"/>
          </a:xfrm>
        </p:spPr>
        <p:txBody>
          <a:bodyPr/>
          <a:lstStyle/>
          <a:p>
            <a:pPr>
              <a:defRPr/>
            </a:pPr>
            <a:fld id="{D5D59937-2BA7-4632-BCC8-2159C0D3800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9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539" y="624110"/>
            <a:ext cx="6590343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753" y="2133600"/>
            <a:ext cx="659313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4D7FC-2AF2-47DC-8275-19DD9115EC2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4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2074562"/>
            <a:ext cx="6593130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753" y="3581400"/>
            <a:ext cx="659313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8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3244141"/>
            <a:ext cx="585080" cy="365125"/>
          </a:xfrm>
        </p:spPr>
        <p:txBody>
          <a:bodyPr/>
          <a:lstStyle/>
          <a:p>
            <a:pPr>
              <a:defRPr/>
            </a:pPr>
            <a:fld id="{F3E31D3D-C509-4ADE-B9BB-DEC4024E0AB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4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754" y="2136707"/>
            <a:ext cx="3198086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8235" y="2136707"/>
            <a:ext cx="3197648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787784"/>
            <a:ext cx="585080" cy="365125"/>
          </a:xfrm>
        </p:spPr>
        <p:txBody>
          <a:bodyPr/>
          <a:lstStyle/>
          <a:p>
            <a:pPr>
              <a:defRPr/>
            </a:pPr>
            <a:fld id="{A1BDB319-CE13-4784-864D-49ECD4A3F71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4D7FC-2AF2-47DC-8275-19DD9115EC2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17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746" y="2226626"/>
            <a:ext cx="2875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752" y="2802889"/>
            <a:ext cx="3198087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7137" y="2223398"/>
            <a:ext cx="28737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641" y="2799661"/>
            <a:ext cx="3196235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787784"/>
            <a:ext cx="585080" cy="365125"/>
          </a:xfrm>
        </p:spPr>
        <p:txBody>
          <a:bodyPr/>
          <a:lstStyle/>
          <a:p>
            <a:pPr>
              <a:defRPr/>
            </a:pPr>
            <a:fld id="{5265DCFE-F117-47A0-B8B4-F0EF81D529BD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51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538" y="624110"/>
            <a:ext cx="6590344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4E645-619E-417E-917C-C2CBF7D0C536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0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43A92-0816-4E99-8F66-57A376C958D5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6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2" y="446088"/>
            <a:ext cx="2630041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318" y="446090"/>
            <a:ext cx="3791564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2" y="1598613"/>
            <a:ext cx="2630041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517B6-5171-44E1-AECF-E887990A503B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4800600"/>
            <a:ext cx="659313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753" y="634965"/>
            <a:ext cx="659313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3" y="5367338"/>
            <a:ext cx="659313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1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317" y="4983089"/>
            <a:ext cx="585080" cy="365125"/>
          </a:xfrm>
        </p:spPr>
        <p:txBody>
          <a:bodyPr/>
          <a:lstStyle/>
          <a:p>
            <a:pPr>
              <a:defRPr/>
            </a:pPr>
            <a:fld id="{2345C1F8-7AAB-4D71-B350-7E3753066EC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2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609600"/>
            <a:ext cx="659313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753" y="4354046"/>
            <a:ext cx="6593130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8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3244141"/>
            <a:ext cx="585080" cy="36512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4632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504" y="609600"/>
            <a:ext cx="6110648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6392" y="3505200"/>
            <a:ext cx="5654870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753" y="4354046"/>
            <a:ext cx="6593130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8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3244141"/>
            <a:ext cx="585080" cy="36512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631" y="648005"/>
            <a:ext cx="45739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952" y="2905306"/>
            <a:ext cx="45739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5491020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2438402"/>
            <a:ext cx="659313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3" y="5181600"/>
            <a:ext cx="659313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1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317" y="4983089"/>
            <a:ext cx="585080" cy="36512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9486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504" y="609600"/>
            <a:ext cx="6110648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752" y="4343400"/>
            <a:ext cx="6689454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2" y="5181600"/>
            <a:ext cx="6689454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1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317" y="4983089"/>
            <a:ext cx="585080" cy="36512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631" y="648005"/>
            <a:ext cx="45739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0952" y="2905306"/>
            <a:ext cx="45739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972591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627407"/>
            <a:ext cx="659312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753" y="4343400"/>
            <a:ext cx="659313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3" y="5181600"/>
            <a:ext cx="659313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1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317" y="4983089"/>
            <a:ext cx="585080" cy="36512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6780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8" y="4406902"/>
            <a:ext cx="77737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8" y="2906713"/>
            <a:ext cx="77737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1D3D-C509-4ADE-B9BB-DEC4024E0AB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75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8741E-E478-4720-BEB2-5370E0A16D45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4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9729" y="627407"/>
            <a:ext cx="1656420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753" y="627407"/>
            <a:ext cx="4717167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A8336-231B-49DA-A3D1-FA3D8E8CB28F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8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68" y="1066800"/>
            <a:ext cx="4294934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8230" y="1066800"/>
            <a:ext cx="4294933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DB319-CE13-4784-864D-49ECD4A3F7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4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80" y="1535113"/>
            <a:ext cx="40408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80" y="2174875"/>
            <a:ext cx="40408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833" y="1535113"/>
            <a:ext cx="4042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833" y="2174875"/>
            <a:ext cx="404247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5DCFE-F117-47A0-B8B4-F0EF81D529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8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4E645-619E-417E-917C-C2CBF7D0C53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7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43A92-0816-4E99-8F66-57A376C958D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3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73050"/>
            <a:ext cx="30088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671" y="273052"/>
            <a:ext cx="51126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80" y="1435102"/>
            <a:ext cx="30088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517B6-5171-44E1-AECF-E887990A503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5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599" y="4800600"/>
            <a:ext cx="54873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599" y="612775"/>
            <a:ext cx="54873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599" y="5367338"/>
            <a:ext cx="54873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5C1F8-7AAB-4D71-B350-7E3753066E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8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tile tx="0" ty="0" sx="63000" sy="63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70" y="2"/>
            <a:ext cx="7634025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70" y="1066800"/>
            <a:ext cx="874229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7196" y="6524627"/>
            <a:ext cx="25086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4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544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5" y="285"/>
            <a:ext cx="1952611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91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538" y="624110"/>
            <a:ext cx="6590344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753" y="2133600"/>
            <a:ext cx="659313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3750" y="6135090"/>
            <a:ext cx="766513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752" y="6135810"/>
            <a:ext cx="57174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317" y="787784"/>
            <a:ext cx="585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9347199-803C-4480-9257-05EAE2BC33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6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thenia.ru/folklore/samoylova3.htm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86223" y="386457"/>
            <a:ext cx="663124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>
                  <a:outerShdw blurRad="50800" dist="25400" dir="600000" algn="ctr" rotWithShape="0">
                    <a:schemeClr val="tx1">
                      <a:lumMod val="50000"/>
                      <a:lumOff val="50000"/>
                      <a:alpha val="83000"/>
                    </a:schemeClr>
                  </a:outerShdw>
                </a:effectLst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/>
            <a:r>
              <a:rPr lang="ru-RU" sz="2800" dirty="0"/>
              <a:t>ФГБОУ ВО ПЕНЗЕНСКИЙ ГАУ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64482" y="3861048"/>
            <a:ext cx="69737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Интернет как сфера</a:t>
            </a:r>
            <a:br>
              <a:rPr lang="ru-RU" sz="32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распространения идеологии</a:t>
            </a:r>
            <a:br>
              <a:rPr lang="ru-RU" sz="32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терроризма</a:t>
            </a:r>
          </a:p>
        </p:txBody>
      </p:sp>
    </p:spTree>
    <p:extLst>
      <p:ext uri="{BB962C8B-B14F-4D97-AF65-F5344CB8AC3E}">
        <p14:creationId xmlns:p14="http://schemas.microsoft.com/office/powerpoint/2010/main" val="289921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57807" y="692696"/>
            <a:ext cx="6909109" cy="432048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Влияние СМИ на мировоззрение человека</a:t>
            </a:r>
          </a:p>
        </p:txBody>
      </p:sp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756370" y="1484784"/>
            <a:ext cx="7992888" cy="417646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Запрещается использование в СМИ: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arenR"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скрытых вставок и иных технических приемов и способов распространения информации, воздействующих на подсознание людей и/или оказывающих вредное влияние на их здоровье, а равно распространение информации об общественном объединении или иной организации, включенных в опубликованный перечень общественных и религиозных объединений, иных организаций, в отношении которых судом принято решение о ликвидации или запрете деятельности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Font typeface="Arial" charset="0"/>
              <a:buNone/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90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20466" y="692696"/>
            <a:ext cx="6909109" cy="432048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Влияние СМИ на мировоззрение человека</a:t>
            </a:r>
          </a:p>
        </p:txBody>
      </p:sp>
      <p:sp>
        <p:nvSpPr>
          <p:cNvPr id="12290" name="Объект 2"/>
          <p:cNvSpPr>
            <a:spLocks noGrp="1"/>
          </p:cNvSpPr>
          <p:nvPr>
            <p:ph idx="1"/>
          </p:nvPr>
        </p:nvSpPr>
        <p:spPr>
          <a:xfrm>
            <a:off x="540346" y="1484784"/>
            <a:ext cx="8424936" cy="396044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Запрещается использование в СМИ: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 startAt="2"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распространение в СМИ сведений о способах, методах разработки, изготовления и использования, местах приобретения наркотических средств, психотропных веществ и их </a:t>
            </a:r>
            <a:r>
              <a:rPr lang="ru-RU" altLang="ru-RU" sz="2400" dirty="0" err="1">
                <a:latin typeface="Arial" pitchFamily="34" charset="0"/>
                <a:cs typeface="Arial" pitchFamily="34" charset="0"/>
              </a:rPr>
              <a:t>прекурсоров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, пропаганда каких-либо преимуществ использования отдельных наркотических средств, психотропных веществ, а также распространение иной информации, распространение которой запрещено федеральными законами;</a:t>
            </a:r>
          </a:p>
        </p:txBody>
      </p:sp>
    </p:spTree>
    <p:extLst>
      <p:ext uri="{BB962C8B-B14F-4D97-AF65-F5344CB8AC3E}">
        <p14:creationId xmlns:p14="http://schemas.microsoft.com/office/powerpoint/2010/main" val="89236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20466" y="764704"/>
            <a:ext cx="6909109" cy="432048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Влияние СМИ на мировоззрение человека</a:t>
            </a:r>
          </a:p>
        </p:txBody>
      </p:sp>
      <p:sp>
        <p:nvSpPr>
          <p:cNvPr id="12290" name="Объект 2"/>
          <p:cNvSpPr>
            <a:spLocks noGrp="1"/>
          </p:cNvSpPr>
          <p:nvPr>
            <p:ph idx="1"/>
          </p:nvPr>
        </p:nvSpPr>
        <p:spPr>
          <a:xfrm>
            <a:off x="468338" y="1282452"/>
            <a:ext cx="8317210" cy="4293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Запрещается использование в СМИ:</a:t>
            </a:r>
          </a:p>
          <a:p>
            <a:pPr marL="457200" indent="-457200">
              <a:buFont typeface="+mj-lt"/>
              <a:buAutoNum type="arabicParenR" startAt="3"/>
            </a:pPr>
            <a:r>
              <a:rPr lang="ru-RU" altLang="ru-RU" sz="2000" dirty="0">
                <a:latin typeface="Arial" pitchFamily="34" charset="0"/>
                <a:cs typeface="Arial" pitchFamily="34" charset="0"/>
              </a:rPr>
              <a:t>при освещении контртеррористической операции запрещается распространение в СМИ сведений о специальных средствах, технических приемах и тактике проведения такой операции, если их распространение может препятствовать проведению контртеррористической операции. Сведения о сотрудниках специальных подразделений, лицах, оказывающих содействие в проведении такой операции, выявлении, предупреждении, пресечении и раскрытии террористического акта, о членах семей указанных лиц могут быть преданы огласке в соответствии с законодательными актами РФ о государственной тайне и персональных данных.</a:t>
            </a:r>
          </a:p>
        </p:txBody>
      </p:sp>
    </p:spTree>
    <p:extLst>
      <p:ext uri="{BB962C8B-B14F-4D97-AF65-F5344CB8AC3E}">
        <p14:creationId xmlns:p14="http://schemas.microsoft.com/office/powerpoint/2010/main" val="42172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48458" y="692696"/>
            <a:ext cx="6909109" cy="432048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Влияние СМИ на мировоззрение человека</a:t>
            </a:r>
          </a:p>
        </p:txBody>
      </p:sp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828378" y="1412776"/>
            <a:ext cx="7920880" cy="35283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Интернет – место обсуждения террористических актов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«всеми желающими», что в дальнейшем приводит к призывам ксенофобов, оскорблениям и т. д. Это обусловливает необходимость привлечения научной социологии и профессионального анализа терактов.</a:t>
            </a:r>
          </a:p>
          <a:p>
            <a:pPr marL="263525" indent="0">
              <a:lnSpc>
                <a:spcPct val="100000"/>
              </a:lnSpc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Социология –</a:t>
            </a:r>
            <a:r>
              <a:rPr lang="ru-RU" sz="2000" dirty="0">
                <a:latin typeface="Calibri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социально-гуманитарная наука, имеющая ряд общих черт как с естественными, так и с гуманитарными науками (экономикой, политологией, правовыми науками, психологией, философией, этнографией, историей, археологией и т. д.).</a:t>
            </a:r>
          </a:p>
        </p:txBody>
      </p:sp>
    </p:spTree>
    <p:extLst>
      <p:ext uri="{BB962C8B-B14F-4D97-AF65-F5344CB8AC3E}">
        <p14:creationId xmlns:p14="http://schemas.microsoft.com/office/powerpoint/2010/main" val="226221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76450" y="692696"/>
            <a:ext cx="6909109" cy="504056"/>
          </a:xfrm>
        </p:spPr>
        <p:txBody>
          <a:bodyPr>
            <a:normAutofit/>
          </a:bodyPr>
          <a:lstStyle/>
          <a:p>
            <a:pPr marL="0" indent="0"/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Влияние СМИ на мировоззрение человека</a:t>
            </a:r>
          </a:p>
        </p:txBody>
      </p:sp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468338" y="1556793"/>
            <a:ext cx="8496944" cy="30243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Интернет – инструмент для изучения новых достижений науки, техники и технологий.</a:t>
            </a:r>
          </a:p>
          <a:p>
            <a:pPr marL="263525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Мир и людей нельзя воспринимать как шахматную доску с фигурами, иначе международный терроризм будет только наращивать свою поражающую, самоубийственную по отношению ко всему человечеству мощь.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75" y="4293096"/>
            <a:ext cx="3456384" cy="236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8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63704" y="692696"/>
            <a:ext cx="6909109" cy="432048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Влияние СМИ на мировоззрение человека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778808" y="1412777"/>
            <a:ext cx="7616443" cy="25922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Интернет как двигатель научно-технического прогресса.</a:t>
            </a:r>
          </a:p>
          <a:p>
            <a:pPr marL="263525" indent="0">
              <a:lnSpc>
                <a:spcPct val="100000"/>
              </a:lnSpc>
              <a:buFont typeface="Arial" charset="0"/>
              <a:buNone/>
            </a:pPr>
            <a:r>
              <a:rPr lang="ru-RU" sz="2400" dirty="0">
                <a:solidFill>
                  <a:srgbClr val="001132"/>
                </a:solidFill>
                <a:latin typeface="Arial" pitchFamily="34" charset="0"/>
                <a:cs typeface="Arial" pitchFamily="34" charset="0"/>
              </a:rPr>
              <a:t>Научно-технический прогресс в глобальных масштабах обогнал к настоящему времени нравственно-этическое и культурное развитие человечества в целом.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841" y="4005064"/>
            <a:ext cx="3458879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29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476450" y="476672"/>
            <a:ext cx="7328411" cy="86409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Факторы, влияющие на рост преступности в компьютерных сетях: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468338" y="1484784"/>
            <a:ext cx="8496944" cy="5256584"/>
          </a:xfrm>
        </p:spPr>
        <p:txBody>
          <a:bodyPr>
            <a:normAutofit fontScale="92500"/>
          </a:bodyPr>
          <a:lstStyle/>
          <a:p>
            <a:r>
              <a:rPr lang="ru-RU" sz="1800" dirty="0">
                <a:latin typeface="Arial" pitchFamily="34" charset="0"/>
                <a:cs typeface="Arial" pitchFamily="34" charset="0"/>
              </a:rPr>
              <a:t>глобальная информатизация всех сфер жизни общества не повышает, а понижает степень его безопасности;</a:t>
            </a:r>
          </a:p>
          <a:p>
            <a:r>
              <a:rPr lang="ru-RU" sz="1800" dirty="0">
                <a:latin typeface="Arial" pitchFamily="34" charset="0"/>
                <a:cs typeface="Arial" pitchFamily="34" charset="0"/>
              </a:rPr>
              <a:t>ускорение научно-технического прогресса увеличивает вероятность применения террористами в качестве средств поражения сугубо мирных технологий, причем возможность «двойного» их использования часто не только не предусматривается, но и не осознается создателями технологии;</a:t>
            </a:r>
          </a:p>
          <a:p>
            <a:r>
              <a:rPr lang="ru-RU" sz="1800" dirty="0">
                <a:latin typeface="Arial" pitchFamily="34" charset="0"/>
                <a:cs typeface="Arial" pitchFamily="34" charset="0"/>
              </a:rPr>
              <a:t>терроризм все более становится информационной технологией особого типа, поскольку, во-первых, террористы все шире используют возможности современных информационно-телекоммуникационных систем для связи и сбора информации, во-вторых, реалией наших дней становится так называемый «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кибертерроризм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», в-третьих, большинство террористических актов сегодня рассчитаны не только на нанесение материального ущерба и угрозу жизни и здоровью людей, но и на информационно-психологический шок, воздействие которого на большие массы людей создает благоприятную обстановку для достижения террористами своих целей;</a:t>
            </a:r>
          </a:p>
          <a:p>
            <a:r>
              <a:rPr lang="ru-RU" sz="1800" dirty="0">
                <a:latin typeface="Arial" pitchFamily="34" charset="0"/>
                <a:cs typeface="Arial" pitchFamily="34" charset="0"/>
              </a:rPr>
              <a:t>«цифровое неравенство» и появление «проигравших» информационную гонку стран могут послужить причиной террористической активности против отдельных государств как средства асимметричного ответа.</a:t>
            </a: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2286397" y="-7767638"/>
            <a:ext cx="4572794" cy="634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факторы, влияющие на рост преступности в компьютерных сетях :</a:t>
            </a:r>
          </a:p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– глобальная информатизация всех сфер жизни общества не повышает, а понижает степень его безопасности;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– ускорение научно-технического прогресса увеличивает вероятность применения террористами в качестве средств поражения сугубо мирных технологий, причем возможность “двойного” их использования часто не только не предусматривается, но и не осознается создателями технологии;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– терроризм все более становится информационной технологией особого типа, поскольку, во-первых, террористы все шире используют возможности современных информационно-телекоммуникационных систем для связи и сбора информации, во-вторых, реалией наших дней становится так называемый “кибертерроризм”, в-третьих, большинство террористических актов сейчас рассчитаны не только на нанесение материального ущерба и угрозу жизни и здоровью людей, но и на информационно-психологический шок, воздействие которого на большие массы людей создает благоприятную обстановку для достижения террористами своих целей;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– “цифровое неравенство” и появление “проигравших” информационную гонку стран могут послужить причиной террористической активности против отдельных государств, как средство асимметричного ответа.</a:t>
            </a:r>
          </a:p>
        </p:txBody>
      </p:sp>
    </p:spTree>
    <p:extLst>
      <p:ext uri="{BB962C8B-B14F-4D97-AF65-F5344CB8AC3E}">
        <p14:creationId xmlns:p14="http://schemas.microsoft.com/office/powerpoint/2010/main" val="235750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350293" y="692696"/>
            <a:ext cx="6445002" cy="509663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Киберпреступность и борьба с ней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624" y="1412776"/>
            <a:ext cx="8537666" cy="554523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Font typeface="Arial" charset="0"/>
              <a:buNone/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Специалисты выделяют три основные формы преступного воздействия на киберпространство: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информационный криминал;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информационный терроризм;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операции, проводимые в рамках масштабных информационных войн.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 данным зарубежной печати, мотивы совершаемых в настоящее время компьютерных преступлений распределяются следующим образом: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корыстные побуждения – 66%,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шпионаж и диверсия – 17%,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исследовательский интерес – 7%,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хулиганство – 5%, месть – 5 %.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946" y="4648273"/>
            <a:ext cx="2808312" cy="200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41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4442" y="548680"/>
            <a:ext cx="7400419" cy="720080"/>
          </a:xfrm>
        </p:spPr>
        <p:txBody>
          <a:bodyPr>
            <a:noAutofit/>
          </a:bodyPr>
          <a:lstStyle/>
          <a:p>
            <a:pPr marL="0" indent="0"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Формы и способы компьютерных преступлений, по мнению криминологов и юристов: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370" y="1484784"/>
            <a:ext cx="8208912" cy="4536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нарушение личных прав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(составление и использование некорректных данных; незаконное раскрытие данных или использование не по назначению; незаконный сбор и хранение данных, нарушение формальных обязательств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информационного права);</a:t>
            </a:r>
          </a:p>
          <a:p>
            <a:pPr>
              <a:lnSpc>
                <a:spcPct val="100000"/>
              </a:lnSpc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компьютерные преступления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«индивидуальных интересов» (преступления против национальной безопасности, трансграничного потока данных, неприкосновенности компьютерных процедур);</a:t>
            </a:r>
          </a:p>
          <a:p>
            <a:pPr>
              <a:lnSpc>
                <a:spcPct val="100000"/>
              </a:lnSpc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экономические преступления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(махинации с системой обработки данных; компьютерный шпионаж и кража программного обеспечения; диверсии; неправомерный доступ к системам обработки данных).</a:t>
            </a:r>
          </a:p>
          <a:p>
            <a:pPr>
              <a:defRPr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9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548458" y="620688"/>
            <a:ext cx="6984776" cy="6388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Приемы для достижения террористических целей в киберпространстве: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756370" y="1412776"/>
            <a:ext cx="8208912" cy="50848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нанесение ущерба отдельным физическим элементам киберпространства, разрушение сетей электропитания, наведение помех, использование специальных программ, стимулирующих разрушение аппаратных средств, разрушение элементной базы с помощью биологических</a:t>
            </a:r>
            <a:b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химических средств и т. д.;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кража или уничтожение программного или технического ресурсов киберпространства, имеющих общественную значимость, внедрение вирусов, программных закладок</a:t>
            </a:r>
            <a:b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т. д.;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угроза опубликования или опубликование информации государственного значения о функционировании различных элементов информационной инфраструктуры государства, принципов работы систем шифрования, конфиденциальных сведений и т. д.;</a:t>
            </a:r>
          </a:p>
        </p:txBody>
      </p:sp>
    </p:spTree>
    <p:extLst>
      <p:ext uri="{BB962C8B-B14F-4D97-AF65-F5344CB8AC3E}">
        <p14:creationId xmlns:p14="http://schemas.microsoft.com/office/powerpoint/2010/main" val="70226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0426" y="692696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План: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612354" y="1340768"/>
            <a:ext cx="8280919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  <a:defRPr/>
            </a:pPr>
            <a:r>
              <a:rPr lang="ru-RU" altLang="ru-RU" dirty="0">
                <a:latin typeface="Arial" pitchFamily="34" charset="0"/>
                <a:cs typeface="Arial" pitchFamily="34" charset="0"/>
              </a:rPr>
              <a:t>Интернет – хранилище фактов.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ru-RU" altLang="ru-RU" dirty="0">
                <a:latin typeface="Arial" pitchFamily="34" charset="0"/>
                <a:cs typeface="Arial" pitchFamily="34" charset="0"/>
              </a:rPr>
              <a:t>Информационная обеспеченность личности.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ru-RU" altLang="ru-RU" dirty="0">
                <a:latin typeface="Arial" pitchFamily="34" charset="0"/>
                <a:cs typeface="Arial" pitchFamily="34" charset="0"/>
              </a:rPr>
              <a:t>Глобальное информационное общество.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ru-RU" altLang="ru-RU" dirty="0">
                <a:latin typeface="Arial" pitchFamily="34" charset="0"/>
                <a:cs typeface="Arial" pitchFamily="34" charset="0"/>
              </a:rPr>
              <a:t>Интернет – инструмент самообразования.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ru-RU" altLang="ru-RU" dirty="0">
                <a:latin typeface="Arial" pitchFamily="34" charset="0"/>
                <a:cs typeface="Arial" pitchFamily="34" charset="0"/>
              </a:rPr>
              <a:t>Факторы, влияющие на распространение идеологии терроризма.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ru-RU" altLang="ru-RU" dirty="0">
                <a:latin typeface="Arial" pitchFamily="34" charset="0"/>
                <a:cs typeface="Arial" pitchFamily="34" charset="0"/>
              </a:rPr>
              <a:t>Цели использования сети Интернет террористами.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Алгоритм вербовки в сети Интернет: а) цели;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б) задачи; в) средства.</a:t>
            </a:r>
            <a:endParaRPr lang="ru-RU" alt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05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48458" y="620688"/>
            <a:ext cx="6912768" cy="6388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Приемы для достижения террористических целей в киберпространстве: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828378" y="1520788"/>
            <a:ext cx="7992888" cy="3816424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захват каналов СМИ с целью распространения дезинформации, слухов, демонстрации мощи террористической организации и объявления своих требований;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уничтожение или подавление каналов связи, искажение адресации, искусственная перезагрузка узлов коммутации</a:t>
            </a:r>
            <a:b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 др.;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воздействие на операторов информационных и телекоммуникационных систем путем насилия, шантажа, подкупа, введения наркотических средств и др.</a:t>
            </a:r>
          </a:p>
          <a:p>
            <a:endParaRPr lang="ru-RU" alt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3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476450" y="750606"/>
            <a:ext cx="7400419" cy="4320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Цели использования сети Интернет террористами: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828379" y="1412776"/>
            <a:ext cx="5832648" cy="3816424"/>
          </a:xfrm>
        </p:spPr>
        <p:txBody>
          <a:bodyPr>
            <a:normAutofit/>
          </a:bodyPr>
          <a:lstStyle/>
          <a:p>
            <a:pPr marL="355600" indent="-355600">
              <a:lnSpc>
                <a:spcPct val="10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Информационное обеспечение.</a:t>
            </a:r>
          </a:p>
          <a:p>
            <a:pPr marL="355600" indent="-355600">
              <a:lnSpc>
                <a:spcPct val="10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Финансирование и использование благотворительных взносов.</a:t>
            </a:r>
          </a:p>
          <a:p>
            <a:pPr marL="355600" indent="-355600">
              <a:lnSpc>
                <a:spcPct val="10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Создание сетей.</a:t>
            </a:r>
          </a:p>
          <a:p>
            <a:pPr marL="355600" indent="-355600">
              <a:lnSpc>
                <a:spcPct val="10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Вербовка.</a:t>
            </a:r>
          </a:p>
          <a:p>
            <a:pPr marL="355600" indent="-355600">
              <a:lnSpc>
                <a:spcPct val="10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Разведка и сбор информации.</a:t>
            </a:r>
          </a:p>
          <a:p>
            <a:pPr marL="355600" indent="-355600">
              <a:lnSpc>
                <a:spcPct val="10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Распространение информации.</a:t>
            </a:r>
          </a:p>
          <a:p>
            <a:pPr marL="355600" indent="-355600">
              <a:lnSpc>
                <a:spcPct val="100000"/>
              </a:lnSpc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Кибертерроризм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641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404442" y="692696"/>
            <a:ext cx="7472427" cy="68760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Механизмы пропаганды взглядов и способы вербовки в сети Интернет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370" y="1412181"/>
            <a:ext cx="8231029" cy="403304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Цель вербовщика Исламского государства (запрещенная в России террористическая организация) – привлечь в организацию новых людей. Для этого нужно решить следующие задачи: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Найти людей.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Выяснить их политические и религиозные предпочтения.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Сделать выборку людей с радикальными взглядами.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Распространить информацию об организации: ее цели, задачи, методы.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Определить заинтересовавшихся.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Предложить вступить.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Избежать внимания со стороны правоохранителей.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43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8458" y="404664"/>
            <a:ext cx="4248472" cy="936104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1. Найти людей</a:t>
            </a:r>
            <a:b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783" y="1423904"/>
            <a:ext cx="7888070" cy="2695154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Зарегистрироваться в социальной сети, например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Осуществить отбор потенциальных единомышленников по вероисповеданию, полу, возрасту, местности.</a:t>
            </a:r>
          </a:p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профили.</a:t>
            </a:r>
          </a:p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Подать заявку в друзья или в подписчики.</a:t>
            </a:r>
          </a:p>
        </p:txBody>
      </p:sp>
    </p:spTree>
    <p:extLst>
      <p:ext uri="{BB962C8B-B14F-4D97-AF65-F5344CB8AC3E}">
        <p14:creationId xmlns:p14="http://schemas.microsoft.com/office/powerpoint/2010/main" val="280223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404442" y="332656"/>
            <a:ext cx="6608331" cy="1080120"/>
          </a:xfrm>
        </p:spPr>
        <p:txBody>
          <a:bodyPr>
            <a:noAutofit/>
          </a:bodyPr>
          <a:lstStyle/>
          <a:p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2. Выяснить их политические и религиозные предпочтения</a:t>
            </a:r>
            <a:br>
              <a:rPr lang="ru-RU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386" y="1628800"/>
            <a:ext cx="7888070" cy="1615034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Размещать на своей странице безобидный религиозный контент: суры,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аяты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фетвы, сентенции и др.</a:t>
            </a:r>
          </a:p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Отслеживать реакцию пользователей на контент.</a:t>
            </a:r>
          </a:p>
          <a:p>
            <a:pPr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68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404442" y="620688"/>
            <a:ext cx="7499891" cy="72008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3. Сделать выборку людей с крайними взглядами или склонных к крайним взглядам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041" y="1484784"/>
            <a:ext cx="8231029" cy="1656184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  <a:p>
            <a:pPr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Разметить информацию о деятельности террориста или террористической организации (текст, видео).</a:t>
            </a:r>
          </a:p>
          <a:p>
            <a:pPr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Отследить реакцию пользователей.</a:t>
            </a:r>
          </a:p>
          <a:p>
            <a:pPr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78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442" y="188640"/>
            <a:ext cx="7632849" cy="1368152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4. Заявить о своей солидарности с террористической идеологией и избежать внимания со стороны правоохранителей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628758" y="1628800"/>
            <a:ext cx="8192507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Разметить информацию о деятельности террориста или террористической организации (текст, видео).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Заявить о своем одобрении такой деятельности (уголовно наказуемое деяние).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Чтобы избежать внимания со стороны правоохранителей, одобрение выражается имплицитно, косвенными способами.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3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188418" y="692696"/>
            <a:ext cx="2304257" cy="54359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Пример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340728" y="1527199"/>
            <a:ext cx="8264514" cy="4710113"/>
          </a:xfrm>
        </p:spPr>
        <p:txBody>
          <a:bodyPr>
            <a:normAutofit/>
          </a:bodyPr>
          <a:lstStyle/>
          <a:p>
            <a:pPr marL="450850" indent="-450850">
              <a:buFont typeface="Wingdings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Владелец аккаунта в социальной сети «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(назовем его Вербовщик) размещает видеоролик, в котором один из террористов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Амеди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Кулибали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аль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Ифрики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дает интервью, рассказывая о своем нападении на полицейских и еврейский магазин в Париже.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6" name="Picture 2" descr="http://s0.rbk.ru/v6_top_pics/media/img/2/52/754209853147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27" y="3429000"/>
            <a:ext cx="4174983" cy="243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83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68537" y="365127"/>
            <a:ext cx="6408713" cy="1263674"/>
          </a:xfrm>
        </p:spPr>
        <p:txBody>
          <a:bodyPr>
            <a:normAutofit/>
          </a:bodyPr>
          <a:lstStyle/>
          <a:p>
            <a:pPr algn="r"/>
            <a:r>
              <a:rPr lang="ru-RU" sz="2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Пример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468338" y="1825625"/>
            <a:ext cx="7888070" cy="4351338"/>
          </a:xfrm>
        </p:spPr>
        <p:txBody>
          <a:bodyPr/>
          <a:lstStyle/>
          <a:p>
            <a:pPr marL="450850" indent="-450850">
              <a:buFont typeface="Wingdings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Рядом с видеороликом размещает фотоизображение террористов, атаковавших редакцию «Шарили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Эбдо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9" name="Рисунок 3" descr="https://upload.wikimedia.org/wikipedia/commons/thumb/e/ec/Sa%C3%AFd_et_Ch%C3%A9rif_Kouachi.jpg/220px-Sa%C3%AFd_et_Ch%C3%A9rif_Kouac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073" y="2924944"/>
            <a:ext cx="4550599" cy="287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9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68537" y="116632"/>
            <a:ext cx="6408713" cy="1263674"/>
          </a:xfrm>
        </p:spPr>
        <p:txBody>
          <a:bodyPr>
            <a:normAutofit/>
          </a:bodyPr>
          <a:lstStyle/>
          <a:p>
            <a:pPr algn="r"/>
            <a:r>
              <a:rPr lang="ru-RU" sz="2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Пример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38" y="1340768"/>
            <a:ext cx="8496944" cy="5256584"/>
          </a:xfrm>
        </p:spPr>
        <p:txBody>
          <a:bodyPr>
            <a:noAutofit/>
          </a:bodyPr>
          <a:lstStyle/>
          <a:p>
            <a:pPr marL="355600" indent="-3556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Данный пост Вербовщик снабжает собственным комментарием: «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Спасибо вам, братья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!! Шахиды (Ин </a:t>
            </a:r>
            <a:r>
              <a:rPr lang="ru-RU" sz="1800" i="1" dirty="0" err="1">
                <a:latin typeface="Arial" pitchFamily="34" charset="0"/>
                <a:cs typeface="Arial" pitchFamily="34" charset="0"/>
              </a:rPr>
              <a:t>Ша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Аллах) Братья, отомстившие за честь пророка (мир над ним), короны на наших головах, свет наших лиц. Пусть Аллах накажет тех которые стесняются этих братьев».</a:t>
            </a:r>
          </a:p>
          <a:p>
            <a:pPr marL="355600" indent="-3556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У Вербовщика на тот момент уже сформирован круг подписчиков, разделяющих в целом его религиозные интересы, становится возможным перейти к следующему этапу – заявить о своих «особых» взглядах, однако сделать это необходимо так, чтобы не привлечь внимание правоохранительных органов, иначе задача выполнена не будет. </a:t>
            </a:r>
          </a:p>
          <a:p>
            <a:pPr marL="355600" indent="-3556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Камуфлируя свои намерения, вербовщик использует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жанр благодарности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чтобы:</a:t>
            </a:r>
          </a:p>
          <a:p>
            <a:pPr marL="801688"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посылать аудитории сигнал о том, что он положительно оценивает совершенные данными людьми «действия», ожидая реакции со стороны разделяющих его взгляд по конкретному вопросу;</a:t>
            </a:r>
          </a:p>
          <a:p>
            <a:pPr marL="801688"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не используя слов-маркеров, однозначно присущих радикальному исламскому дискурсу, избежать обнаружения правоохранительными органами. 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247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260426" y="692696"/>
            <a:ext cx="5998781" cy="5040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Интернет – хранилище фактов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370" y="1412777"/>
            <a:ext cx="8231029" cy="3240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Обмен информацией в глобальном общежитии.</a:t>
            </a:r>
          </a:p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Формирование мировоззрения.</a:t>
            </a:r>
          </a:p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 настоящее время существует массовая потребность осмыслить свое прошлое!!!</a:t>
            </a:r>
          </a:p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 Интернете очень много фактов,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но нет методологии понимания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Факты без методологии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не могут объяснить поведение людей.</a:t>
            </a:r>
          </a:p>
        </p:txBody>
      </p:sp>
    </p:spTree>
    <p:extLst>
      <p:ext uri="{BB962C8B-B14F-4D97-AF65-F5344CB8AC3E}">
        <p14:creationId xmlns:p14="http://schemas.microsoft.com/office/powerpoint/2010/main" val="386343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67451" y="1663402"/>
            <a:ext cx="8569839" cy="4933950"/>
          </a:xfrm>
        </p:spPr>
        <p:txBody>
          <a:bodyPr>
            <a:normAutofit/>
          </a:bodyPr>
          <a:lstStyle/>
          <a:p>
            <a:pPr marL="355600" indent="-355600">
              <a:buFont typeface="+mj-lt"/>
              <a:buAutoNum type="arabicPeriod"/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Бердникова, А. Г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Речевой жанр благодарности : когнитивный и семантико- прагматический аспекты :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автореф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дис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… канд.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филол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Наук : 10.02.01 /</a:t>
            </a:r>
            <a:br>
              <a:rPr lang="ru-RU" sz="1800" dirty="0"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latin typeface="Arial" pitchFamily="34" charset="0"/>
                <a:cs typeface="Arial" pitchFamily="34" charset="0"/>
              </a:rPr>
              <a:t>А. Г. Бердникова. – Новосибирск, 2005. – 24 с. </a:t>
            </a:r>
          </a:p>
          <a:p>
            <a:pPr marL="355600" indent="-355600">
              <a:buFont typeface="+mj-lt"/>
              <a:buAutoNum type="arabicPeriod"/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Большой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юридический словарь / гл. ред. А. Я. Сухарев. – М. : ИНФРА-М, 2007. – 858 с.</a:t>
            </a:r>
          </a:p>
          <a:p>
            <a:pPr marL="355600" indent="-355600">
              <a:buFont typeface="+mj-lt"/>
              <a:buAutoNum type="arabicPeriod"/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Информационная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война. Информационное противоборство : теория и практика : монография / В. М. Щекотихин, А. В. Королёв, В. В. Королёва и др. ; под общ. ред. В. М. Щекотихина. – М. : Академия ФСО России, ЦАТУ, 2010. – 999 с.</a:t>
            </a:r>
          </a:p>
          <a:p>
            <a:pPr marL="355600" indent="-355600">
              <a:buFont typeface="+mj-lt"/>
              <a:buAutoNum type="arabicPeriod"/>
              <a:defRPr/>
            </a:pPr>
            <a:r>
              <a:rPr lang="ru-RU" altLang="ru-RU" sz="1800" i="1" dirty="0">
                <a:latin typeface="Arial" pitchFamily="34" charset="0"/>
                <a:cs typeface="Arial" pitchFamily="34" charset="0"/>
              </a:rPr>
              <a:t>Петров, С. В</a:t>
            </a:r>
            <a:r>
              <a:rPr lang="ru-RU" altLang="ru-RU" sz="1800" dirty="0">
                <a:latin typeface="Arial" pitchFamily="34" charset="0"/>
                <a:cs typeface="Arial" pitchFamily="34" charset="0"/>
              </a:rPr>
              <a:t>. Информационная безопасность : учеб. Пособие </a:t>
            </a:r>
            <a:r>
              <a:rPr lang="en-US" altLang="ru-RU" sz="1800" dirty="0">
                <a:latin typeface="Arial" pitchFamily="34" charset="0"/>
                <a:cs typeface="Arial" pitchFamily="34" charset="0"/>
              </a:rPr>
              <a:t>/</a:t>
            </a:r>
            <a:br>
              <a:rPr lang="ru-RU" altLang="ru-RU" sz="1800" dirty="0">
                <a:latin typeface="Arial" pitchFamily="34" charset="0"/>
                <a:cs typeface="Arial" pitchFamily="34" charset="0"/>
              </a:rPr>
            </a:br>
            <a:r>
              <a:rPr lang="ru-RU" altLang="ru-RU" sz="1800" dirty="0">
                <a:latin typeface="Arial" pitchFamily="34" charset="0"/>
                <a:cs typeface="Arial" pitchFamily="34" charset="0"/>
              </a:rPr>
              <a:t>С. В. Петров, И. П. </a:t>
            </a:r>
            <a:r>
              <a:rPr lang="ru-RU" altLang="ru-RU" sz="1800" dirty="0" err="1">
                <a:latin typeface="Arial" pitchFamily="34" charset="0"/>
                <a:cs typeface="Arial" pitchFamily="34" charset="0"/>
              </a:rPr>
              <a:t>Слинькова</a:t>
            </a:r>
            <a:r>
              <a:rPr lang="ru-RU" altLang="ru-RU" sz="1800" dirty="0">
                <a:latin typeface="Arial" pitchFamily="34" charset="0"/>
                <a:cs typeface="Arial" pitchFamily="34" charset="0"/>
              </a:rPr>
              <a:t>, В. В. </a:t>
            </a:r>
            <a:r>
              <a:rPr lang="ru-RU" altLang="ru-RU" sz="1800" dirty="0" err="1">
                <a:latin typeface="Arial" pitchFamily="34" charset="0"/>
                <a:cs typeface="Arial" pitchFamily="34" charset="0"/>
              </a:rPr>
              <a:t>Гафнер</a:t>
            </a:r>
            <a:r>
              <a:rPr lang="ru-RU" altLang="ru-RU" sz="1800" dirty="0">
                <a:latin typeface="Arial" pitchFamily="34" charset="0"/>
                <a:cs typeface="Arial" pitchFamily="34" charset="0"/>
              </a:rPr>
              <a:t>, П. А. Кисляков. – Новосибирск : АРТА, 2012. – 296 с. </a:t>
            </a:r>
          </a:p>
          <a:p>
            <a:pPr marL="355600" indent="-355600">
              <a:buFont typeface="+mj-lt"/>
              <a:buAutoNum type="arabicPeriod"/>
              <a:defRPr/>
            </a:pPr>
            <a:r>
              <a:rPr lang="ru-RU" sz="1800" i="1" dirty="0" err="1">
                <a:latin typeface="Arial" pitchFamily="34" charset="0"/>
                <a:cs typeface="Arial" pitchFamily="34" charset="0"/>
              </a:rPr>
              <a:t>Саженин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, И. 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Благодарность как прием маскировки намерений в экстремистском тексте / И. И.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Саженин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// Казанский педагогический журнал. </a:t>
            </a:r>
            <a:r>
              <a:rPr lang="ru-RU" altLang="ru-RU" sz="18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2016. – № 3. – С. 162</a:t>
            </a:r>
            <a:r>
              <a:rPr lang="ru-RU" altLang="ru-RU" sz="18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166. </a:t>
            </a:r>
          </a:p>
          <a:p>
            <a:pPr>
              <a:buFont typeface="Arial" charset="0"/>
              <a:buNone/>
              <a:defRPr/>
            </a:pPr>
            <a:endParaRPr lang="ru-RU" alt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1835" y="692696"/>
            <a:ext cx="3060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Литература:</a:t>
            </a:r>
          </a:p>
        </p:txBody>
      </p:sp>
    </p:spTree>
    <p:extLst>
      <p:ext uri="{BB962C8B-B14F-4D97-AF65-F5344CB8AC3E}">
        <p14:creationId xmlns:p14="http://schemas.microsoft.com/office/powerpoint/2010/main" val="130171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68338" y="1556792"/>
            <a:ext cx="8467662" cy="4824958"/>
          </a:xfrm>
        </p:spPr>
        <p:txBody>
          <a:bodyPr>
            <a:normAutofit/>
          </a:bodyPr>
          <a:lstStyle/>
          <a:p>
            <a:pPr marL="355600" indent="-355600">
              <a:buFont typeface="+mj-lt"/>
              <a:buAutoNum type="arabicPeriod" startAt="6"/>
              <a:defRPr/>
            </a:pPr>
            <a:r>
              <a:rPr lang="ru-RU" altLang="ru-RU" sz="1800" i="1" dirty="0">
                <a:latin typeface="Arial" pitchFamily="34" charset="0"/>
                <a:cs typeface="Arial" pitchFamily="34" charset="0"/>
              </a:rPr>
              <a:t>Сазонов, В. Ф</a:t>
            </a:r>
            <a:r>
              <a:rPr lang="ru-RU" altLang="ru-RU" sz="1800" dirty="0">
                <a:latin typeface="Arial" pitchFamily="34" charset="0"/>
                <a:cs typeface="Arial" pitchFamily="34" charset="0"/>
              </a:rPr>
              <a:t>. Манипуляция человеком : учеб.-метод. Пособие /</a:t>
            </a:r>
            <a:br>
              <a:rPr lang="ru-RU" altLang="ru-RU" sz="1800" dirty="0">
                <a:latin typeface="Arial" pitchFamily="34" charset="0"/>
                <a:cs typeface="Arial" pitchFamily="34" charset="0"/>
              </a:rPr>
            </a:br>
            <a:r>
              <a:rPr lang="ru-RU" altLang="ru-RU" sz="1800" dirty="0">
                <a:latin typeface="Arial" pitchFamily="34" charset="0"/>
                <a:cs typeface="Arial" pitchFamily="34" charset="0"/>
              </a:rPr>
              <a:t>В. Ф. Сазонов. – Рязань : РГУ, 2007. – 56 с. </a:t>
            </a:r>
          </a:p>
          <a:p>
            <a:pPr marL="355600" indent="-355600">
              <a:buFont typeface="+mj-lt"/>
              <a:buAutoNum type="arabicPeriod" startAt="6"/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Самойлова, Е. Е.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Проклятия как форма конвенционального поведения [Электронный ресурс] / Е. Е. Самойлова //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Ruthenia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: сайт Центра типологии и семиотики фольклора Российского государственного гуманитарного университета. – Режим доступа: </a:t>
            </a:r>
            <a:r>
              <a:rPr lang="en-US" sz="1800" dirty="0">
                <a:latin typeface="Arial" pitchFamily="34" charset="0"/>
                <a:cs typeface="Arial" pitchFamily="34" charset="0"/>
                <a:hlinkClick r:id="rId2"/>
              </a:rPr>
              <a:t>http://www.ruthenia.ru/folklore/samoylova3.htm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55600" indent="-355600">
              <a:buFont typeface="+mj-lt"/>
              <a:buAutoNum type="arabicPeriod" startAt="6"/>
              <a:defRPr/>
            </a:pPr>
            <a:r>
              <a:rPr lang="ru-RU" altLang="ru-RU" sz="1800" i="1" dirty="0">
                <a:latin typeface="Arial" pitchFamily="34" charset="0"/>
                <a:cs typeface="Arial" pitchFamily="34" charset="0"/>
              </a:rPr>
              <a:t>Скворцов, В. Н.</a:t>
            </a:r>
            <a:r>
              <a:rPr lang="ru-RU" altLang="ru-RU" sz="1800" dirty="0">
                <a:latin typeface="Arial" pitchFamily="34" charset="0"/>
                <a:cs typeface="Arial" pitchFamily="34" charset="0"/>
              </a:rPr>
              <a:t> Профессиональная этика / В. Н. Скворцов. – Томск :</a:t>
            </a:r>
            <a:br>
              <a:rPr lang="ru-RU" altLang="ru-RU" sz="1800" dirty="0">
                <a:latin typeface="Arial" pitchFamily="34" charset="0"/>
                <a:cs typeface="Arial" pitchFamily="34" charset="0"/>
              </a:rPr>
            </a:br>
            <a:r>
              <a:rPr lang="ru-RU" altLang="ru-RU" sz="1800" dirty="0">
                <a:latin typeface="Arial" pitchFamily="34" charset="0"/>
                <a:cs typeface="Arial" pitchFamily="34" charset="0"/>
              </a:rPr>
              <a:t>Изд-во ТПУ, 2006. – 180 с.</a:t>
            </a:r>
          </a:p>
          <a:p>
            <a:pPr marL="355600" indent="-355600">
              <a:buFont typeface="+mj-lt"/>
              <a:buAutoNum type="arabicPeriod" startAt="6"/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Супиченко, С.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Интернет экстремизм и терроризм / С. Супиченко // Ассиметричные угрозы и конфликты низкой интенсивности :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Информ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.-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аналит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журн. ЦАТУ. – 2008. – № 5. – С. 57–62.</a:t>
            </a:r>
            <a:endParaRPr lang="ru-RU" altLang="ru-RU" sz="1800" dirty="0">
              <a:latin typeface="Arial" pitchFamily="34" charset="0"/>
              <a:cs typeface="Arial" pitchFamily="34" charset="0"/>
            </a:endParaRPr>
          </a:p>
          <a:p>
            <a:pPr marL="355600" indent="-355600">
              <a:buFont typeface="+mj-lt"/>
              <a:buAutoNum type="arabicPeriod" startAt="6"/>
              <a:defRPr/>
            </a:pPr>
            <a:r>
              <a:rPr lang="ru-RU" sz="1800" i="1" dirty="0" err="1">
                <a:latin typeface="Arial" pitchFamily="34" charset="0"/>
                <a:cs typeface="Arial" pitchFamily="34" charset="0"/>
              </a:rPr>
              <a:t>Чукуэн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, С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Международный терроризм в информационную эпоху /</a:t>
            </a:r>
            <a:br>
              <a:rPr lang="ru-RU" sz="1800" dirty="0"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latin typeface="Arial" pitchFamily="34" charset="0"/>
                <a:cs typeface="Arial" pitchFamily="34" charset="0"/>
              </a:rPr>
              <a:t>С.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Чукуэн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– Ассиметричные угрозы и конфликты низкой интенсивности :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Информ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.-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аналит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журн. ЦАТУ. – 2009. – № 8. – С. 55–59.</a:t>
            </a:r>
            <a:endParaRPr lang="ru-RU" altLang="ru-RU" sz="18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ru-RU" alt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0466" y="692696"/>
            <a:ext cx="2628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Литература:</a:t>
            </a:r>
          </a:p>
        </p:txBody>
      </p:sp>
    </p:spTree>
    <p:extLst>
      <p:ext uri="{BB962C8B-B14F-4D97-AF65-F5344CB8AC3E}">
        <p14:creationId xmlns:p14="http://schemas.microsoft.com/office/powerpoint/2010/main" val="32323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548458" y="764704"/>
            <a:ext cx="5976664" cy="43204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Обстановка в мире изменилась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378" y="1628800"/>
            <a:ext cx="7920880" cy="25922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«Обстановка в мире изменилась не в связи с террористическими актами. Она давно изменилась. Просто мы, к сожалению, этого не замечали».</a:t>
            </a:r>
          </a:p>
          <a:p>
            <a:pPr marL="0" indent="0" algn="r">
              <a:lnSpc>
                <a:spcPct val="100000"/>
              </a:lnSpc>
              <a:buNone/>
              <a:defRPr/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В. В. Путин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Font typeface="Arial" charset="0"/>
              <a:buNone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Старая система безопасности не настроена на предотвращение новых угроз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74" y="4293096"/>
            <a:ext cx="3312368" cy="234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85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548458" y="692696"/>
            <a:ext cx="4748869" cy="50405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Роль личности в истории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720366" y="1412776"/>
            <a:ext cx="7704856" cy="42484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Мир действительно изменился и, соответственно, изменилась роль ВСЯКОЙ личности в истории.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Многократно возросла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информационная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 энерговооруженность среднестатистического жителя Земли, 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компьютерные средства связи и управление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открыли многочисленные возможности к тому, чтобы «простой человек» хотя бы на короткое время мог обрести власть над энергетическим потенциалом.</a:t>
            </a:r>
          </a:p>
        </p:txBody>
      </p:sp>
    </p:spTree>
    <p:extLst>
      <p:ext uri="{BB962C8B-B14F-4D97-AF65-F5344CB8AC3E}">
        <p14:creationId xmlns:p14="http://schemas.microsoft.com/office/powerpoint/2010/main" val="35571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32434" y="332656"/>
            <a:ext cx="5327650" cy="14954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Font typeface="Arial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«Мы вступаем в новое столетие.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Мы вступаем в новую эру».</a:t>
            </a:r>
          </a:p>
          <a:p>
            <a:pPr marL="0" indent="0" algn="r">
              <a:lnSpc>
                <a:spcPct val="100000"/>
              </a:lnSpc>
              <a:buFont typeface="Arial" charset="0"/>
              <a:buNone/>
              <a:defRPr/>
            </a:pPr>
            <a:r>
              <a:rPr lang="ru-RU" sz="2400" i="1" dirty="0" err="1">
                <a:latin typeface="Arial" pitchFamily="34" charset="0"/>
                <a:cs typeface="Arial" pitchFamily="34" charset="0"/>
              </a:rPr>
              <a:t>Шимон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Перес</a:t>
            </a:r>
          </a:p>
        </p:txBody>
      </p:sp>
      <p:sp>
        <p:nvSpPr>
          <p:cNvPr id="7171" name="AutoShape 2" descr="Картинки по запросу"/>
          <p:cNvSpPr>
            <a:spLocks noChangeAspect="1" noChangeArrowheads="1"/>
          </p:cNvSpPr>
          <p:nvPr/>
        </p:nvSpPr>
        <p:spPr bwMode="auto">
          <a:xfrm>
            <a:off x="174655" y="-179388"/>
            <a:ext cx="304853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2" name="AutoShape 4" descr="Картинки по запросу"/>
          <p:cNvSpPr>
            <a:spLocks noChangeAspect="1" noChangeArrowheads="1"/>
          </p:cNvSpPr>
          <p:nvPr/>
        </p:nvSpPr>
        <p:spPr bwMode="auto">
          <a:xfrm>
            <a:off x="327082" y="-26988"/>
            <a:ext cx="304853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3" name="AutoShape 6" descr="Картинки по запросу"/>
          <p:cNvSpPr>
            <a:spLocks noChangeAspect="1" noChangeArrowheads="1"/>
          </p:cNvSpPr>
          <p:nvPr/>
        </p:nvSpPr>
        <p:spPr bwMode="auto">
          <a:xfrm>
            <a:off x="479508" y="125413"/>
            <a:ext cx="30485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632" y="192088"/>
            <a:ext cx="2046642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193" y="4395068"/>
            <a:ext cx="4572794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83463" y="1828081"/>
            <a:ext cx="5957084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Сейчас происходит переход к глобальному информационному обществу, что повлечет за собой появление нового экономического, социального и политического устройства; переход к единой глобальной культуре человечества.</a:t>
            </a:r>
          </a:p>
        </p:txBody>
      </p:sp>
    </p:spTree>
    <p:extLst>
      <p:ext uri="{BB962C8B-B14F-4D97-AF65-F5344CB8AC3E}">
        <p14:creationId xmlns:p14="http://schemas.microsoft.com/office/powerpoint/2010/main" val="141842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548458" y="692696"/>
            <a:ext cx="7128792" cy="432048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altLang="ru-RU" sz="24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Влияние СМИ на мировоззрение человека</a:t>
            </a:r>
          </a:p>
        </p:txBody>
      </p:sp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540346" y="1412776"/>
            <a:ext cx="8208912" cy="4176464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ru-RU" altLang="ru-RU" sz="2000" dirty="0">
                <a:latin typeface="Arial" pitchFamily="34" charset="0"/>
                <a:cs typeface="Arial" pitchFamily="34" charset="0"/>
              </a:rPr>
              <a:t>Общей закономерностью общественного развития является резкое увеличение доли информации, получаемой из специализированных источников. Современный человек все реже находит время и возможность для общения с окружающими его людьми</a:t>
            </a:r>
            <a:br>
              <a:rPr lang="ru-RU" altLang="ru-RU" sz="2000" dirty="0">
                <a:latin typeface="Arial" pitchFamily="34" charset="0"/>
                <a:cs typeface="Arial" pitchFamily="34" charset="0"/>
              </a:rPr>
            </a:br>
            <a:r>
              <a:rPr lang="ru-RU" altLang="ru-RU" sz="2000" dirty="0">
                <a:latin typeface="Arial" pitchFamily="34" charset="0"/>
                <a:cs typeface="Arial" pitchFamily="34" charset="0"/>
              </a:rPr>
              <a:t>и обмена важной жизненной информацией. 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Основную часть информации, необходимой для адекватного поведения в обществе, он получает из теле- и радиопрограмм, газет и других периодических изданий.</a:t>
            </a:r>
            <a:r>
              <a:rPr lang="ru-RU" altLang="ru-RU" sz="2000" dirty="0">
                <a:latin typeface="Arial" pitchFamily="34" charset="0"/>
                <a:cs typeface="Arial" pitchFamily="34" charset="0"/>
              </a:rPr>
              <a:t> Особенно ярко эта тенденция проявляется при формировании мнения людей по вопросам, которые не находят отражения в их непосредственном опыте, например о политической жизни и ее лидерах, экономической конъюнктуре, обстановке в других странах и регионах.</a:t>
            </a:r>
          </a:p>
        </p:txBody>
      </p:sp>
    </p:spTree>
    <p:extLst>
      <p:ext uri="{BB962C8B-B14F-4D97-AF65-F5344CB8AC3E}">
        <p14:creationId xmlns:p14="http://schemas.microsoft.com/office/powerpoint/2010/main" val="223600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76450" y="695998"/>
            <a:ext cx="6909109" cy="478109"/>
          </a:xfrm>
        </p:spPr>
        <p:txBody>
          <a:bodyPr>
            <a:normAutofit/>
          </a:bodyPr>
          <a:lstStyle/>
          <a:p>
            <a:pPr marL="0" indent="0"/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Влияние СМИ на мировоззрение человека</a:t>
            </a:r>
          </a:p>
        </p:txBody>
      </p:sp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468338" y="1412776"/>
            <a:ext cx="8208912" cy="20882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Font typeface="Arial" charset="0"/>
              <a:buNone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В итоге одним из наиболее распространенных понятий современного мира стало понятие </a:t>
            </a:r>
            <a:r>
              <a:rPr lang="ru-RU" alt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средства массовой информации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(СМИ), объединяющее все каналы доведения информации до широкой общественности, в том числе печать, радио, телевидение, Интернет, кино.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18" y="3749551"/>
            <a:ext cx="3366084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Картинки по запросу газе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96" y="3933056"/>
            <a:ext cx="239903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530" y="3933056"/>
            <a:ext cx="198472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64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48458" y="802342"/>
            <a:ext cx="6909109" cy="432048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Влияние СМИ на мировоззрение человека</a:t>
            </a:r>
          </a:p>
        </p:txBody>
      </p:sp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576636" y="1412776"/>
            <a:ext cx="8316638" cy="2232248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ru-RU" altLang="ru-RU" sz="2000" dirty="0">
                <a:latin typeface="Arial" pitchFamily="34" charset="0"/>
                <a:cs typeface="Arial" pitchFamily="34" charset="0"/>
              </a:rPr>
              <a:t>В Федеральном законе «О средствах массовой информации» от 27 декабря 1991 г. №2124-</a:t>
            </a:r>
            <a:r>
              <a:rPr lang="en-US" altLang="ru-RU" sz="2000" dirty="0">
                <a:latin typeface="Arial" pitchFamily="34" charset="0"/>
                <a:cs typeface="Arial" pitchFamily="34" charset="0"/>
              </a:rPr>
              <a:t>I</a:t>
            </a:r>
            <a:r>
              <a:rPr lang="ru-RU" altLang="ru-RU" sz="2000" dirty="0">
                <a:latin typeface="Arial" pitchFamily="34" charset="0"/>
                <a:cs typeface="Arial" pitchFamily="34" charset="0"/>
              </a:rPr>
              <a:t> под средством массовой информации понимается периодическое печатное издание, сетевое издание, телеканал, радиоканал, телепрограмма, радиопрограмма, видеопрограмма, кинохроникальная программа, иная форма периодического распространения массовой информации под постоянным наименованием (ст. 2).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530" y="3861048"/>
            <a:ext cx="4882411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31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Default Design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4472C4"/>
      </a:accent4>
      <a:accent5>
        <a:srgbClr val="FFC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C0808">
            <a:alpha val="48000"/>
          </a:srgbClr>
        </a:solidFill>
        <a:ln w="28575" cap="flat" cmpd="sng" algn="ctr">
          <a:solidFill>
            <a:srgbClr val="F7474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C0808">
            <a:alpha val="48000"/>
          </a:srgbClr>
        </a:solidFill>
        <a:ln w="28575" cap="flat" cmpd="sng" algn="ctr">
          <a:solidFill>
            <a:srgbClr val="F7474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1429</TotalTime>
  <Words>2390</Words>
  <Application>Microsoft Office PowerPoint</Application>
  <PresentationFormat>Произвольный</PresentationFormat>
  <Paragraphs>147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44" baseType="lpstr">
      <vt:lpstr>Arial Unicode MS</vt:lpstr>
      <vt:lpstr>Arial</vt:lpstr>
      <vt:lpstr>Arial Black</vt:lpstr>
      <vt:lpstr>Calibri</vt:lpstr>
      <vt:lpstr>Century Gothic</vt:lpstr>
      <vt:lpstr>Franklin Gothic Book</vt:lpstr>
      <vt:lpstr>Franklin Gothic Medium</vt:lpstr>
      <vt:lpstr>Tahoma</vt:lpstr>
      <vt:lpstr>Times New Roman</vt:lpstr>
      <vt:lpstr>Wingdings</vt:lpstr>
      <vt:lpstr>Wingdings 3</vt:lpstr>
      <vt:lpstr>1_Default Design</vt:lpstr>
      <vt:lpstr>Легкий дым</vt:lpstr>
      <vt:lpstr>Презентация PowerPoint</vt:lpstr>
      <vt:lpstr>Презентация PowerPoint</vt:lpstr>
      <vt:lpstr>Интернет – хранилище фактов</vt:lpstr>
      <vt:lpstr>Обстановка в мире изменилась</vt:lpstr>
      <vt:lpstr>Роль личности в истории</vt:lpstr>
      <vt:lpstr>Презентация PowerPoint</vt:lpstr>
      <vt:lpstr>Влияние СМИ на мировоззрение человека</vt:lpstr>
      <vt:lpstr>Влияние СМИ на мировоззрение человека</vt:lpstr>
      <vt:lpstr>Влияние СМИ на мировоззрение человека</vt:lpstr>
      <vt:lpstr>Влияние СМИ на мировоззрение человека</vt:lpstr>
      <vt:lpstr>Влияние СМИ на мировоззрение человека</vt:lpstr>
      <vt:lpstr>Влияние СМИ на мировоззрение человека</vt:lpstr>
      <vt:lpstr>Влияние СМИ на мировоззрение человека</vt:lpstr>
      <vt:lpstr>Влияние СМИ на мировоззрение человека</vt:lpstr>
      <vt:lpstr>Влияние СМИ на мировоззрение человека</vt:lpstr>
      <vt:lpstr>Факторы, влияющие на рост преступности в компьютерных сетях:</vt:lpstr>
      <vt:lpstr>Киберпреступность и борьба с ней</vt:lpstr>
      <vt:lpstr>Формы и способы компьютерных преступлений, по мнению криминологов и юристов:</vt:lpstr>
      <vt:lpstr>Приемы для достижения террористических целей в киберпространстве:</vt:lpstr>
      <vt:lpstr>Приемы для достижения террористических целей в киберпространстве:</vt:lpstr>
      <vt:lpstr>Цели использования сети Интернет террористами:</vt:lpstr>
      <vt:lpstr>Механизмы пропаганды взглядов и способы вербовки в сети Интернет</vt:lpstr>
      <vt:lpstr> Задача 1. Найти людей </vt:lpstr>
      <vt:lpstr> Задача 2. Выяснить их политические и религиозные предпочтения </vt:lpstr>
      <vt:lpstr>Задача 3. Сделать выборку людей с крайними взглядами или склонных к крайним взглядам</vt:lpstr>
      <vt:lpstr> Задача 4. Заявить о своей солидарности с террористической идеологией и избежать внимания со стороны правоохранителей </vt:lpstr>
      <vt:lpstr>Пример</vt:lpstr>
      <vt:lpstr>Пример</vt:lpstr>
      <vt:lpstr>Пример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PGAU</cp:lastModifiedBy>
  <cp:revision>171</cp:revision>
  <cp:lastPrinted>2013-02-15T04:39:28Z</cp:lastPrinted>
  <dcterms:created xsi:type="dcterms:W3CDTF">2012-09-16T05:10:25Z</dcterms:created>
  <dcterms:modified xsi:type="dcterms:W3CDTF">2025-04-16T12:26:51Z</dcterms:modified>
</cp:coreProperties>
</file>