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30"/>
  </p:notesMasterIdLst>
  <p:sldIdLst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90" r:id="rId20"/>
    <p:sldId id="293" r:id="rId21"/>
    <p:sldId id="280" r:id="rId22"/>
    <p:sldId id="291" r:id="rId23"/>
    <p:sldId id="281" r:id="rId24"/>
    <p:sldId id="292" r:id="rId25"/>
    <p:sldId id="282" r:id="rId26"/>
    <p:sldId id="284" r:id="rId27"/>
    <p:sldId id="285" r:id="rId28"/>
    <p:sldId id="259" r:id="rId29"/>
  </p:sldIdLst>
  <p:sldSz cx="9145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85732" autoAdjust="0"/>
  </p:normalViewPr>
  <p:slideViewPr>
    <p:cSldViewPr>
      <p:cViewPr varScale="1">
        <p:scale>
          <a:sx n="114" d="100"/>
          <a:sy n="114" d="100"/>
        </p:scale>
        <p:origin x="1398" y="114"/>
      </p:cViewPr>
      <p:guideLst>
        <p:guide orient="horz" pos="2160"/>
        <p:guide pos="384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7ABC-A23C-4482-9624-8E93BB1CDD6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DC24-A347-473F-AF78-4C95F4379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3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2130427"/>
            <a:ext cx="777375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9937-2BA7-4632-BCC8-2159C0D380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9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741E-E478-4720-BEB2-5370E0A16D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8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1864" y="0"/>
            <a:ext cx="2221298" cy="685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69" y="0"/>
            <a:ext cx="6511469" cy="6858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A8336-231B-49DA-A3D1-FA3D8E8CB2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70" y="10668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111F-3765-4E2C-A8F6-00FA2E3230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9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7969" y="0"/>
            <a:ext cx="8885193" cy="685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DA6D-CC8E-4FC4-BFC0-0753A73DB9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0870" y="1066800"/>
            <a:ext cx="8742293" cy="5791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3EC-1C48-4F64-9194-23E556F9F8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1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68" y="1066800"/>
            <a:ext cx="4294934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98230" y="1066800"/>
            <a:ext cx="429493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1E98-5FD9-40DD-B165-D3F6280A6E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6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754" y="2514601"/>
            <a:ext cx="6601597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754" y="4777381"/>
            <a:ext cx="660159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24" y="4321159"/>
            <a:ext cx="1395715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407" y="4529542"/>
            <a:ext cx="585080" cy="365125"/>
          </a:xfrm>
        </p:spPr>
        <p:txBody>
          <a:bodyPr/>
          <a:lstStyle/>
          <a:p>
            <a:pPr>
              <a:defRPr/>
            </a:pPr>
            <a:fld id="{D5D59937-2BA7-4632-BCC8-2159C0D3800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9" y="624110"/>
            <a:ext cx="6590343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753" y="2133600"/>
            <a:ext cx="659313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074562"/>
            <a:ext cx="6593130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3581400"/>
            <a:ext cx="659313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>
              <a:defRPr/>
            </a:pPr>
            <a:fld id="{F3E31D3D-C509-4ADE-B9BB-DEC4024E0AB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754" y="2136707"/>
            <a:ext cx="3198086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8235" y="2136707"/>
            <a:ext cx="3197648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A1BDB319-CE13-4784-864D-49ECD4A3F71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D7FC-2AF2-47DC-8275-19DD9115EC2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1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746" y="2226626"/>
            <a:ext cx="2875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752" y="2802889"/>
            <a:ext cx="319808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137" y="2223398"/>
            <a:ext cx="28737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641" y="2799661"/>
            <a:ext cx="3196235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5265DCFE-F117-47A0-B8B4-F0EF81D529B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4E645-619E-417E-917C-C2CBF7D0C53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0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43A92-0816-4E99-8F66-57A376C958D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2" y="446088"/>
            <a:ext cx="2630041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318" y="446090"/>
            <a:ext cx="3791564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1598613"/>
            <a:ext cx="2630041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517B6-5171-44E1-AECF-E887990A503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4800600"/>
            <a:ext cx="659313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753" y="634965"/>
            <a:ext cx="659313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367338"/>
            <a:ext cx="659313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>
              <a:defRPr/>
            </a:pPr>
            <a:fld id="{2345C1F8-7AAB-4D71-B350-7E3753066EC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09600"/>
            <a:ext cx="659313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6255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6392" y="3505200"/>
            <a:ext cx="565487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97479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438402"/>
            <a:ext cx="659313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6259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2" y="4343400"/>
            <a:ext cx="6689454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5181600"/>
            <a:ext cx="668945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116071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27407"/>
            <a:ext cx="65931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3" y="4343400"/>
            <a:ext cx="65931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5777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D3D-C509-4ADE-B9BB-DEC4024E0A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75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8741E-E478-4720-BEB2-5370E0A16D4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729" y="627407"/>
            <a:ext cx="1656420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753" y="627407"/>
            <a:ext cx="4717167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A8336-231B-49DA-A3D1-FA3D8E8CB2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68" y="1066800"/>
            <a:ext cx="4294934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8230" y="1066800"/>
            <a:ext cx="4294933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DB319-CE13-4784-864D-49ECD4A3F7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4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DCFE-F117-47A0-B8B4-F0EF81D529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8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E645-619E-417E-917C-C2CBF7D0C5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3A92-0816-4E99-8F66-57A376C958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17B6-5171-44E1-AECF-E887990A50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5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C1F8-7AAB-4D71-B350-7E3753066E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8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63000" sy="6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70" y="2"/>
            <a:ext cx="76340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70" y="1066800"/>
            <a:ext cx="874229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196" y="6524627"/>
            <a:ext cx="25086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4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544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5" y="285"/>
            <a:ext cx="195261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91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2133600"/>
            <a:ext cx="659313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3750" y="6135090"/>
            <a:ext cx="766513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752" y="6135810"/>
            <a:ext cx="57174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317" y="787784"/>
            <a:ext cx="58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6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antiterror.ru/about/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4522" y="380584"/>
            <a:ext cx="552349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ru-RU" sz="2800" dirty="0"/>
              <a:t>ФГБОУ ВО Пензенский ГАУ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2474" y="3861048"/>
            <a:ext cx="6973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Информационное противодействие идеологии терроризма</a:t>
            </a:r>
          </a:p>
        </p:txBody>
      </p:sp>
    </p:spTree>
    <p:extLst>
      <p:ext uri="{BB962C8B-B14F-4D97-AF65-F5344CB8AC3E}">
        <p14:creationId xmlns:p14="http://schemas.microsoft.com/office/powerpoint/2010/main" val="28992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4442" y="681037"/>
            <a:ext cx="7059910" cy="492124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информационной обстановки в сети</a:t>
            </a:r>
          </a:p>
        </p:txBody>
      </p:sp>
      <p:sp>
        <p:nvSpPr>
          <p:cNvPr id="12290" name="Объект 2"/>
          <p:cNvSpPr>
            <a:spLocks noGrp="1"/>
          </p:cNvSpPr>
          <p:nvPr>
            <p:ph idx="4294967295"/>
          </p:nvPr>
        </p:nvSpPr>
        <p:spPr>
          <a:xfrm>
            <a:off x="1044402" y="1484784"/>
            <a:ext cx="7779990" cy="4104927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ru-RU" alt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Традиционный терроризм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(например в начале 20 века) не угрожал обществу как таковому и не затрагивал основ его жизнедеятельности. </a:t>
            </a:r>
          </a:p>
          <a:p>
            <a:pPr marL="0" indent="0">
              <a:buFont typeface="Arial" charset="0"/>
              <a:buNone/>
            </a:pPr>
            <a:r>
              <a:rPr lang="ru-RU" alt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Современный (высокотехнологичный) терроризм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продуцирует системный кризис в любом государстве.</a:t>
            </a:r>
          </a:p>
          <a:p>
            <a:pPr marL="0" indent="0">
              <a:buNone/>
            </a:pPr>
            <a:r>
              <a:rPr lang="ru-RU" alt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Информационный терроризм </a:t>
            </a:r>
            <a:r>
              <a:rPr lang="ru-RU" altLang="ru-RU" sz="2400" dirty="0">
                <a:latin typeface="Calibri"/>
                <a:cs typeface="Arial" panose="020B0604020202020204" pitchFamily="34" charset="0"/>
              </a:rPr>
              <a:t>‒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терроризм с использованием информационного оружия </a:t>
            </a:r>
            <a:r>
              <a:rPr lang="ru-RU" altLang="ru-RU" sz="2400" dirty="0">
                <a:cs typeface="Arial" panose="020B0604020202020204" pitchFamily="34" charset="0"/>
              </a:rPr>
              <a:t>‒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наиболее реальную угрозу как для отдельных развитых стран, так и для всего мирового сообщества.</a:t>
            </a:r>
          </a:p>
          <a:p>
            <a:pPr marL="0" indent="0">
              <a:buFont typeface="Arial" charset="0"/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450" y="708662"/>
            <a:ext cx="7309098" cy="432470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и последовательные действия: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4294967295"/>
          </p:nvPr>
        </p:nvSpPr>
        <p:spPr>
          <a:xfrm>
            <a:off x="900387" y="1412776"/>
            <a:ext cx="7776864" cy="34563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компетентностный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научный подход;</a:t>
            </a:r>
          </a:p>
          <a:p>
            <a:pPr>
              <a:lnSpc>
                <a:spcPct val="10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организация прогнозирования;</a:t>
            </a:r>
          </a:p>
          <a:p>
            <a:pPr>
              <a:lnSpc>
                <a:spcPct val="10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ранняя и своевременная диагностика;</a:t>
            </a:r>
          </a:p>
          <a:p>
            <a:pPr>
              <a:lnSpc>
                <a:spcPct val="10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научно-технологическая экспертиза;</a:t>
            </a:r>
          </a:p>
          <a:p>
            <a:pPr>
              <a:lnSpc>
                <a:spcPct val="10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новейших факторов риска;</a:t>
            </a:r>
          </a:p>
          <a:p>
            <a:pPr>
              <a:lnSpc>
                <a:spcPct val="10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нейтрализация сфер и зон террористической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2832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7" y="476672"/>
            <a:ext cx="749013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450" y="692696"/>
            <a:ext cx="7112000" cy="504354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Доктрина информационной безопасности РФ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900386" y="1412776"/>
            <a:ext cx="7794824" cy="45369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Доктрина в число источников угроз информационной безопасности РФ относит деятельность международных террористических организаций. Глобальная информатизация привела к тому, что современное общество приобретает практически полную зависимость от состояния информационной инфраструктуры, включающей в себя объединение различных систем связи, телекоммуникационных средств, баз данных и информационных систем, принадлежащих государству, негосударственному секторы экономики, организациям, гражданам.</a:t>
            </a:r>
          </a:p>
        </p:txBody>
      </p:sp>
    </p:spTree>
    <p:extLst>
      <p:ext uri="{BB962C8B-B14F-4D97-AF65-F5344CB8AC3E}">
        <p14:creationId xmlns:p14="http://schemas.microsoft.com/office/powerpoint/2010/main" val="21358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68338" y="476672"/>
            <a:ext cx="8424936" cy="554461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 противодействии терроризму»</a:t>
            </a:r>
            <a:b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 6 марта 2006 г. № 35-ФЗ относит к террористической деятельности информационное или иное пособничество</a:t>
            </a:r>
            <a:b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планировании, подготовке и реализации террористического акта, а также пропаганду идей терроризма, распространение материалов или информации, призывающих к осуществлению террористической деятельности либо обосновывающих или оправдывающих необходимость осуществления такой деятельности.</a:t>
            </a:r>
          </a:p>
          <a:p>
            <a:pPr>
              <a:lnSpc>
                <a:spcPct val="100000"/>
              </a:lnSpc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практике информационного терроризма (как и любого другого) главное состоит в том, чтобы террористический акт имел опасные последствия и получил большой общественный резонанс. Как правило, действия информационных террористов сопровождаются угрозой повторения террористического акта без указания конкретного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14695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450" y="548680"/>
            <a:ext cx="7419950" cy="792386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конвенции ООН «Об обеспечении международной информационной безопасности»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4294967295"/>
          </p:nvPr>
        </p:nvSpPr>
        <p:spPr>
          <a:xfrm>
            <a:off x="687437" y="1411882"/>
            <a:ext cx="8061821" cy="4897438"/>
          </a:xfrm>
        </p:spPr>
        <p:txBody>
          <a:bodyPr>
            <a:normAutofit fontScale="92500"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Выработка единых подходов к прекращению функционирования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террористического характера.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и расширение обмена информацией об угрозах совершения компьютерных атак, о признаках, фактах использования сети Интернет в террористических целях.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Выработка законодательных мер, для того чтобы позволить компетентным органам следственные, розыскные и иные мероприятия.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Выработка законодательных мер, гарантирующих доступ на территорию государства-участника к отдельным частям информационной инфраструктуры.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25793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8458" y="620688"/>
            <a:ext cx="6803876" cy="737964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причины попадания молодежи в секты и террористические организации: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4294967295"/>
          </p:nvPr>
        </p:nvSpPr>
        <p:spPr>
          <a:xfrm>
            <a:off x="845915" y="1358652"/>
            <a:ext cx="7903344" cy="48786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жизни и одиночество;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переломный возраст;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боязнь ответственности;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поиск легких путей;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стремление вырваться из домашней атмосферы;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знаний;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укрепляющаяся у молодежи привычка быть марионеткой;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глубокая дифференциация социальных и этнических групп, поляризации их интересов,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маргинализация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части населения;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безработица;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низкий уровень привлечения финансовых вложений в регион и, как следствие, слабое развитие производства и промышленности;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низкое энергетическое обеспечение региона;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коррупция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клановость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небольшое количество программ экономической помощи и экономического стимулирования молодежи (стипендии, гранты, субсидии).</a:t>
            </a:r>
          </a:p>
          <a:p>
            <a:pPr marL="0" indent="0">
              <a:buFont typeface="Arial" charset="0"/>
              <a:buNone/>
              <a:defRPr/>
            </a:pP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7850" y="1557338"/>
            <a:ext cx="8459440" cy="460796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Мотивационно-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потребностная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сфера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выход на первый план самых насущных жизненных потребностей и невозможность удовлетворения ведущих социальных потребностей (отсутствие работы и социального признания) приводит к резкому падению самооценки и снижению уровня притязаний.</a:t>
            </a:r>
          </a:p>
          <a:p>
            <a:pPr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Эмоциональная сфера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от безразличия, подавленности, потери интереса к жизни, заторможенности, переходящей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апатию и депрессию, до раздражительности, агрессивности, неконтролируемых вспышек гнева. У старшеклассников из постконфликтных регионов отмечается повышенная тревожность, возбудимость, резкие перепады настроения, различные формы страхов, суицидальные наклонности.</a:t>
            </a:r>
          </a:p>
          <a:p>
            <a:pPr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Познавательная сфера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расстройства всех основных познавательных процессов – нарушения памяти, внимания, восприятия, отвлекаемость, расстройства мышления.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8458" y="404664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Выделяются следующие группы социально-психологических проблем, характерные для молодежи из постконфликтных регионов:</a:t>
            </a:r>
          </a:p>
        </p:txBody>
      </p:sp>
    </p:spTree>
    <p:extLst>
      <p:ext uri="{BB962C8B-B14F-4D97-AF65-F5344CB8AC3E}">
        <p14:creationId xmlns:p14="http://schemas.microsoft.com/office/powerpoint/2010/main" val="27945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20725" y="1557338"/>
            <a:ext cx="8244557" cy="475198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Психосоматические заболевания и симптомы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– головные боли, головокружения, расстройства желудочно-кишечного тракта, мышечно-суставные боли, одышка, астматический бронхит, повышенная утомляемость. </a:t>
            </a:r>
          </a:p>
          <a:p>
            <a:pPr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Серьезные проблемы обнаруживаются в области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межличностного взаимодействия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как в супружеских отношениях и отношениях с детьми, так и в сфере взаимодействия с представителями другой и в общении с представителями собственной культуры.</a:t>
            </a:r>
          </a:p>
          <a:p>
            <a:pPr>
              <a:defRPr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Мысли о будущем, потеря смысла жизни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социальная незащищенность, неверие в то, что можно гарантировать в будущем детям жизнь без военных конфликтов, порождают проблемы экзистенциального плана, в основном у наиболее образованной и интеллектуально развитой части населения.</a:t>
            </a:r>
          </a:p>
          <a:p>
            <a:pPr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4442" y="404664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Выделяются следующие группы социально-психологических проблем, характерные для молодежи из постконфликтных регионов:</a:t>
            </a:r>
          </a:p>
        </p:txBody>
      </p:sp>
    </p:spTree>
    <p:extLst>
      <p:ext uri="{BB962C8B-B14F-4D97-AF65-F5344CB8AC3E}">
        <p14:creationId xmlns:p14="http://schemas.microsoft.com/office/powerpoint/2010/main" val="28327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76450" y="661839"/>
            <a:ext cx="633670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управления человеком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>
          <a:xfrm>
            <a:off x="540346" y="1556792"/>
            <a:ext cx="7888288" cy="4351337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Психология – многогранная наука.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искусство манипуляции – этому прямое доказательство.</a:t>
            </a:r>
          </a:p>
          <a:p>
            <a:pPr marL="0" indent="0" algn="ctr">
              <a:buFont typeface="Arial" charset="0"/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Существует огромное количество методов, с помощью которых можно научиться управлять 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38867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4442" y="654390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План: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84362" y="1448780"/>
            <a:ext cx="828092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Информационная безопасность личности, общества и государства.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формы продвижения террористической идеологии в информационной среде.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Информационный терроризм.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Причины попадания молодежи в террористические организации.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принципы стратегии искоренения терроризма.</a:t>
            </a:r>
          </a:p>
          <a:p>
            <a:endParaRPr lang="ru-RU" alt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92163" y="1484313"/>
            <a:ext cx="8353425" cy="525705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методы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обеспечивают нормативно-правовую базу для работы органов государственной власти и органов самоуправления во всех субъектах РФ по противодействию идеологии терроризма.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Остальные методы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 реализации которых могут принимать непосредственное участие органы власти и органы местного самоуправления, можно охарактеризовать следующим образом: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Политические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(нормализация общественно-политической ситуации, разрешение социальных конфликтов, снижение уровня социально-политической напряженности, осуществление международного сотрудничества в области противодействия терроризму);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(оздоровление социально-экономической ситуации в отдельных регионах и выравнивание уровня развития регионов, сокращение маргинализации населения, уменьшение имущественной дифференциации, обеспечение социальной защиты населения);</a:t>
            </a:r>
          </a:p>
          <a:p>
            <a:pPr marL="442913" indent="-442913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4442" y="47667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и методы противодействия идеологии терроризма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4198" y="1556792"/>
            <a:ext cx="8496300" cy="25922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Информационно-пропагандистские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(разъяснение сущности и опасности терроризма, оказание воздействия на граждан (групп граждан) с целью воспитания у них неприятия идеологии насилия и привлечения их к участию в противодействии терроризму);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Культурно-образовательные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(формирование социально значимых ценностей в обществе и воспитание толерантности).</a:t>
            </a:r>
          </a:p>
          <a:p>
            <a:pPr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6450" y="507537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и методы противодействия идеологии терроризма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00386" y="1484784"/>
            <a:ext cx="8135938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Arial" charset="0"/>
              <a:buNone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Результативные в плане формирования ценностно-смысловых ориентаций подрастающего поколения технологии:</a:t>
            </a:r>
          </a:p>
          <a:p>
            <a:pPr>
              <a:lnSpc>
                <a:spcPct val="100000"/>
              </a:lnSpc>
              <a:defRPr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эмоциональный резонанс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‒ способ создания у широкой аудитории определенного настроения с одновременной передачей пропагандистской информации. Эмоциональный резонанс позволяет снять психологическую защиту, которую на мыслительном уровне выстраивает человек, сознательно пытаясь оградиться от пропагандистского воздействия;</a:t>
            </a:r>
          </a:p>
          <a:p>
            <a:pPr>
              <a:lnSpc>
                <a:spcPct val="100000"/>
              </a:lnSpc>
              <a:defRPr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индукция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‒ эмоциональное заражение;</a:t>
            </a:r>
          </a:p>
          <a:p>
            <a:pPr>
              <a:defRPr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4442" y="548680"/>
            <a:ext cx="64807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убеждения как компонент противодействия идеологии терроризма</a:t>
            </a:r>
          </a:p>
        </p:txBody>
      </p:sp>
    </p:spTree>
    <p:extLst>
      <p:ext uri="{BB962C8B-B14F-4D97-AF65-F5344CB8AC3E}">
        <p14:creationId xmlns:p14="http://schemas.microsoft.com/office/powerpoint/2010/main" val="40700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03407" y="1412776"/>
            <a:ext cx="801786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Результативные в плане формирования ценностно-смысловых ориентаций подрастающего поколения технологии: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фасцинация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как условие повышения эффективности воспринимаемого материала благодаря использованию сопутствующих фоновых воздействий. Наиболее часто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фасцинация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используется в театрализованных представлениях, игровых и шоу-программах, политических и религиозных мероприятиях и т. п. для заражения людей в толпе особым эмоциональным состоянием. На этом фоне передается соответствующая информация, причем нужно стремиться к тому, чтобы ее не было слишком много. (Голосуй или проиграешь!);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фиксация на авторитетах.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Большинство людей склонно к подражательному поведению, ориентируясь в своих поступках на действия авторитетных для них лидеров.</a:t>
            </a:r>
          </a:p>
          <a:p>
            <a:pPr>
              <a:defRPr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4442" y="548680"/>
            <a:ext cx="662473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убеждения как компонент противодействия идеологии терроризма</a:t>
            </a:r>
          </a:p>
        </p:txBody>
      </p:sp>
    </p:spTree>
    <p:extLst>
      <p:ext uri="{BB962C8B-B14F-4D97-AF65-F5344CB8AC3E}">
        <p14:creationId xmlns:p14="http://schemas.microsoft.com/office/powerpoint/2010/main" val="6129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330" y="1368152"/>
            <a:ext cx="8568952" cy="551723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респонденты в процессе формирования антитеррористического мышления решают и осваивают проблемы, имеющие для них определенную личностную ценность;</a:t>
            </a:r>
          </a:p>
          <a:p>
            <a:pPr>
              <a:spcBef>
                <a:spcPts val="600"/>
              </a:spcBef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транслятор чувствует себя по отношению к респондентам конгруэнтно, то есть проявляет себя таким человеком, какой он есть, выражая себя свободно;</a:t>
            </a:r>
          </a:p>
          <a:p>
            <a:pPr>
              <a:spcBef>
                <a:spcPts val="600"/>
              </a:spcBef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транслятор проявляет положительное отношение к респондентам, принимает их такими, каковы те есть;</a:t>
            </a:r>
          </a:p>
          <a:p>
            <a:pPr>
              <a:spcBef>
                <a:spcPts val="600"/>
              </a:spcBef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транслятор проявляет смысловую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эмпатию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к респонденту, что означает способность проникать в его внутренний мир, понимать его ценности и личностные смыслы, смотреть его глазами, оставаясь при этом самим собой;</a:t>
            </a:r>
          </a:p>
          <a:p>
            <a:pPr>
              <a:spcBef>
                <a:spcPts val="600"/>
              </a:spcBef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транслятор играет роль помощника и стимулятора личностно-центрированного респондента, создает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психологический комфорт и свободу для него, 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установки антитеррористического мышления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должны быть на его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смысложизненных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ценностях и перспективах развития.</a:t>
            </a:r>
          </a:p>
          <a:p>
            <a:pPr>
              <a:defRPr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2" descr="Картинки по запросу методы убеж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31" y="5138338"/>
            <a:ext cx="252925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8418" y="188640"/>
            <a:ext cx="705678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использовании методов убеждающих воздействий транслятор должен учитывать следующие рекомендации:</a:t>
            </a:r>
          </a:p>
        </p:txBody>
      </p:sp>
    </p:spTree>
    <p:extLst>
      <p:ext uri="{BB962C8B-B14F-4D97-AF65-F5344CB8AC3E}">
        <p14:creationId xmlns:p14="http://schemas.microsoft.com/office/powerpoint/2010/main" val="38017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132369" y="873761"/>
            <a:ext cx="878633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Президент РФ;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Совет Федерации Федерального Собрания РФ;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Дума Федерального Собрания РФ;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РФ;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Совет Безопасности РФ;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органы исполнительной власти;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межведомственные и государственные комиссии, создаваемые Президентом РФ и Правительством РФ;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органы исполнительной власти субъектов РФ;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органы местного самоуправления;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органы судебной власти;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общественные объединения;</a:t>
            </a:r>
          </a:p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граждане, принимающие в соответствии </a:t>
            </a:r>
            <a:b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законодательством участие в решении задач</a:t>
            </a:r>
            <a:b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ИБ. </a:t>
            </a:r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42" y="150449"/>
            <a:ext cx="2166251" cy="14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39" y="4941168"/>
            <a:ext cx="2127069" cy="17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338" y="116632"/>
            <a:ext cx="56886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элементы системы организационного обеспечения ИБ:</a:t>
            </a:r>
          </a:p>
        </p:txBody>
      </p:sp>
    </p:spTree>
    <p:extLst>
      <p:ext uri="{BB962C8B-B14F-4D97-AF65-F5344CB8AC3E}">
        <p14:creationId xmlns:p14="http://schemas.microsoft.com/office/powerpoint/2010/main" val="16609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908498" y="188640"/>
            <a:ext cx="5760640" cy="824062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принципы 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стратегии искоренения терроризма: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972394" y="1268761"/>
            <a:ext cx="7992889" cy="2232248"/>
          </a:xfrm>
        </p:spPr>
        <p:txBody>
          <a:bodyPr>
            <a:normAutofit/>
          </a:bodyPr>
          <a:lstStyle/>
          <a:p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Пробуждение в людях религиозного чувства.</a:t>
            </a:r>
          </a:p>
          <a:p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жизненно состоятельной и глобальной идеи, а не так называемой «национальной».	</a:t>
            </a:r>
          </a:p>
          <a:p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Развитие психики людей и общества под воздействием киноискусства, СМИ и др.</a:t>
            </a:r>
          </a:p>
        </p:txBody>
      </p:sp>
      <p:sp>
        <p:nvSpPr>
          <p:cNvPr id="26628" name="AutoShape 2" descr="Картинки по запросу идеология терроризма"/>
          <p:cNvSpPr>
            <a:spLocks noChangeAspect="1" noChangeArrowheads="1"/>
          </p:cNvSpPr>
          <p:nvPr/>
        </p:nvSpPr>
        <p:spPr bwMode="auto">
          <a:xfrm>
            <a:off x="174655" y="-179388"/>
            <a:ext cx="30485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387" y="620688"/>
            <a:ext cx="3420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0346" y="1700808"/>
            <a:ext cx="813690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Петров, С. В. Информационная безопасность: учеб. пособие 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С. В. Петров, И. П.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Слинькова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В. В.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Гафнер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П. А. Кисляков. – Новосибирск : АРТА, 2012. – 296 с.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Сазонов, В. Ф. Манипуляция человеком : учеб.-метод. пособие / В. Ф. Сазонов. – Рязань : РГУ, 2007. – 56 с.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Скворцов, В. Н. Профессиональная этика / В. Н. Скворцов . – Томск : Изд-во ТПУ, 2006. – 180 с.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Концепция противодействия терроризму в Российской Федерации, утвержденная Президентом Российской Федерации 9 октября 2009 г. Пр-2640 // Национальный портал противодействия терроризму «Россия Антитеррор». – Режим доступа: </a:t>
            </a:r>
            <a:r>
              <a:rPr lang="en-US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http://antiterror.ru/about/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0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332434" y="2617748"/>
            <a:ext cx="6779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Информационная безопасность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772594" y="1948770"/>
            <a:ext cx="33482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Методы обеспечения ИБ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893222" y="1187460"/>
            <a:ext cx="1393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Правовые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223496" y="1126485"/>
            <a:ext cx="22420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Организационно-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технические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527347" y="1196752"/>
            <a:ext cx="20310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Экономические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90083" y="1412776"/>
            <a:ext cx="914559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4818" y="1412776"/>
            <a:ext cx="914559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598418" y="3460938"/>
            <a:ext cx="1704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ИБ личности</a:t>
            </a:r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3710190" y="3491716"/>
            <a:ext cx="17706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ИБ общества</a:t>
            </a:r>
          </a:p>
        </p:txBody>
      </p:sp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6419377" y="3491716"/>
            <a:ext cx="2041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ИБ государства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4060012" y="-137262"/>
            <a:ext cx="803275" cy="8497776"/>
          </a:xfrm>
          <a:prstGeom prst="rightBrace">
            <a:avLst>
              <a:gd name="adj1" fmla="val 33495"/>
              <a:gd name="adj2" fmla="val 49966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TextBox 14"/>
          <p:cNvSpPr txBox="1">
            <a:spLocks noChangeArrowheads="1"/>
          </p:cNvSpPr>
          <p:nvPr/>
        </p:nvSpPr>
        <p:spPr bwMode="auto">
          <a:xfrm>
            <a:off x="212761" y="4500081"/>
            <a:ext cx="10574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Объект</a:t>
            </a:r>
          </a:p>
        </p:txBody>
      </p:sp>
      <p:sp>
        <p:nvSpPr>
          <p:cNvPr id="4110" name="TextBox 15"/>
          <p:cNvSpPr txBox="1">
            <a:spLocks noChangeArrowheads="1"/>
          </p:cNvSpPr>
          <p:nvPr/>
        </p:nvSpPr>
        <p:spPr bwMode="auto">
          <a:xfrm>
            <a:off x="7688628" y="4506913"/>
            <a:ext cx="1175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Субъект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416297" y="4935539"/>
            <a:ext cx="6089120" cy="7937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TextBox 23"/>
          <p:cNvSpPr txBox="1">
            <a:spLocks noChangeArrowheads="1"/>
          </p:cNvSpPr>
          <p:nvPr/>
        </p:nvSpPr>
        <p:spPr bwMode="auto">
          <a:xfrm>
            <a:off x="2317524" y="4551363"/>
            <a:ext cx="4305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противоборство</a:t>
            </a:r>
          </a:p>
        </p:txBody>
      </p:sp>
      <p:sp>
        <p:nvSpPr>
          <p:cNvPr id="4113" name="TextBox 24"/>
          <p:cNvSpPr txBox="1">
            <a:spLocks noChangeArrowheads="1"/>
          </p:cNvSpPr>
          <p:nvPr/>
        </p:nvSpPr>
        <p:spPr bwMode="auto">
          <a:xfrm>
            <a:off x="379312" y="5877272"/>
            <a:ext cx="25372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оружие</a:t>
            </a:r>
          </a:p>
        </p:txBody>
      </p:sp>
      <p:sp>
        <p:nvSpPr>
          <p:cNvPr id="4114" name="TextBox 25"/>
          <p:cNvSpPr txBox="1">
            <a:spLocks noChangeArrowheads="1"/>
          </p:cNvSpPr>
          <p:nvPr/>
        </p:nvSpPr>
        <p:spPr bwMode="auto">
          <a:xfrm>
            <a:off x="3182024" y="5877272"/>
            <a:ext cx="25998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</a:t>
            </a:r>
          </a:p>
        </p:txBody>
      </p:sp>
      <p:sp>
        <p:nvSpPr>
          <p:cNvPr id="4115" name="TextBox 26"/>
          <p:cNvSpPr txBox="1">
            <a:spLocks noChangeArrowheads="1"/>
          </p:cNvSpPr>
          <p:nvPr/>
        </p:nvSpPr>
        <p:spPr bwMode="auto">
          <a:xfrm>
            <a:off x="5868938" y="5877272"/>
            <a:ext cx="25998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угрозы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316172" y="4941168"/>
            <a:ext cx="914559" cy="914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481932" y="4941168"/>
            <a:ext cx="0" cy="9731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1585881" y="4941168"/>
            <a:ext cx="898681" cy="914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40346" y="1566952"/>
            <a:ext cx="8424936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безопасность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такое состояние общества, при котором обеспечена надежная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всесторонняя защита личности, общества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государства от воздействия на них особого вида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угроз, выступающих в форме организованных информационных потоков и направленных на деформацию общественного и индивидуального сознания.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широком смысле охватывает интересы защищенности человека, общества и государства.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узком смысле – это защита самой информации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каналов ее приема (передачи), а также организация защиты от применения противником информационного оружия.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476450" y="692696"/>
            <a:ext cx="5840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Информационная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41613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2354" y="1700808"/>
            <a:ext cx="8424863" cy="31678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Arial" charset="0"/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разделе 2, пункт 5 «Концепции противодействия терроризму в Российской Федерации» дается определение системы противодействия терроризму: «Общегосударственная система противодействия терроризму представляет собой совокупность субъектов противодействия терроризму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нормативных правовых актов, регулирующих их деятельность по выявлению, предупреждению (профилактике), пресечению, раскрытию и расследованию террористической деятельности, минимизации и (или) ликвидации последствий проявлений терроризма».</a:t>
            </a:r>
          </a:p>
          <a:p>
            <a:pPr algn="just">
              <a:defRPr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48458" y="692696"/>
            <a:ext cx="5840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Информационная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26058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 descr="http://ulgov.ru/pub/images/atts/page/20110407-prak-rek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77" y="1412776"/>
            <a:ext cx="6650827" cy="518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04442" y="764704"/>
            <a:ext cx="5840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Информационная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289237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4294967295"/>
          </p:nvPr>
        </p:nvSpPr>
        <p:spPr>
          <a:xfrm>
            <a:off x="540346" y="1556792"/>
            <a:ext cx="8388449" cy="45370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Конфликты на межнациональной и религиозной почве, убийства общественно-политических деятелей, взрывы в общественных местах, захват заложников, погромы – все это совершается террористами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 целью посеять панику, создать атмосферу социально-политической напряженности, воздействовать на органы власти для принятия ими выгодных для террористов и экстремистов решений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В этой обстановке возникла необходимость в пересмотре прежних взглядов на проблему формирования антитеррористической идеологии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целом. Она не может быть решена без научного осмысления проблемы применительно к условиям отдельного региона нашей страны на настоящем этапе ее развития, без опережающих теоретических исследований и выработки научно-обоснованных рекомендаций.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6410" y="6206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Необходимость пересмотра взглядов на проблемы формирования антитеррористической идеологии</a:t>
            </a:r>
          </a:p>
        </p:txBody>
      </p:sp>
    </p:spTree>
    <p:extLst>
      <p:ext uri="{BB962C8B-B14F-4D97-AF65-F5344CB8AC3E}">
        <p14:creationId xmlns:p14="http://schemas.microsoft.com/office/powerpoint/2010/main" val="145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450" y="653119"/>
            <a:ext cx="7327900" cy="719807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формы продвижения террористической и экстремистской идеологии в информационной среде: 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4294967295"/>
          </p:nvPr>
        </p:nvSpPr>
        <p:spPr>
          <a:xfrm>
            <a:off x="828378" y="1534412"/>
            <a:ext cx="5242694" cy="2952923"/>
          </a:xfrm>
        </p:spPr>
        <p:txBody>
          <a:bodyPr/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культивирование экстремизма;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насилие (террор);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религиозный фундаментализм;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сепаратизм;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национализм;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шовинизм и т. д.</a:t>
            </a:r>
          </a:p>
          <a:p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5" descr="Картинки по запросу идеология террориз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74" y="4229192"/>
            <a:ext cx="3252322" cy="244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2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8418" y="692696"/>
            <a:ext cx="7347942" cy="503783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информационной обстановки в сети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4362" y="1412777"/>
            <a:ext cx="8064896" cy="34563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Arial" charset="0"/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основных ресурсов по продвижению идеологии насилия: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носит наступательный характер;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имеет хорошую теоретическую базу;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продуманный спектр воздействия на пользователя.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популяризация образа террориста-«героя», в первую очередь в республиках, где традиционной религией является ислам.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4472C4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1840</Words>
  <Application>Microsoft Office PowerPoint</Application>
  <PresentationFormat>Произвольный</PresentationFormat>
  <Paragraphs>140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 Unicode MS</vt:lpstr>
      <vt:lpstr>Arial</vt:lpstr>
      <vt:lpstr>Arial Black</vt:lpstr>
      <vt:lpstr>Calibri</vt:lpstr>
      <vt:lpstr>Century Gothic</vt:lpstr>
      <vt:lpstr>Franklin Gothic Book</vt:lpstr>
      <vt:lpstr>Franklin Gothic Medium</vt:lpstr>
      <vt:lpstr>Tahoma</vt:lpstr>
      <vt:lpstr>Times New Roman</vt:lpstr>
      <vt:lpstr>Wingdings</vt:lpstr>
      <vt:lpstr>Wingdings 3</vt:lpstr>
      <vt:lpstr>1_Default Design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формы продвижения террористической и экстремистской идеологии в информационной среде: </vt:lpstr>
      <vt:lpstr>Анализ информационной обстановки в сети</vt:lpstr>
      <vt:lpstr>Анализ информационной обстановки в сети</vt:lpstr>
      <vt:lpstr>Необходимые и последовательные действия:</vt:lpstr>
      <vt:lpstr>Презентация PowerPoint</vt:lpstr>
      <vt:lpstr>Доктрина информационной безопасности РФ</vt:lpstr>
      <vt:lpstr>Презентация PowerPoint</vt:lpstr>
      <vt:lpstr>Проект конвенции ООН «Об обеспечении международной информационной безопасности»</vt:lpstr>
      <vt:lpstr>Основные причины попадания молодежи в секты и террористические организации:</vt:lpstr>
      <vt:lpstr>Презентация PowerPoint</vt:lpstr>
      <vt:lpstr>Презентация PowerPoint</vt:lpstr>
      <vt:lpstr>Методы управления человеком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принципы  стратегии искоренения терроризма: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PGAU</cp:lastModifiedBy>
  <cp:revision>166</cp:revision>
  <cp:lastPrinted>2013-02-15T04:39:28Z</cp:lastPrinted>
  <dcterms:created xsi:type="dcterms:W3CDTF">2012-09-16T05:10:25Z</dcterms:created>
  <dcterms:modified xsi:type="dcterms:W3CDTF">2025-04-21T05:46:05Z</dcterms:modified>
</cp:coreProperties>
</file>