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34" r:id="rId3"/>
    <p:sldMasterId id="2147483746" r:id="rId4"/>
    <p:sldMasterId id="2147483722" r:id="rId5"/>
  </p:sldMasterIdLst>
  <p:notesMasterIdLst>
    <p:notesMasterId r:id="rId44"/>
  </p:notesMasterIdLst>
  <p:handoutMasterIdLst>
    <p:handoutMasterId r:id="rId45"/>
  </p:handoutMasterIdLst>
  <p:sldIdLst>
    <p:sldId id="295" r:id="rId6"/>
    <p:sldId id="262" r:id="rId7"/>
    <p:sldId id="263" r:id="rId8"/>
    <p:sldId id="264" r:id="rId9"/>
    <p:sldId id="265" r:id="rId10"/>
    <p:sldId id="266" r:id="rId11"/>
    <p:sldId id="30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6" r:id="rId26"/>
    <p:sldId id="281" r:id="rId27"/>
    <p:sldId id="282" r:id="rId28"/>
    <p:sldId id="297" r:id="rId29"/>
    <p:sldId id="283" r:id="rId30"/>
    <p:sldId id="298" r:id="rId31"/>
    <p:sldId id="284" r:id="rId32"/>
    <p:sldId id="299" r:id="rId33"/>
    <p:sldId id="285" r:id="rId34"/>
    <p:sldId id="300" r:id="rId35"/>
    <p:sldId id="304" r:id="rId36"/>
    <p:sldId id="305" r:id="rId37"/>
    <p:sldId id="287" r:id="rId38"/>
    <p:sldId id="288" r:id="rId39"/>
    <p:sldId id="302" r:id="rId40"/>
    <p:sldId id="289" r:id="rId41"/>
    <p:sldId id="290" r:id="rId42"/>
    <p:sldId id="291" r:id="rId43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518" y="108"/>
      </p:cViewPr>
      <p:guideLst>
        <p:guide orient="horz" pos="2160"/>
        <p:guide pos="384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5D0C30F1-217F-4E30-8592-84F3C8A4A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32F9-9EEA-42B7-B882-525C6F162E0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E6E043-A644-4308-ABAF-785B0537A5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96FE-7B1C-4172-93E7-C10D9DCB7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8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7ABC-A23C-4482-9624-8E93BB1CDD6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DC24-A347-473F-AF78-4C95F4379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9937-2BA7-4632-BCC8-2159C0D380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741E-E478-4720-BEB2-5370E0A16D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1864" y="0"/>
            <a:ext cx="2221298" cy="685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69" y="0"/>
            <a:ext cx="6511469" cy="6858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8336-231B-49DA-A3D1-FA3D8E8CB2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70" y="10668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111F-3765-4E2C-A8F6-00FA2E3230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7969" y="0"/>
            <a:ext cx="8885193" cy="685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DA6D-CC8E-4FC4-BFC0-0753A73DB9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70" y="1066800"/>
            <a:ext cx="8742293" cy="5791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3EC-1C48-4F64-9194-23E556F9F8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68" y="1066800"/>
            <a:ext cx="4294934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8230" y="1066800"/>
            <a:ext cx="429493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1E98-5FD9-40DD-B165-D3F6280A6E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754" y="2514601"/>
            <a:ext cx="660159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754" y="4777381"/>
            <a:ext cx="660159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24" y="4321159"/>
            <a:ext cx="1395715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407" y="4529542"/>
            <a:ext cx="585080" cy="365125"/>
          </a:xfrm>
        </p:spPr>
        <p:txBody>
          <a:bodyPr/>
          <a:lstStyle/>
          <a:p>
            <a:pPr>
              <a:defRPr/>
            </a:pPr>
            <a:fld id="{D5D59937-2BA7-4632-BCC8-2159C0D3800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753" y="2133600"/>
            <a:ext cx="659313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074562"/>
            <a:ext cx="659313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3581400"/>
            <a:ext cx="659313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F3E31D3D-C509-4ADE-B9BB-DEC4024E0AB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754" y="2136707"/>
            <a:ext cx="3198086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8235" y="2136707"/>
            <a:ext cx="3197648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A1BDB319-CE13-4784-864D-49ECD4A3F71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D7FC-2AF2-47DC-8275-19DD9115EC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1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746" y="2226626"/>
            <a:ext cx="2875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752" y="2802889"/>
            <a:ext cx="319808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137" y="2223398"/>
            <a:ext cx="2873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641" y="2799661"/>
            <a:ext cx="3196235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5265DCFE-F117-47A0-B8B4-F0EF81D529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4E645-619E-417E-917C-C2CBF7D0C53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3A92-0816-4E99-8F66-57A376C958D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2" y="446088"/>
            <a:ext cx="2630041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18" y="446090"/>
            <a:ext cx="3791564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1598613"/>
            <a:ext cx="2630041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517B6-5171-44E1-AECF-E887990A503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4800600"/>
            <a:ext cx="659313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753" y="634965"/>
            <a:ext cx="659313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367338"/>
            <a:ext cx="659313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2345C1F8-7AAB-4D71-B350-7E3753066EC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09600"/>
            <a:ext cx="659313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2681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6392" y="3505200"/>
            <a:ext cx="565487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82628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438402"/>
            <a:ext cx="659313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3753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2" y="4343400"/>
            <a:ext cx="668945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5181600"/>
            <a:ext cx="668945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76708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27407"/>
            <a:ext cx="65931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3" y="4343400"/>
            <a:ext cx="65931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6209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D3D-C509-4ADE-B9BB-DEC4024E0A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75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741E-E478-4720-BEB2-5370E0A16D4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29" y="627407"/>
            <a:ext cx="1656420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753" y="627407"/>
            <a:ext cx="471716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A8336-231B-49DA-A3D1-FA3D8E8CB2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97F5B-1555-48CE-8501-420473782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9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10878-AC9D-41AA-9A19-197ABA681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9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ED760-EE17-4647-8431-57B20401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C64B-A153-4A58-92DC-6B5D3C26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B45E4E-ED49-4AA6-A885-78A03A25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9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8B0DF-2566-49F6-AC74-CC16E787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B3313-1F6F-41FF-B923-0CD0F99D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84124-9F04-406A-A169-4E5E94C0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120FF-D544-4C5D-94BD-C43C7A23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F7E69-621E-4841-8B8E-4FB16221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1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AEDB-5C7D-4AD1-9ACB-0BA61FDE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8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ED09E-4405-4750-95FC-26EC1D1D1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82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40033-25EC-4896-AA3A-2D7EACC1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CF2421-DB42-4846-8070-A214E037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790F7-B4F0-404E-AE28-B0D30617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48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DD2BE-4861-47A9-BA23-C81FFAD2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A6C1C-694F-4E9F-839B-2C46B99B7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BFA805-1C20-4913-9E61-D1AF00313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873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ACEE76-9584-4EE7-AD5B-9F1F8E4C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71C3A9-F253-4577-A1C6-456F3F4C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68F915-9D27-436A-BB52-282A383C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19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86C2-F45D-46A0-89A6-57588BD5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82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A7F15-ECBE-4222-B81E-1A8DE00C0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5CFD66-D99F-4A8E-A538-F2ECD6E97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357D95-CC65-49A8-A1F3-499F5F44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681163"/>
            <a:ext cx="388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0DD144-85CF-48C0-9718-E5AD88BAF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2505075"/>
            <a:ext cx="388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7C0ECB-678B-402A-9AEE-BC11A6F5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AFC42E-E609-4EE5-8921-741264D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9B8602-7AED-4998-9D74-1F8048DC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23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D696D-C9C9-4529-9495-6E86070B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2E30BD-6AD2-433F-ABFA-C942EB85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06EBE8-4386-4818-9AB2-93018D1A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0D9418-18EF-4885-A585-5FFE5055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63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22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10B51-67EB-4627-B5A1-9DAABF62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D8F8E-2BC2-4CA1-8FDB-D1847AFA9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267FD5-61DC-48C1-829F-FC747E1CD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A80CF9-42CF-4159-829A-48D0B714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7EDF0-9AE2-4C89-8C37-F6BCFB6C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B0051-CCD0-4105-A972-4DE0C4D0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0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68" y="1066800"/>
            <a:ext cx="4294934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8230" y="1066800"/>
            <a:ext cx="4294933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B319-CE13-4784-864D-49ECD4A3F7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0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3B76E-9A3D-4D5D-AED5-F4B3E4ED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E941EC-983E-4270-A4EB-A9ACD3430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871EC5-0B08-431B-83FB-BFF12DC8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416687-5007-4C33-A498-7CD8F154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CB28E-BE45-440B-8B93-D689A463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1C04FD-6568-4398-BC89-9D8E3BCE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10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32B3D-F69E-4517-8442-9D383CDD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FBB3A9-5DB8-4AF4-9C83-F42BD5E45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E0288-F276-41AA-A44F-7AB7DC17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AC592-9620-409D-8DB7-74BA5E80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B58AF-99EB-4631-8281-A1811717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6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320E43-044B-4D7A-94AD-5C5476653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263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D623E9-24EB-4D8A-AD7F-CE99CB4CF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42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3991B-1D10-4743-B5A6-3C3FD962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9EC08-C8F5-4DE7-8C4D-9A32EE48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F5C87-11A0-4896-858A-88D687F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65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2E232-97E1-4D2E-B99B-6C0F132C7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9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9C76CB-4A24-4711-8283-023301133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9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80096-1FFD-4528-A447-653F08CF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C2909-F3A4-4D43-BDD0-7B7BBD31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AD026-6B7B-4B96-A068-FD98E31F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54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599F5-3861-431A-BF16-9DEA2A18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F4DF2-E28E-460C-AC26-9EA74E1BD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E8339-D17F-437F-BCB2-FB099974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F72E9-2F57-456D-A52C-3A15BE02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008D0-1C7A-49C6-ABA6-568C4B3D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34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CB260-7391-42E4-B8EC-04EA459C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8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FA12E-D660-420A-9B38-12F5BD6C1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82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F4572-B8A5-4982-8B38-4D7AAE60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DC8E7-BDA8-423A-BDC9-3A99A03F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E8D90-48AF-494F-8C37-94CF1C1A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73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A8711-7116-4EAF-BEA1-6DBEFFBA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DAA44-F0DA-4534-929C-8C84D32A9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2C95D6-F99E-4F50-B5A7-475CED414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873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00223-0F4D-4C33-95B8-0EEE3577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A840C-58BD-4949-AA2B-FB219600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9E03B6-5BC4-41F3-ADA3-EA924521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61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25DFC-8ABC-4FA9-81AA-0D61DC2C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82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F07328-637A-4DA6-93C5-2353E986C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EF04C3-FA75-4AC5-90F7-0F8DA26A7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B2F764-65C4-4EA2-881C-6C21ED98E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681163"/>
            <a:ext cx="388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E59C6D-F070-4530-86FA-ACB6AC6B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2505075"/>
            <a:ext cx="388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AE2809-AA5A-4E91-9884-1E0A85DB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666783-E162-44F7-8389-8887A1CA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60DCF2-70DD-4494-81F1-AD839CAE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56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708DE-83E2-481A-80E5-DA5DDD93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3961BA-107F-4CCF-A09A-FD10D34E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E41D47-DEA4-472E-80B1-6AC9824E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39F697-7DF1-4B00-9C63-56D43A26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77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28E46D-05AB-4D60-9505-27E0DBFD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03F6BA-F60E-4F01-BC23-FB2E3168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BFC745-EE5C-4D1D-89E2-B83E0B6C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3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DCFE-F117-47A0-B8B4-F0EF81D529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84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9D816-9B68-4CBC-BF75-76D060C2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CE498-5037-4E72-8FEA-080A13014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B4E155-B277-4D12-9BE9-3204F7B56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74095-0910-498D-8A75-0D5E598C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FBBC42-4E63-46DD-B42A-0B9BFB75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ACE566-D42A-41D7-BED1-82ED5FF5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76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CEF41-3FCE-451B-BA7C-7C4F7750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E52F56-7A8D-40C9-8752-0D73F0BF1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237F0C-F482-4DA7-9314-9CAE6E0DD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287E83-E0B8-428C-96AD-7E4F8C37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2B1345-88AF-4F6D-B3B4-34D6F8D5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E6BE1B-8FE8-4337-B166-740D1F1F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61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4A51-A0D6-4498-BCE0-CC7B0316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3D936C-F0D5-4317-85EF-A230A0E34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A831F-ECA5-4240-AC87-AD63E6DC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31B0F-7828-4A24-8626-0544DBB0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EDF28-0C8A-4E94-A21F-7ECF1CE8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7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B918F-EBF7-4BFA-AC08-BD4171CBE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263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DAA2A6-3AAD-4C80-AB46-26305A5CE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42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EC5D6B-2846-4D53-B6EB-A2009B78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3B1A3-A472-4C1D-8BC4-67343931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51987-5E91-42BB-ABB5-4FFE6E9F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967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67748-B4E7-476B-A891-06CED135E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9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966007-E1C3-4D74-9BB1-BFB354D26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9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6C8F8-F6FC-422D-9067-1DFB748E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6E765-67A4-4B88-BEBA-2F354B9A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11708-83AE-4E4B-8D1E-EDABDE43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93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36EB-2587-4991-B61D-A4BE6A72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86903-C73F-41AE-A612-53097F9EE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1CE38-18E2-4785-9892-636E95AF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6F708-6F11-419C-AA06-1EBC23D0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5DB42-2D6E-42FC-B254-3F7CC677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47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DA64B-75CD-4973-8B75-857E66FA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8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5F2BEE-DF3B-49F2-8D13-A162483A5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82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D1B6D-1AFE-42F9-B841-1525B6A8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6094-7CB7-4543-A82A-62AD3139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8A167-F5C5-4EEB-9274-D5EB0B47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59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760B5-FBE7-4575-B313-92D95753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B306A-FE1A-418C-8AD4-C77866534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87937-C827-4B96-B1C5-D3CE5F048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873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EE3D07-CEC0-4270-8848-F54615A7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A23DB1-DBED-4051-986A-EB8DB658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78E212-DAD8-44E3-A8A5-F56BD071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677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5D621-D42B-45D4-88C5-8832E53C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82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B1005A-E39C-4A9F-A298-22E478678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C8B1FD-A198-47AA-9439-C2A066EB8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BCD854-C1CF-4A73-848D-9C3298C9B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681163"/>
            <a:ext cx="388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80426-1DC4-4A61-9278-DF6F68A12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2505075"/>
            <a:ext cx="388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600BE2-2B08-4CC1-86E5-AF7D2B90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503632-594A-4DF0-8734-1B49492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531DC2-A60E-472B-BAAC-20660E31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06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6B63-910A-446E-AF83-DA28A767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970F7B-D977-4038-BF5A-79BB9AF4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2406D9-315E-4491-A3A3-6077F871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F5471A-E858-41C5-A8E3-8939FCB6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7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E645-619E-417E-917C-C2CBF7D0C5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7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8A2B46-43B2-4E60-91F6-9FEDDB21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38CEFA-1935-473E-825C-2A25AAE8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6E9DA5-869D-44F5-AF49-F5EB890D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68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F0EC5-2931-4A35-92BA-85D88390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8CD53-16CE-4D90-95A1-285100C5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727AB8-FA7F-4CF2-B6F3-051B86602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13FC6A-3613-4091-A5D5-11D31E15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96B273-F22E-4C9B-847A-C05D48BD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4BB7B5-4B3B-44D9-B402-8C464F78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56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87E5A-F5B0-4DD0-BCFA-A2DB52F9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DF4DD-DD12-4409-8826-A1530D61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0B3EDA-2E11-4549-AC1C-64B91817A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B9C087-2DB9-44B9-858F-63F8E920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ED4A2-C21A-4318-BAE0-2F652FB1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512936-CF15-4F6F-9BD8-C8460FAF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41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4CCBF-112B-4B71-BECD-E8708C95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930A90-5250-412D-891A-7EDD10CD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39AAA-6A32-45A7-8ABA-A006F21B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155E89-C1D9-43C2-97BD-EBDE8E9F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A7440-C733-421F-97DF-EDC23C15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50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CE1BE0-DEB9-4DC8-86A6-5052FA720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5263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87707-9243-477C-9105-6F5B1F757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42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AEC74-8013-4C0E-A1AF-53BF9B96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4D1C3-AB40-4D7A-8AE4-F32470AD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4FBC2-4328-4950-84E3-C47B70E4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3A92-0816-4E99-8F66-57A376C958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17B6-5171-44E1-AECF-E887990A50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5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C1F8-7AAB-4D71-B350-7E3753066E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8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63000" sy="6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70" y="2"/>
            <a:ext cx="76340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70" y="1066800"/>
            <a:ext cx="874229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196" y="6524627"/>
            <a:ext cx="25086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544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5" y="285"/>
            <a:ext cx="195261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9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2133600"/>
            <a:ext cx="659313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3750" y="6135090"/>
            <a:ext cx="766513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752" y="6135810"/>
            <a:ext cx="5717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317" y="787784"/>
            <a:ext cx="58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8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EDCD7-CC41-4589-AEB4-921DB004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153B1-7140-4814-A9EB-96DEFDE87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8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D0D7D-5949-42F0-8C56-48944A938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AFE8-03DD-479B-97D8-4624AA01B360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B00AF-9156-49D7-B3AC-688353DC6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72C42-5AC5-4328-9505-F68A28813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53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E376-66B3-49CC-B8B8-55F4A03D2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5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E0A00-70A0-4ACA-AC43-F614FF74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3DC5E-A860-4EF2-8C46-3A8898635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8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F516F1-C5DA-44BE-97D1-FA5BC6E78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D51C-72C1-4962-9DA0-5F06854C94E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E4E4B-2215-4BCE-924E-5348F3922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FEC45-793E-4E3B-AC98-1F71E9AD6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53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B5C1-C1E2-48D9-90FB-E3AC7800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0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46511-FF80-456B-A659-9184AEBE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2CE9E9-AD22-4B2C-BE66-76AD1C2D6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8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318DE-0B41-4A05-897F-70E7BB5E5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611F-D078-4907-A8FC-8DC20E66A357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2400D-4613-4FF3-9D5E-B74DF3683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164AD-7FAF-422D-BE2F-8F54895E4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53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4948-695E-46D2-A926-7F1485849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6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8498" y="502592"/>
            <a:ext cx="576355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2400" dirty="0"/>
              <a:t>ФГБОУ ВО ПЕНЗЕНСКИЙ ГАУ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20466" y="3933056"/>
            <a:ext cx="697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О стратегии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национальной безопасности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196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450" y="624110"/>
            <a:ext cx="7059432" cy="716658"/>
          </a:xfrm>
        </p:spPr>
        <p:txBody>
          <a:bodyPr>
            <a:noAutofit/>
          </a:bodyPr>
          <a:lstStyle/>
          <a:p>
            <a:r>
              <a:rPr 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Национальные интересы и стратегические национальные приоритеты</a:t>
            </a:r>
            <a:br>
              <a:rPr lang="ru-RU" sz="20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2000" b="1" cap="small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706" y="1700808"/>
            <a:ext cx="8243888" cy="489585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tabLst>
                <a:tab pos="263525" algn="l"/>
              </a:tabLst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обороны страны, обеспечение незыблемости        конституционного строя, суверенитета, независимости,        государственной и территориальной целостности РФ.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национального согласия, политической и социальной стабильности, развитие демократических институтов, совершенствование механизмов взаимодействия государства и гражданского общества.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жизни, укрепление здоровья населения, обеспечение стабильного демографического развития страны.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и развитие культуры, традиционных российских духовно-нравственных ценностей.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конкурентоспособности национальной экономики.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Закрепление за РФ статуса одной из лидирующих мировых держав, деятельность которой направлена на поддержание стратегической стабильности и взаимовыгодных партнерских отношений в условиях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полицентричного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мира.</a:t>
            </a:r>
          </a:p>
          <a:p>
            <a:pPr>
              <a:spcBef>
                <a:spcPts val="60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362" y="764704"/>
            <a:ext cx="7562353" cy="4104456"/>
          </a:xfrm>
        </p:spPr>
        <p:txBody>
          <a:bodyPr>
            <a:norm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оборона страны;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и общественная безопасность;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жизни российских граждан;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экономический рост;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наука, технологии и образование;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культура;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экология живых систем и рациональное природопользование;</a:t>
            </a: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стратегическая стабильность и равноправное стратегическое партнерство.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2434" y="116632"/>
            <a:ext cx="6745337" cy="572954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Стратегические национальные приоритеты: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5" y="5111664"/>
            <a:ext cx="7223127" cy="112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1814" y="655199"/>
            <a:ext cx="8859838" cy="490537"/>
          </a:xfrm>
        </p:spPr>
        <p:txBody>
          <a:bodyPr>
            <a:norm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Обеспечение национальной безопасности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4" y="5897313"/>
            <a:ext cx="772195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920" y="1145736"/>
            <a:ext cx="882065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Оборона страны</a:t>
            </a:r>
          </a:p>
          <a:p>
            <a:pPr>
              <a:spcBef>
                <a:spcPts val="60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Стратегическими целями обороны страны являются создание условий для мирного и динамичного социально-экономического развития РФ, обеспечение ее военной безопасности.</a:t>
            </a:r>
            <a:r>
              <a:rPr lang="ru-RU" sz="1900" b="1" dirty="0">
                <a:solidFill>
                  <a:srgbClr val="7030A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достижения: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сдерживание и предотвращение военных конфликтов;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военной организации государства;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форм и способов применения Вооруженных Сил РФ;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мобилизационной готовности.</a:t>
            </a:r>
          </a:p>
          <a:p>
            <a:pPr>
              <a:spcBef>
                <a:spcPts val="60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обороны страны осуществляется на основании принципов рациональной достаточности и эффективности, в том числе путем применения методов и средств невоенного реагирования, механизмов дипломатии и миротворчества, расширения международного военного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военно-технического сотрудничества, контроля над вооружением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использования других международно-правовых инструментов.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2434" y="692696"/>
            <a:ext cx="7640638" cy="504825"/>
          </a:xfrm>
        </p:spPr>
        <p:txBody>
          <a:bodyPr>
            <a:no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Государственная и общественная безопасность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370" y="1484784"/>
            <a:ext cx="813690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Стратегическими целями государственной  и общественной безопасности являются защита конституционного строя, суверенитета, государственной и территориальной целостности РФ, основных прав и свобод человека и гражданина, сохранение гражданского мира, политической и социальной стабильности в обществе, защита населения и территорий от ЧС. </a:t>
            </a:r>
          </a:p>
          <a:p>
            <a:pPr>
              <a:spcBef>
                <a:spcPts val="1200"/>
              </a:spcBef>
            </a:pPr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угрозы государственной и общественной безопасности: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разведывательная и иная деятельность;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террористических и экстремистских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радикальных общественных объединений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группировок;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преступных организаций и группировок;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деятельность, связанная с использованием информационных и коммуникационных технологий для распространения и пропаганды идеологии фашизма, экстремизма, терроризма и сепаратизма;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преступные посягательства;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коррупция.</a:t>
            </a:r>
          </a:p>
        </p:txBody>
      </p:sp>
    </p:spTree>
    <p:extLst>
      <p:ext uri="{BB962C8B-B14F-4D97-AF65-F5344CB8AC3E}">
        <p14:creationId xmlns:p14="http://schemas.microsoft.com/office/powerpoint/2010/main" val="7879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450" y="548680"/>
            <a:ext cx="6624736" cy="719137"/>
          </a:xfrm>
        </p:spPr>
        <p:txBody>
          <a:bodyPr>
            <a:normAutofit/>
          </a:bodyPr>
          <a:lstStyle/>
          <a:p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Главные направления  обеспечения государственной</a:t>
            </a:r>
            <a:b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общественной безопасности: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2660" y="159077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усиление роли государства в качестве гаранта безопасности;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взаимодействия органов обеспечения государственной безопасности и правопорядка с гражданским обществом;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доверия граждан к правоохранительной и судебной системам РФ;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структуры и деятельности федеральных органов исполнительной власти;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перспективных специальных средств  и техники для улучшения системы профессиональной подготовки специалистов в области обеспечения государственной и общественной безопасности;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защищенности граждан и общества от деструктивного информационного воздействия;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механизмов предупреждения и нейтрализации социальных и межнациональных конфликтов;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укрепление режима безопасного функционирования потенциально опасных объектов;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социальной ответственности органов обеспечения государственной и общественной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4557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794" y="4559913"/>
            <a:ext cx="3608388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451" y="418880"/>
            <a:ext cx="7488832" cy="1001712"/>
          </a:xfrm>
        </p:spPr>
        <p:txBody>
          <a:bodyPr>
            <a:noAutofit/>
          </a:bodyPr>
          <a:lstStyle/>
          <a:p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</a:t>
            </a:r>
            <a:r>
              <a:rPr lang="ru-RU" sz="1900" b="1" cap="small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национальной безопасности в </a:t>
            </a:r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 защиты населения и территорий от ЧС природного, техногенного характера и пожарной опасности: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844" y="1420592"/>
            <a:ext cx="8713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и развитие единой государственной системы предупреждения и ликвидации ЧС;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реализации полномочий органов местного самоуправления в области обеспечения безопасности жизнедеятельности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обновление парка технологического оборудования и технологий производства;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мониторинга и прогнозирования ЧС;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современных технических средств информирования и оповещения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культуры безопасности жизнедеятельности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9315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3457" y="623128"/>
            <a:ext cx="7777163" cy="431800"/>
          </a:xfrm>
        </p:spPr>
        <p:txBody>
          <a:bodyPr>
            <a:no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качества жизни российских граждан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167" y="1340768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Стратегическими целями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национальной безопасности в области повышения качества жизни являются развитие человеческого потенциала, удовлетворение материальных, социальных и духовных потребностей граждан, снижение уровня социального и имущественного неравенства населения, прежде всего за счет роста его доходов.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жизни граждан гарантируется за счет обеспечения продовольственной безопасности, большей доступности комфортного жилья, высококачественных и безопасных товаров и услуг, современного образования и здравоохранения, спортивных сооружений, создания высокоэффективных рабочих мест, благоприятных условий для повышения социальной мобильности, качества труда, его достойной оплаты, поддержки социально значимой трудовой занятости, обеспечения доступности объектов социальной, инженерной и транспортной инфраструктур для инвалидов и других маломобильных групп населения, достойного пенсионного обеспечения.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88009" y="5854530"/>
            <a:ext cx="5889154" cy="719137"/>
            <a:chOff x="1475656" y="1340768"/>
            <a:chExt cx="5888131" cy="71913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340768"/>
              <a:ext cx="2932113" cy="71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674" y="1340768"/>
              <a:ext cx="2932113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81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4443" y="674107"/>
            <a:ext cx="7560840" cy="431800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продовольственной безопасности: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362" y="1628800"/>
            <a:ext cx="8280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продовольственной независимости РФ;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государственной поддержки сельскохозяйственных товаропроизводителей;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племенного дела, селекции, семеноводства и рыбоводства;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плодородия почв;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недопущение бесконтрольного оборота генно-инженерно-модифицированных организмов;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технического регулирования, санитарного и фитосанитарного надзора, контроля в области обеспечения безопасности пищевых продуктов;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 научных работников и высококвалифицированных специалистов в области сельского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val="13490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436" y="5881067"/>
            <a:ext cx="5004842" cy="9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2474" y="661330"/>
            <a:ext cx="3468688" cy="4953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Экономический рост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322" y="112474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Стратегическими целями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национальной безопасности являются развитие экономики страны, обеспечение экономической безопасности и создание условий для развития личности, перехода экономики на новый уровень технологического развития, вхождения России в число стран –</a:t>
            </a:r>
            <a:r>
              <a:rPr lang="ru-RU" dirty="0">
                <a:latin typeface="Corbel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лидеров по объему валового внутреннего продукта и успешного противостояния влиянию внутренних и внешних угроз.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Важнейшими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факторами обеспечения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экономической безопасности являются повышение эффективности государственного регулирования экономики в целях достижения устойчивого экономического роста, повышение производительности труда, освоение новых ресурсных источников, стабильность функционирования и развития финансовой системы, повышение ее защищенности, валютное регулирование и контроль, накопление финансовых резервов, сохранение финансовой стабильности, сбалансированности бюджетной системы, совершенствование межбюджетных отношений, преодоление оттока капитала и квалифицированных специалистов, увеличение объема внутренних сбережений и их трансформация в инвестиции, снижение инфляции, борьба с коррупцией и теневой экономикой.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330" y="692696"/>
            <a:ext cx="7439025" cy="503237"/>
          </a:xfrm>
        </p:spPr>
        <p:txBody>
          <a:bodyPr>
            <a:norm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Наука, технологии и образование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362" y="1772816"/>
            <a:ext cx="820891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обеспечения национальной безопасности</a:t>
            </a:r>
            <a:b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науки, технологий и образования: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научных, проектных и научно-технологических организаций, способной обеспечить модернизацию национальной экономики, реализацию конкурентных преимуществ РФ и оборону страны, государственную и общественную безопасность, а также формирование научно-технических заделов на перспективу;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социальной мобильности, качества общего, профессионального и высшего образования, его доступности для всех категорий граждан, а также развитие фундаментальных научных исследований</a:t>
            </a:r>
            <a:r>
              <a:rPr lang="ru-RU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5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450" y="667575"/>
            <a:ext cx="1403120" cy="5726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  <a:ea typeface="+mn-ea"/>
                <a:cs typeface="+mn-cs"/>
              </a:rPr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0386" y="1412776"/>
            <a:ext cx="7848872" cy="4248472"/>
          </a:xfrm>
        </p:spPr>
        <p:txBody>
          <a:bodyPr>
            <a:normAutofit fontScale="92500"/>
          </a:bodyPr>
          <a:lstStyle/>
          <a:p>
            <a:pPr marL="442913" indent="-442913">
              <a:spcBef>
                <a:spcPts val="600"/>
              </a:spcBef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Роль, основные понятия и цель Концепции национальной безопасности в РФ.</a:t>
            </a:r>
          </a:p>
          <a:p>
            <a:pPr marL="442913" indent="-442913">
              <a:spcBef>
                <a:spcPts val="600"/>
              </a:spcBef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Правовая база Концепции  национальной безопасности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РФ.</a:t>
            </a:r>
          </a:p>
          <a:p>
            <a:pPr marL="442913" indent="-442913">
              <a:spcBef>
                <a:spcPts val="600"/>
              </a:spcBef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Концепции  национальной безопасности.</a:t>
            </a:r>
          </a:p>
          <a:p>
            <a:pPr marL="442913" indent="-442913">
              <a:spcBef>
                <a:spcPts val="600"/>
              </a:spcBef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Угрозы национальной безопасности РФ в современных условиях.</a:t>
            </a:r>
          </a:p>
          <a:p>
            <a:pPr marL="442913" indent="-442913">
              <a:spcBef>
                <a:spcPts val="600"/>
              </a:spcBef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Национальные интересы и стратегические национальные приоритеты.</a:t>
            </a:r>
          </a:p>
          <a:p>
            <a:pPr marL="442913" indent="-442913">
              <a:spcBef>
                <a:spcPts val="600"/>
              </a:spcBef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Стратегия обеспечения национальной безопасности РФ.</a:t>
            </a:r>
          </a:p>
          <a:p>
            <a:pPr marL="442913" indent="-442913">
              <a:spcBef>
                <a:spcPts val="600"/>
              </a:spcBef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обеспечения национальной безопасности страны.</a:t>
            </a:r>
          </a:p>
          <a:p>
            <a:pPr marL="514350" indent="-514350">
              <a:buAutoNum type="arabicPeriod"/>
            </a:pPr>
            <a:endParaRPr lang="ru-RU" sz="2400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6654" y="188640"/>
            <a:ext cx="7508875" cy="720080"/>
          </a:xfrm>
        </p:spPr>
        <p:txBody>
          <a:bodyPr>
            <a:noAutofit/>
          </a:bodyPr>
          <a:lstStyle/>
          <a:p>
            <a:pPr algn="ctr"/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решения задач национальной безопасности в области науки, технологий и образования необходимы: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9241" y="98072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научного потенциала, восстановление полного научно-производственного цикла – от фундаментальных научных исследований до внедрения достижений  науки в производство;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и поддержка развития рынка инноваций, наукоемкой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фундаментальных и прикладных научных исследований и ее  поддержка;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перспективных высоких технологий (генная инженерия, робототехника, биологические, информационные и коммуникационные, когнитивные технологии,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нанотехнологии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т. д.);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взаимодействия образовательных организаций и научно-исследовательских центров с промышленными предприятиями;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подготовки научных работников, инженеров, технических специалистов, способных обеспечить развитие науки и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среднего профессионального образования для подготовки квалифицированных рабочих в соответствии с лучшими мировыми стандартами; </a:t>
            </a:r>
          </a:p>
        </p:txBody>
      </p:sp>
    </p:spTree>
    <p:extLst>
      <p:ext uri="{BB962C8B-B14F-4D97-AF65-F5344CB8AC3E}">
        <p14:creationId xmlns:p14="http://schemas.microsoft.com/office/powerpoint/2010/main" val="7818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2354" y="1043286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благоприятных условий для научной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лидирующих позиций России в области фундаментального математического образования, физики, химии, биологии, технических наук, гуманитарных и социальных наук;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междисциплинарных исследований;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роли школы в воспитании молодежи на основе традиционных российских духовно-нравственных и культурно-исторических ценностей, профилактике экстремизма и радикальной идеологии;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преподавания русского языка, литературы, отечественной истории, основ светской этики, традиционных религий;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поддержки талантливых детей, внешкольного дополнительного образования, детского технического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художественного творчества;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международных связей в области науки и образования, наращивание экспорта образовательных услуг, повышение привлекательности образования на русском языке.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4340" y="260648"/>
            <a:ext cx="7508875" cy="782638"/>
          </a:xfrm>
        </p:spPr>
        <p:txBody>
          <a:bodyPr>
            <a:noAutofit/>
          </a:bodyPr>
          <a:lstStyle/>
          <a:p>
            <a:pPr algn="ctr"/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решения задач национальной безопасности в области науки, технологий и образования необходимы:</a:t>
            </a:r>
          </a:p>
        </p:txBody>
      </p:sp>
    </p:spTree>
    <p:extLst>
      <p:ext uri="{BB962C8B-B14F-4D97-AF65-F5344CB8AC3E}">
        <p14:creationId xmlns:p14="http://schemas.microsoft.com/office/powerpoint/2010/main" val="37277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7781" y="692696"/>
            <a:ext cx="3275013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8796" y="1412776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продолжительности жизни, снижение уровня инвалидности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смертности населения, увеличение численности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и качества медицинской помощи;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вертикальной системы контроля качества, эффективности и безопасности лекарственных средств;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прав граждан и обеспечение государственных гарантий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сфере охраны здоровья.</a:t>
            </a:r>
          </a:p>
          <a:p>
            <a:pPr>
              <a:spcBef>
                <a:spcPts val="1200"/>
              </a:spcBef>
            </a:pPr>
            <a:r>
              <a:rPr lang="ru-RU" sz="19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Угрозы национальной безопасности в сфере охраны здоровья граждан: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возникновение эпидемий и пандемий,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массовое распространение таких заболеваний, как онкологические, сердечно-сосудистые, эндокринологические, ВИЧ-инфекции, туберкулез, наркомания и алкоголизм;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случаев травм и отравлений;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психотропных веществ для незаконного потребления.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589" y="188640"/>
            <a:ext cx="5888409" cy="359569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 в области здравоохранения: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3758" y="83671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государственных гарантий бесплатного оказания  медицинской помощи за счет системы обязательного медицинского страхования;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нормативно-правового регулирования в области лицензирования медицинских услуг, контроль качества работы медицинских организаций, внедрение единых критериев оценки работы лечебно-профилактических учреждений; 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профилактической медицины и первичной медико-санитарной помощи;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специализированной высокотехнологичной скорой  медицинской помощи;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службы охраны материнства и детства;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паллиативной медицинской помощи;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и внедрение инновационных методов диагностики, профилактики и лечения, а также создание основ персонализированной медицины;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ускоренное развитие фундаментальных и прикладных научных исследований, а также внедрение их результатов;</a:t>
            </a:r>
          </a:p>
        </p:txBody>
      </p:sp>
    </p:spTree>
    <p:extLst>
      <p:ext uri="{BB962C8B-B14F-4D97-AF65-F5344CB8AC3E}">
        <p14:creationId xmlns:p14="http://schemas.microsoft.com/office/powerpoint/2010/main" val="16746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346" y="76470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современных информационных и коммуникационных технологий;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фармацевтической отрасли, преодоление ее сырьевой и технологической зависимости от зарубежных поставщиков, а также доступность качественных, эффективных и безопасных лекарственных средств;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мониторинга биологической обстановки на территории РФ;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медицинской реабилитации населения и совершенствование системы санаторно-курортного лечения;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специалистов в сфере охраны здоровья граждан, повышение качества подготовки, а также создание системы непрерывного медицинского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возрождение традиций милосердия;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внедрение государственно-частного партнерства в сфере охраны здоровья граждан;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конкурентоспособности российского здравоохранения на мировом рынке.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24633" y="260648"/>
            <a:ext cx="5096321" cy="431577"/>
          </a:xfrm>
        </p:spPr>
        <p:txBody>
          <a:bodyPr>
            <a:normAutofit fontScale="90000"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 в области здравоохранения:</a:t>
            </a:r>
          </a:p>
        </p:txBody>
      </p:sp>
    </p:spTree>
    <p:extLst>
      <p:ext uri="{BB962C8B-B14F-4D97-AF65-F5344CB8AC3E}">
        <p14:creationId xmlns:p14="http://schemas.microsoft.com/office/powerpoint/2010/main" val="5309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788" y="5084763"/>
            <a:ext cx="67818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410" y="670885"/>
            <a:ext cx="2557463" cy="476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0346" y="1484784"/>
            <a:ext cx="835292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обеспечения национальной безопасности</a:t>
            </a:r>
            <a:b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культуры: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и приумножение традиционных российских духовно-нравственных ценностей как основы российского общества, воспитание детей и молодежи в духе гражданственности;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и развитие общероссийской идентичности народов Российской Федерации, единого культурного пространства страны;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роли России в мировом гуманитарном и культурном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31678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370" y="1124744"/>
            <a:ext cx="79208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размывание традиционных российских духовно-нравственных ценностей и ослабление единства многонационального народа РФ путем внешней культурной информационной экспансии;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пропаганда вседозволенности и насилия, расовой, национальной и религиозной нетерпимости;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снижение роли русского языка в мире, качества его преподавания;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попытки фальсификации российской и мировой истории;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противоправные посягательства на объекты культуры.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0426" y="26064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Угрозы национальной безопасности </a:t>
            </a:r>
            <a:b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культуры:</a:t>
            </a:r>
          </a:p>
        </p:txBody>
      </p:sp>
    </p:spTree>
    <p:extLst>
      <p:ext uri="{BB962C8B-B14F-4D97-AF65-F5344CB8AC3E}">
        <p14:creationId xmlns:p14="http://schemas.microsoft.com/office/powerpoint/2010/main" val="6183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2341" y="260648"/>
            <a:ext cx="5580906" cy="648494"/>
          </a:xfrm>
        </p:spPr>
        <p:txBody>
          <a:bodyPr>
            <a:noAutofit/>
          </a:bodyPr>
          <a:lstStyle/>
          <a:p>
            <a:pPr algn="ctr"/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Укрепление национальной безопасности</a:t>
            </a:r>
            <a:b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области культуры: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370" y="921301"/>
            <a:ext cx="806489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признание первостепенной роли культуры в сохранении и приумножении традиционных российских духовно-нравственных и культурных ценностей, укреплении единства многонационального народа РФ;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культурного суверенитета РФ посредством принятия мер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защите российского общества от внешней идейно-ценностной экспансии и деструктивного информационно-психологического воздействия, осуществление контроля в информационной сфере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недопущение распространения продукции экстремистского содержания, пропаганды насилия, расовой, религиозной и межнациональной нетерпимости;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духовно-нравственного и патриотического воспитания граждан, внедрение принципов духовно-нравственного развития в систему образования, молодежную и национальную политику, расширение культурно-просветительской деятельности;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улучшение материально-технической базы организаций культуры, создание условий для досуга, стимулирования творческого развития и художественного образования граждан;</a:t>
            </a:r>
          </a:p>
        </p:txBody>
      </p:sp>
    </p:spTree>
    <p:extLst>
      <p:ext uri="{BB962C8B-B14F-4D97-AF65-F5344CB8AC3E}">
        <p14:creationId xmlns:p14="http://schemas.microsoft.com/office/powerpoint/2010/main" val="7519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6490" y="188640"/>
            <a:ext cx="5220866" cy="674911"/>
          </a:xfrm>
        </p:spPr>
        <p:txBody>
          <a:bodyPr>
            <a:noAutofit/>
          </a:bodyPr>
          <a:lstStyle/>
          <a:p>
            <a:pPr algn="ctr"/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Укрепление национальной безопасности</a:t>
            </a:r>
            <a:b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области культуры: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370" y="980728"/>
            <a:ext cx="8055651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внутреннего культурно-познавательного туризма;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государственного заказа на создание кинематографической и печатной продукции, телерадиопрограмм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усиление государственного контроля за состоянием объектов культурного наследия (памятников истории и культуры);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подготовки специалистов в области истории и культуры, а также их социального обеспечения;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общей гуманитарной и информационно-телекоммуникационной среды на территориях государств – участников СНГ и в сопредельных регионах;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культурного потенциала России в интересах многостороннего международного сотрудничества.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40395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043" y="5157192"/>
            <a:ext cx="75041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1475" y="428774"/>
            <a:ext cx="6445250" cy="863600"/>
          </a:xfrm>
        </p:spPr>
        <p:txBody>
          <a:bodyPr>
            <a:normAutofit fontScale="90000"/>
          </a:bodyPr>
          <a:lstStyle/>
          <a:p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Экология живых систем</a:t>
            </a:r>
            <a:b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рациональное природопользование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362" y="1916732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обеспечения экологической безопасности и рационального природопользования 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и восстановление природных систем, обеспечение качества окружающей среды, необходимого для жизни человека и устойчивого развития экономики;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ликвидация экологического ущерба от хозяйственной деятельности в условиях возрастающей экономической активности и глобальных изменений климата.</a:t>
            </a:r>
          </a:p>
        </p:txBody>
      </p:sp>
    </p:spTree>
    <p:extLst>
      <p:ext uri="{BB962C8B-B14F-4D97-AF65-F5344CB8AC3E}">
        <p14:creationId xmlns:p14="http://schemas.microsoft.com/office/powerpoint/2010/main" val="14877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386" y="404664"/>
            <a:ext cx="7920880" cy="571686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  <a:t>Концепция «О Стратегии национальной безопасности Российской Федерации» утверждена </a:t>
            </a:r>
            <a:b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</a:br>
            <a: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  <a:t>Указом Президента РФ</a:t>
            </a:r>
            <a:b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</a:br>
            <a: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  <a:t>31 декабря 2015 года № 683,</a:t>
            </a:r>
            <a:b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</a:br>
            <a: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  <a:t>в соответствии с федеральными законами</a:t>
            </a:r>
            <a:b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</a:br>
            <a:r>
              <a:rPr lang="ru-RU" sz="2400" b="1" spc="25" dirty="0">
                <a:solidFill>
                  <a:srgbClr val="002060"/>
                </a:solidFill>
                <a:latin typeface="Arial"/>
                <a:ea typeface="Times New Roman"/>
              </a:rPr>
              <a:t>от 28 декабря 2010 г. № 390-ФЗ «О безопасности» и от 28 июня 2014 г. № 172-ФЗ «О стратегическом планировании в Российской Федерации».</a:t>
            </a:r>
          </a:p>
          <a:p>
            <a:pPr marL="0" indent="0" algn="ctr">
              <a:buNone/>
            </a:pPr>
            <a:endParaRPr lang="ru-RU" sz="2400" b="1" spc="25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0" indent="0" algn="ctr">
              <a:buNone/>
            </a:pPr>
            <a:endParaRPr lang="ru-RU" sz="2400" b="1" spc="25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0" indent="0" algn="just">
              <a:buNone/>
            </a:pPr>
            <a:endParaRPr lang="ru-RU" sz="2400" b="1" spc="25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0" indent="0" algn="just">
              <a:buNone/>
            </a:pPr>
            <a:endParaRPr lang="ru-RU" b="1" spc="25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0" lvl="0" indent="0" algn="ctr">
              <a:buNone/>
            </a:pPr>
            <a:r>
              <a:rPr lang="ru-RU" sz="2400" b="1" dirty="0">
                <a:solidFill>
                  <a:prstClr val="black"/>
                </a:solidFill>
              </a:rPr>
              <a:t>Стратегия является основой для формирования и реализации государственной политики в сфере обеспечения национальной безопасности РФ.</a:t>
            </a:r>
          </a:p>
          <a:p>
            <a:pPr marL="0" indent="0" algn="just">
              <a:buNone/>
            </a:pPr>
            <a:endParaRPr lang="ru-RU" b="1" spc="25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14" y="3356992"/>
            <a:ext cx="5643923" cy="151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9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338" y="1269915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истощение запасов минерально-сырьевых, водных и биологических ресурсов;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преобладание в экономике добывающих и ресурсоемких отраслей;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большой удельный вес теневой экономики в сфере использования природных ресурсов;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экологически неблагополучных территорий и опасных производств;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нехватка мощностей по очистке атмосферных выбросов, промышленных и городских сточных вод, по обработке, обезвреживанию, утилизации, размещению и переработке твердых отходов производства и потребления;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низкая эффективность государственного контроля за состоянием окружающей среды и соблюдением экологических нормативов;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экологического образования и экологической культуры населения.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814" y="5517232"/>
            <a:ext cx="69119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620466" y="692696"/>
            <a:ext cx="2232025" cy="433387"/>
          </a:xfrm>
        </p:spPr>
        <p:txBody>
          <a:bodyPr>
            <a:noAutofit/>
          </a:bodyPr>
          <a:lstStyle/>
          <a:p>
            <a:r>
              <a:rPr lang="ru-RU"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Угрозы:</a:t>
            </a:r>
          </a:p>
        </p:txBody>
      </p:sp>
    </p:spTree>
    <p:extLst>
      <p:ext uri="{BB962C8B-B14F-4D97-AF65-F5344CB8AC3E}">
        <p14:creationId xmlns:p14="http://schemas.microsoft.com/office/powerpoint/2010/main" val="41663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90C627-0AB6-4909-99B5-C18818C5C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45" y="980728"/>
            <a:ext cx="8327857" cy="4956478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AFA984EF-D3BC-42F0-B61D-CCBAD137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54" y="188640"/>
            <a:ext cx="7944349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достижения экологической безопасности и рационального природопользования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186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FB1CA2-9264-4237-9FB9-D34555EAD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30" y="44624"/>
            <a:ext cx="8029128" cy="1012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9F3A4-0A30-476D-A2F9-CB2ED031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5" y="1133657"/>
            <a:ext cx="8327858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732" y="5522263"/>
            <a:ext cx="662463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4443" y="476672"/>
            <a:ext cx="6984776" cy="1004887"/>
          </a:xfrm>
        </p:spPr>
        <p:txBody>
          <a:bodyPr>
            <a:norm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Стратегическая стабильность</a:t>
            </a:r>
            <a:b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равноправное стратегическое партнерство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38" y="1366897"/>
            <a:ext cx="83529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Активная внешняя политика РФ направлена на создание стабильной и устойчивой системы международных отношений, опирающейся на международное право и основанной на принципах равноправия, взаимного уважения, невмешательства во внутренние дела государств, взаимовыгодное сотрудничество, политическое урегулирование глобальных и региональных кризисных ситуаций.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Развитие отношений двустороннего и многостороннего сотрудничества со всеми государствами.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международных механизмов нераспространения ядерного оружия и других видов оружия массового уничтожения, средств его доставки и относящихся к ним товаров и технологий.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международной информационной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5773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7320" y="5445224"/>
            <a:ext cx="6592888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9475" y="223838"/>
            <a:ext cx="8266113" cy="863600"/>
          </a:xfrm>
        </p:spPr>
        <p:txBody>
          <a:bodyPr>
            <a:norm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Организационные, нормативно-правовые и информационные основы реализации Стратегии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346" y="1325582"/>
            <a:ext cx="8446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государственной политики Российской Федерации в сфере обеспечения национальной безопасности осуществляется путем согласованных действий всех элементов системы ее обеспечения под руководством Президента Российской Федерации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при координирующей роли Совета Безопасности Российской Федерации.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Стратегия реализуется на плановой основе за счет консолидации усилий и ресурсов органов государственной власти и органов местного самоуправления, развития их взаимодействия с институтами гражданского общества, а также комплексного использования политических, организационных, социально-экономических, правовых, информационных, военных, специальных и иных мер.</a:t>
            </a:r>
          </a:p>
        </p:txBody>
      </p:sp>
    </p:spTree>
    <p:extLst>
      <p:ext uri="{BB962C8B-B14F-4D97-AF65-F5344CB8AC3E}">
        <p14:creationId xmlns:p14="http://schemas.microsoft.com/office/powerpoint/2010/main" val="36059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362" y="1556792"/>
            <a:ext cx="8208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ходом реализации настоящей Стратегии осуществляется в рамках государственного мониторинга состояния национальной безопасности.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основу реализации настоящей Стратегии составляет федеральная информационная система стратегического планирования.</a:t>
            </a:r>
          </a:p>
          <a:p>
            <a:pPr>
              <a:spcBef>
                <a:spcPts val="1200"/>
              </a:spcBef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Положения настоящей Стратегии обязательны для выполнения всеми органами государственной власти и местного самоуправления и являются основой для разработки и корректировки документов стратегического планирования и программ в области обеспечения национальной безопасности и социально-экономического развития.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9848" y="188640"/>
            <a:ext cx="7725891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Организационные, нормативно-правовые</a:t>
            </a:r>
            <a:b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информационные основы реализации 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921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458" y="5480558"/>
            <a:ext cx="6408738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52955" y="555945"/>
            <a:ext cx="7380288" cy="868362"/>
          </a:xfrm>
        </p:spPr>
        <p:txBody>
          <a:bodyPr>
            <a:noAutofit/>
          </a:bodyPr>
          <a:lstStyle/>
          <a:p>
            <a:r>
              <a:rPr lang="ru-RU" sz="2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состояния национальной 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0346" y="162880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граждан степенью защищенности своих конституционных прав и свобод, личных и имущественных интересов, в том числе от преступных посягательств.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Доля современных образцов вооружения, военной и специальной техники в вооруженных силах РФ, других войсках и органах.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Валовой внутренний продукт на душу населения.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Децильный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коэффициент (соотношение доходов 10 %  наиболее обеспеченного населения и 10 % наименее обеспеченного населения).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Уровень инфляции.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Уровень безработицы.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Доля расходов в валовом внутреннем продукте на развитие науки, технологий и образования.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Доля расходов в валовом внутреннем продукте на культуру.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Доля территории РФ, не соответствующая экологическим нормативам.</a:t>
            </a:r>
          </a:p>
        </p:txBody>
      </p:sp>
    </p:spTree>
    <p:extLst>
      <p:ext uri="{BB962C8B-B14F-4D97-AF65-F5344CB8AC3E}">
        <p14:creationId xmlns:p14="http://schemas.microsoft.com/office/powerpoint/2010/main" val="33632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386" y="404664"/>
            <a:ext cx="7704856" cy="3816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настоящей Стратегии призвана способствовать развитию национальной экономики, улучшению качества жизни граждан, укреплению политической стабильности в обществе, обеспечению обороны страны, государственной и общественной безопасности, повышению конкурентоспособности</a:t>
            </a:r>
            <a:b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международного престижа РФ.</a:t>
            </a:r>
            <a:endParaRPr lang="ru-RU" sz="2400" cap="sm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20" y="3542387"/>
            <a:ext cx="4228329" cy="29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8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4362" y="1484784"/>
            <a:ext cx="8137525" cy="34575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Указ  Президента РФ от 31 декабря 2015 года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№ 683 «О Стратегии национальной безопасности Российской Федерации».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Федеральный закон от 28 декабря 2010 г.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№ 390-ФЗ «О безопасности». 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Федеральный закон от 28 июня 2014 г. № 172-ФЗ «О стратегическом планировании в Российской Федерации».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410" y="620688"/>
            <a:ext cx="3024336" cy="5763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23095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0" y="330245"/>
            <a:ext cx="8064896" cy="3600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Концепция национальной безопасности </a:t>
            </a:r>
            <a:r>
              <a:rPr lang="ru-RU" sz="3200" spc="25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</a:t>
            </a:r>
            <a:r>
              <a:rPr lang="ru-RU" sz="3200" b="1" spc="25" dirty="0">
                <a:solidFill>
                  <a:srgbClr val="002060"/>
                </a:solidFill>
                <a:latin typeface="Arial"/>
                <a:ea typeface="Times New Roman"/>
              </a:rPr>
              <a:t> официальная система взглядов на обеспечение в РФ безопасности личности, общества и государства от внешних и внутренних угроз во всех сферах жизнедеятельности.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78" y="4149080"/>
            <a:ext cx="6012668" cy="21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2" y="394521"/>
            <a:ext cx="8049365" cy="60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0306" y="1241688"/>
            <a:ext cx="8965282" cy="5327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9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Национальная безопасность</a:t>
            </a:r>
            <a:r>
              <a:rPr lang="ru-RU" sz="19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cap="small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состояние защищенности личности, общества и государства от внутренних и внешних угроз, при котором обеспечиваются реализация конституционных прав и свобод граждан РФ, достойные качество и уровень их жизни, суверенитет, независимость, государственная и территориальная целостность, устойчивое социально-экономическое развитие РФ. </a:t>
            </a:r>
          </a:p>
          <a:p>
            <a:pPr marL="26352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Национальная безопасность (НБ) включает в себя оборону страны и все виды безопасности, предусмотренные Конституцией и законодательством России: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3525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в области образования, культуры, охраны здоровья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другие виды и подвиды безопасности,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входящие в НБ составной частью.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0426" y="692696"/>
            <a:ext cx="5184576" cy="360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концепции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70696"/>
              </p:ext>
            </p:extLst>
          </p:nvPr>
        </p:nvGraphicFramePr>
        <p:xfrm>
          <a:off x="512065" y="4077072"/>
          <a:ext cx="7920879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энергетическую,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продовольственную,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технологическую,</a:t>
                      </a:r>
                      <a:endParaRPr lang="ru-RU" sz="1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военную,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международную,</a:t>
                      </a:r>
                      <a:endParaRPr lang="ru-RU" sz="1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транспортную, пожарную,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пограничную,</a:t>
                      </a:r>
                    </a:p>
                    <a:p>
                      <a:r>
                        <a:rPr lang="ru-RU" sz="1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также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7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0" y="4869160"/>
            <a:ext cx="8136904" cy="86409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Национальная безопасность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состояние защищенности национальных интересов от внутренних и внешних угроз, обеспечивающее прогрессивное развитие личности, общества и государства.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4432" y="308348"/>
            <a:ext cx="7092788" cy="4254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Понятие национальной безопасности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772594" y="5763040"/>
            <a:ext cx="4032448" cy="396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2474" y="6171861"/>
            <a:ext cx="1800200" cy="42549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8718" y="6171861"/>
            <a:ext cx="1800200" cy="42549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942" y="6159738"/>
            <a:ext cx="1800200" cy="42549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16410" y="1339523"/>
            <a:ext cx="7488832" cy="5584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факторы (группы факторов), оказывающие влияние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безопасность государства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8718" y="2017973"/>
            <a:ext cx="1800200" cy="40291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6410" y="2017973"/>
            <a:ext cx="1800200" cy="40291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Политические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6410" y="2715477"/>
            <a:ext cx="1800200" cy="42549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Информационно-психологические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6410" y="3356992"/>
            <a:ext cx="1800200" cy="43204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Геополитические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6410" y="4077072"/>
            <a:ext cx="1800200" cy="43204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Демографические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772594" y="4509120"/>
            <a:ext cx="4032448" cy="336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88718" y="2715477"/>
            <a:ext cx="1800200" cy="425491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Физико-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88718" y="3356992"/>
            <a:ext cx="1800200" cy="43204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Религиозные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96441" y="4058218"/>
            <a:ext cx="1800200" cy="43204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05042" y="2017973"/>
            <a:ext cx="1800200" cy="40291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Идеологические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87040" y="2738053"/>
            <a:ext cx="1818202" cy="40291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05042" y="3356992"/>
            <a:ext cx="1800200" cy="40291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05042" y="4076537"/>
            <a:ext cx="1800200" cy="40291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20666" y="1916832"/>
            <a:ext cx="0" cy="23611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82132" y="1916832"/>
            <a:ext cx="0" cy="23611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3"/>
            <a:endCxn id="10" idx="1"/>
          </p:cNvCxnSpPr>
          <p:nvPr/>
        </p:nvCxnSpPr>
        <p:spPr>
          <a:xfrm>
            <a:off x="2916610" y="2219431"/>
            <a:ext cx="97210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934612" y="2928222"/>
            <a:ext cx="97210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916610" y="3573016"/>
            <a:ext cx="97210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916610" y="4268824"/>
            <a:ext cx="972108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698345" y="2219431"/>
            <a:ext cx="109812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706920" y="2939510"/>
            <a:ext cx="109812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06920" y="3573016"/>
            <a:ext cx="109812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24922" y="4268824"/>
            <a:ext cx="109812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37048" y="1457325"/>
            <a:ext cx="8712200" cy="540067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19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Национальные интересы </a:t>
            </a:r>
            <a:r>
              <a:rPr lang="ru-RU" sz="1900" cap="small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объективно значимые потребности личности, общества и государства в обеспечении их защищенности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устойчивого развития.</a:t>
            </a:r>
          </a:p>
          <a:p>
            <a:pPr>
              <a:spcBef>
                <a:spcPts val="600"/>
              </a:spcBef>
            </a:pPr>
            <a:r>
              <a:rPr lang="ru-RU" sz="19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Угроза национальной безопасности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– совокупность условий и факторов, создающих прямую или косвенную возможность нанесения ущерба национальным интересам.</a:t>
            </a:r>
          </a:p>
          <a:p>
            <a:pPr>
              <a:spcBef>
                <a:spcPts val="600"/>
              </a:spcBef>
            </a:pPr>
            <a:r>
              <a:rPr lang="ru-RU" sz="19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национальной безопасности </a:t>
            </a:r>
            <a:r>
              <a:rPr lang="ru-RU" sz="1900" cap="small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органами государственной власти местного самоуправления во взаимодействии с институтами гражданского общества политических, военных, организационных, социально-экономических, информационных, правовых и иных мер, направленных на противодействие угрозам</a:t>
            </a:r>
            <a:b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НБ и удовлетворение национальных интересов.</a:t>
            </a:r>
          </a:p>
          <a:p>
            <a:pPr>
              <a:spcBef>
                <a:spcPts val="600"/>
              </a:spcBef>
            </a:pPr>
            <a:r>
              <a:rPr lang="ru-RU" sz="19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национальные приоритеты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– важнейшие направления обеспечения НБ.</a:t>
            </a:r>
          </a:p>
          <a:p>
            <a:pPr>
              <a:spcBef>
                <a:spcPts val="600"/>
              </a:spcBef>
            </a:pPr>
            <a:r>
              <a:rPr lang="ru-RU" sz="19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обеспечения национальной безопасности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– совокупность осуществляющих реализацию государственной политики в сфере обеспечения НБ органов государственной власти и органов местного самоуправления и находящихся в их распоряжении инструментов.</a:t>
            </a:r>
          </a:p>
          <a:p>
            <a:pPr>
              <a:spcBef>
                <a:spcPts val="600"/>
              </a:spcBef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0426" y="692696"/>
            <a:ext cx="54726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концепции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6263" y="1412875"/>
            <a:ext cx="8569325" cy="4968875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buAutoNum type="arabi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Анализ современной социально-экономической и политической ситуации в стране (достижения и проблемы).</a:t>
            </a:r>
          </a:p>
          <a:p>
            <a:pPr marL="442913" indent="-442913">
              <a:lnSpc>
                <a:spcPct val="100000"/>
              </a:lnSpc>
              <a:buAutoNum type="arabi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Угрозы национальной безопасности РФ: </a:t>
            </a:r>
          </a:p>
          <a:p>
            <a:pPr marL="4429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политическое, экономическое, военное и информационное давление стран НАТО; глобальная  региональная нестабильность, неравномерное развитие стран, борьба за ресурсы и транспортные артерии, конкуренция за влияние в мире, активизация неконтролируемой и незаконной миграции,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этнонациональные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конфликты, международный терроризм, религиозная вражда, экстремизм, неконтролируемое распространение вооружения, критическое состояние физической сохранности опасных объектов и материалов, противоборство в информационном пространстве, демографическая ситуация, проблемы окружающей среды и продовольственной безопасности, эпидемии, финансово-экономические  кризисы, новые формы противоправной деятельности, торговля людьми, наркоторговля.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15207" y="620688"/>
            <a:ext cx="6365900" cy="576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в современном мире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4472C4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</TotalTime>
  <Words>3003</Words>
  <Application>Microsoft Office PowerPoint</Application>
  <PresentationFormat>Произвольный</PresentationFormat>
  <Paragraphs>248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38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Century Gothic</vt:lpstr>
      <vt:lpstr>Corbel</vt:lpstr>
      <vt:lpstr>Franklin Gothic Book</vt:lpstr>
      <vt:lpstr>Franklin Gothic Medium</vt:lpstr>
      <vt:lpstr>Tahoma</vt:lpstr>
      <vt:lpstr>Times New Roman</vt:lpstr>
      <vt:lpstr>Wingdings</vt:lpstr>
      <vt:lpstr>Wingdings 3</vt:lpstr>
      <vt:lpstr>1_Default Design</vt:lpstr>
      <vt:lpstr>Легкий дым</vt:lpstr>
      <vt:lpstr>1_Специальное оформление</vt:lpstr>
      <vt:lpstr>2_Специальное оформление</vt:lpstr>
      <vt:lpstr>Специальное оформление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Основные понятия концепции</vt:lpstr>
      <vt:lpstr>Понятие национальной безопасности</vt:lpstr>
      <vt:lpstr>Презентация PowerPoint</vt:lpstr>
      <vt:lpstr>Россия в современном мире</vt:lpstr>
      <vt:lpstr>Национальные интересы и стратегические национальные приоритеты </vt:lpstr>
      <vt:lpstr>Стратегические национальные приоритеты:</vt:lpstr>
      <vt:lpstr>Обеспечение национальной безопасности </vt:lpstr>
      <vt:lpstr>Государственная и общественная безопасность </vt:lpstr>
      <vt:lpstr>Главные направления  обеспечения государственной и общественной безопасности:</vt:lpstr>
      <vt:lpstr>Обеспечение национальной безопасности в области защиты населения и территорий от ЧС природного, техногенного характера и пожарной опасности: </vt:lpstr>
      <vt:lpstr>Повышение качества жизни российских граждан </vt:lpstr>
      <vt:lpstr>Обеспечение продовольственной безопасности:</vt:lpstr>
      <vt:lpstr>Экономический рост </vt:lpstr>
      <vt:lpstr>Наука, технологии и образование</vt:lpstr>
      <vt:lpstr>Для решения задач национальной безопасности в области науки, технологий и образования необходимы:</vt:lpstr>
      <vt:lpstr>Для решения задач национальной безопасности в области науки, технологий и образования необходимы:</vt:lpstr>
      <vt:lpstr>Здравоохранение</vt:lpstr>
      <vt:lpstr>Задачи в области здравоохранения:</vt:lpstr>
      <vt:lpstr>Задачи в области здравоохранения:</vt:lpstr>
      <vt:lpstr>Культура</vt:lpstr>
      <vt:lpstr>Презентация PowerPoint</vt:lpstr>
      <vt:lpstr>Укрепление национальной безопасности в области культуры:</vt:lpstr>
      <vt:lpstr>Укрепление национальной безопасности в области культуры:</vt:lpstr>
      <vt:lpstr>Экология живых систем и рациональное природопользование</vt:lpstr>
      <vt:lpstr>Угрозы:</vt:lpstr>
      <vt:lpstr>Презентация PowerPoint</vt:lpstr>
      <vt:lpstr>Презентация PowerPoint</vt:lpstr>
      <vt:lpstr>Стратегическая стабильность и равноправное стратегическое партнерство</vt:lpstr>
      <vt:lpstr>Организационные, нормативно-правовые и информационные основы реализации Стратегии</vt:lpstr>
      <vt:lpstr>Организационные, нормативно-правовые и информационные основы реализации Стратегии</vt:lpstr>
      <vt:lpstr>Основные показатели состояния национальной безопасности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PGAU</cp:lastModifiedBy>
  <cp:revision>203</cp:revision>
  <cp:lastPrinted>2013-02-15T04:39:28Z</cp:lastPrinted>
  <dcterms:created xsi:type="dcterms:W3CDTF">2012-09-16T05:10:25Z</dcterms:created>
  <dcterms:modified xsi:type="dcterms:W3CDTF">2025-04-21T05:45:13Z</dcterms:modified>
</cp:coreProperties>
</file>