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22"/>
  </p:notesMasterIdLst>
  <p:sldIdLst>
    <p:sldId id="257" r:id="rId3"/>
    <p:sldId id="258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9" r:id="rId18"/>
    <p:sldId id="280" r:id="rId19"/>
    <p:sldId id="281" r:id="rId20"/>
    <p:sldId id="282" r:id="rId21"/>
  </p:sldIdLst>
  <p:sldSz cx="9145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85732" autoAdjust="0"/>
  </p:normalViewPr>
  <p:slideViewPr>
    <p:cSldViewPr>
      <p:cViewPr varScale="1">
        <p:scale>
          <a:sx n="114" d="100"/>
          <a:sy n="114" d="100"/>
        </p:scale>
        <p:origin x="1398" y="114"/>
      </p:cViewPr>
      <p:guideLst>
        <p:guide orient="horz" pos="2160"/>
        <p:guide pos="384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97ABC-A23C-4482-9624-8E93BB1CDD6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DDC24-A347-473F-AF78-4C95F4379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3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1FC05-3364-4A53-B515-0BAB47E1004B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19" y="2130427"/>
            <a:ext cx="777375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38" y="3886200"/>
            <a:ext cx="6401912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59937-2BA7-4632-BCC8-2159C0D3800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9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8741E-E478-4720-BEB2-5370E0A16D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8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1864" y="0"/>
            <a:ext cx="2221298" cy="6858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69" y="0"/>
            <a:ext cx="6511469" cy="6858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A8336-231B-49DA-A3D1-FA3D8E8CB2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2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70" y="2"/>
            <a:ext cx="7634025" cy="798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50870" y="1066800"/>
            <a:ext cx="8742293" cy="2819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870" y="4038600"/>
            <a:ext cx="8742293" cy="2819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8111F-3765-4E2C-A8F6-00FA2E3230F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9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7969" y="0"/>
            <a:ext cx="8885193" cy="685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4DA6D-CC8E-4FC4-BFC0-0753A73DB99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72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70" y="2"/>
            <a:ext cx="7634025" cy="798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50870" y="1066800"/>
            <a:ext cx="8742293" cy="5791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33EC-1C48-4F64-9194-23E556F9F8F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16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70" y="2"/>
            <a:ext cx="7634025" cy="798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0868" y="1066800"/>
            <a:ext cx="4294934" cy="2819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98230" y="1066800"/>
            <a:ext cx="4294933" cy="2819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250870" y="4038600"/>
            <a:ext cx="8742293" cy="2819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81E98-5FD9-40DD-B165-D3F6280A6E6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67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754" y="2514601"/>
            <a:ext cx="6601597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754" y="4777381"/>
            <a:ext cx="6601597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24" y="4321159"/>
            <a:ext cx="1395715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407" y="4529542"/>
            <a:ext cx="585080" cy="365125"/>
          </a:xfrm>
        </p:spPr>
        <p:txBody>
          <a:bodyPr/>
          <a:lstStyle/>
          <a:p>
            <a:pPr>
              <a:defRPr/>
            </a:pPr>
            <a:fld id="{D5D59937-2BA7-4632-BCC8-2159C0D3800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539" y="624110"/>
            <a:ext cx="6590343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753" y="2133600"/>
            <a:ext cx="659313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4D7FC-2AF2-47DC-8275-19DD9115EC2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753" y="2074562"/>
            <a:ext cx="6593130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753" y="3581400"/>
            <a:ext cx="659313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8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317" y="3244141"/>
            <a:ext cx="585080" cy="365125"/>
          </a:xfrm>
        </p:spPr>
        <p:txBody>
          <a:bodyPr/>
          <a:lstStyle/>
          <a:p>
            <a:pPr>
              <a:defRPr/>
            </a:pPr>
            <a:fld id="{F3E31D3D-C509-4ADE-B9BB-DEC4024E0AB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754" y="2136707"/>
            <a:ext cx="3198086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8235" y="2136707"/>
            <a:ext cx="3197648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317" y="787784"/>
            <a:ext cx="585080" cy="365125"/>
          </a:xfrm>
        </p:spPr>
        <p:txBody>
          <a:bodyPr/>
          <a:lstStyle/>
          <a:p>
            <a:pPr>
              <a:defRPr/>
            </a:pPr>
            <a:fld id="{A1BDB319-CE13-4784-864D-49ECD4A3F712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D7FC-2AF2-47DC-8275-19DD9115EC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17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746" y="2226626"/>
            <a:ext cx="2875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752" y="2802889"/>
            <a:ext cx="319808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137" y="2223398"/>
            <a:ext cx="28737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641" y="2799661"/>
            <a:ext cx="3196235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317" y="787784"/>
            <a:ext cx="585080" cy="365125"/>
          </a:xfrm>
        </p:spPr>
        <p:txBody>
          <a:bodyPr/>
          <a:lstStyle/>
          <a:p>
            <a:pPr>
              <a:defRPr/>
            </a:pPr>
            <a:fld id="{5265DCFE-F117-47A0-B8B4-F0EF81D529BD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7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538" y="624110"/>
            <a:ext cx="6590344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4E645-619E-417E-917C-C2CBF7D0C53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43A92-0816-4E99-8F66-57A376C958D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9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752" y="446088"/>
            <a:ext cx="2630041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318" y="446090"/>
            <a:ext cx="3791564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752" y="1598613"/>
            <a:ext cx="2630041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517B6-5171-44E1-AECF-E887990A50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753" y="4800600"/>
            <a:ext cx="659313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753" y="634965"/>
            <a:ext cx="659313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753" y="5367338"/>
            <a:ext cx="659313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1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317" y="4983089"/>
            <a:ext cx="585080" cy="365125"/>
          </a:xfrm>
        </p:spPr>
        <p:txBody>
          <a:bodyPr/>
          <a:lstStyle/>
          <a:p>
            <a:pPr>
              <a:defRPr/>
            </a:pPr>
            <a:fld id="{2345C1F8-7AAB-4D71-B350-7E3753066EC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753" y="609600"/>
            <a:ext cx="6593130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753" y="4354046"/>
            <a:ext cx="6593130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8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317" y="3244141"/>
            <a:ext cx="585080" cy="365125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79347199-803C-4480-9257-05EAE2BC3311}" type="slidenum">
              <a:rPr lang="en-GB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8019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504" y="609600"/>
            <a:ext cx="6110648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6392" y="3505200"/>
            <a:ext cx="5654870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753" y="4354046"/>
            <a:ext cx="6593130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8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317" y="3244141"/>
            <a:ext cx="585080" cy="365125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79347199-803C-4480-9257-05EAE2BC3311}" type="slidenum">
              <a:rPr lang="en-GB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631" y="648005"/>
            <a:ext cx="45739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952" y="2905306"/>
            <a:ext cx="45739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823405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753" y="2438402"/>
            <a:ext cx="659313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753" y="5181600"/>
            <a:ext cx="659313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1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317" y="4983089"/>
            <a:ext cx="585080" cy="365125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79347199-803C-4480-9257-05EAE2BC3311}" type="slidenum">
              <a:rPr lang="en-GB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2647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504" y="609600"/>
            <a:ext cx="6110648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752" y="4343400"/>
            <a:ext cx="6689454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752" y="5181600"/>
            <a:ext cx="6689454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1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317" y="4983089"/>
            <a:ext cx="585080" cy="365125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79347199-803C-4480-9257-05EAE2BC3311}" type="slidenum">
              <a:rPr lang="en-GB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631" y="648005"/>
            <a:ext cx="45739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0952" y="2905306"/>
            <a:ext cx="45739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138421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753" y="627407"/>
            <a:ext cx="659312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753" y="4343400"/>
            <a:ext cx="659313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753" y="5181600"/>
            <a:ext cx="659313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1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317" y="4983089"/>
            <a:ext cx="585080" cy="365125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79347199-803C-4480-9257-05EAE2BC3311}" type="slidenum">
              <a:rPr lang="en-GB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55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31D3D-C509-4ADE-B9BB-DEC4024E0AB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75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8741E-E478-4720-BEB2-5370E0A16D45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9729" y="627407"/>
            <a:ext cx="1656420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753" y="627407"/>
            <a:ext cx="4717167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59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A8336-231B-49DA-A3D1-FA3D8E8CB2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68" y="1066800"/>
            <a:ext cx="4294934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98230" y="1066800"/>
            <a:ext cx="4294933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DB319-CE13-4784-864D-49ECD4A3F7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4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5DCFE-F117-47A0-B8B4-F0EF81D529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8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4E645-619E-417E-917C-C2CBF7D0C5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43A92-0816-4E99-8F66-57A376C958D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3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517B6-5171-44E1-AECF-E887990A50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5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5C1F8-7AAB-4D71-B350-7E3753066EC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8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print">
            <a:lum/>
          </a:blip>
          <a:srcRect/>
          <a:tile tx="0" ty="0" sx="63000" sy="63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70" y="2"/>
            <a:ext cx="76340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70" y="1066800"/>
            <a:ext cx="874229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77196" y="6524627"/>
            <a:ext cx="25086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9347199-803C-4480-9257-05EAE2BC3311}" type="slidenum">
              <a:rPr lang="en-GB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4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544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5" y="285"/>
            <a:ext cx="1952611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91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538" y="624110"/>
            <a:ext cx="6590344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753" y="2133600"/>
            <a:ext cx="659313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3750" y="6135090"/>
            <a:ext cx="766513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752" y="6135810"/>
            <a:ext cx="5717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317" y="787784"/>
            <a:ext cx="585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9347199-803C-4480-9257-05EAE2BC3311}" type="slidenum">
              <a:rPr lang="en-GB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0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rbookshop.ru/9263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45547" y="476672"/>
            <a:ext cx="713170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accent1">
                    <a:lumMod val="50000"/>
                  </a:schemeClr>
                </a:solidFill>
                <a:effectLst>
                  <a:outerShdw blurRad="50800" dist="25400" dir="600000" algn="ctr" rotWithShape="0">
                    <a:schemeClr val="tx1">
                      <a:lumMod val="50000"/>
                      <a:lumOff val="50000"/>
                      <a:alpha val="83000"/>
                    </a:schemeClr>
                  </a:outerShdw>
                </a:effectLs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ru-RU" sz="2800" dirty="0"/>
              <a:t>ФГБОУ ВО ПЕНЗЕНСКИЙ ГАУ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24529" y="3789040"/>
            <a:ext cx="69737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>
                <a:solidFill>
                  <a:srgbClr val="002060"/>
                </a:solidFill>
                <a:latin typeface="Arial Black" pitchFamily="34" charset="0"/>
              </a:rPr>
              <a:t>Современная</a:t>
            </a:r>
            <a:br>
              <a:rPr lang="en-US" altLang="ru-RU" sz="3200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altLang="ru-RU" sz="3200" dirty="0">
                <a:solidFill>
                  <a:srgbClr val="002060"/>
                </a:solidFill>
                <a:latin typeface="Arial Black" pitchFamily="34" charset="0"/>
              </a:rPr>
              <a:t>нормативно-правовая база противодействия</a:t>
            </a:r>
            <a:br>
              <a:rPr lang="en-US" altLang="ru-RU" sz="3200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altLang="ru-RU" sz="3200" dirty="0">
                <a:solidFill>
                  <a:srgbClr val="002060"/>
                </a:solidFill>
                <a:latin typeface="Arial Black" pitchFamily="34" charset="0"/>
              </a:rPr>
              <a:t>терроризму в РФ</a:t>
            </a:r>
            <a:br>
              <a:rPr lang="ru-RU" altLang="ru-RU" sz="3200" dirty="0">
                <a:solidFill>
                  <a:srgbClr val="002060"/>
                </a:solidFill>
                <a:latin typeface="Arial Black" pitchFamily="34" charset="0"/>
              </a:rPr>
            </a:b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AutoShape 2" descr="https://nspu.bitrix24.ru/bitrix/tools/disk/uf.php?attachedId=4360&amp;action=show&amp;ncc=1&amp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nspu.bitrix24.ru/bitrix/tools/disk/uf.php?attachedId=4360&amp;action=show&amp;ncc=1&amp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1332434" y="692696"/>
            <a:ext cx="5906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Правовое регулирование механизма 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435050" y="1221503"/>
            <a:ext cx="831359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269875"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000" b="1" dirty="0">
              <a:solidFill>
                <a:schemeClr val="bg2"/>
              </a:solidFill>
              <a:cs typeface="Times New Roman" pitchFamily="18" charset="0"/>
            </a:endParaRPr>
          </a:p>
          <a:p>
            <a:pPr indent="0" algn="just" eaLnBrk="1" hangingPunct="1">
              <a:spcBef>
                <a:spcPts val="600"/>
              </a:spcBef>
              <a:buClrTx/>
              <a:buSzTx/>
              <a:buFontTx/>
              <a:buNone/>
              <a:defRPr/>
            </a:pPr>
            <a:r>
              <a:rPr lang="ru-RU" altLang="ru-RU" sz="2000" b="1" dirty="0">
                <a:cs typeface="Times New Roman" pitchFamily="18" charset="0"/>
              </a:rPr>
              <a:t>Федеральный закон «О противодействии терроризму»:</a:t>
            </a:r>
          </a:p>
          <a:p>
            <a:pPr marL="355600" indent="-355600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ru-RU" altLang="ru-RU" sz="2000" dirty="0">
                <a:cs typeface="Times New Roman" pitchFamily="18" charset="0"/>
              </a:rPr>
              <a:t>Федеральные органы исполнительной власти, осуществляющие в пределах своих полномочий противодействие терроризму и уполномоченные на осуществление оперативно-розыскной деятельности, </a:t>
            </a:r>
            <a:r>
              <a:rPr lang="ru-RU" altLang="ru-RU" sz="2000" b="1" dirty="0">
                <a:cs typeface="Times New Roman" pitchFamily="18" charset="0"/>
              </a:rPr>
              <a:t>вправе истребовать </a:t>
            </a:r>
            <a:r>
              <a:rPr lang="ru-RU" altLang="ru-RU" sz="2000" dirty="0">
                <a:cs typeface="Times New Roman" pitchFamily="18" charset="0"/>
              </a:rPr>
              <a:t>сведения о законности происхождения денег, ценностей, иного имущества и доходов от них у близких родственников, родственников и близких лиц лица, совершившего террористический акт, при наличии достаточных оснований полагать, что данное имущество получено в результате террористической деятельности и(или) является доходом от такого имущества, и проводить проверку на предмет достоверности этих сведений;</a:t>
            </a:r>
          </a:p>
          <a:p>
            <a:pPr marL="355600" indent="-355600"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ru-RU" altLang="ru-RU" sz="2000" dirty="0">
                <a:cs typeface="Times New Roman" pitchFamily="18" charset="0"/>
              </a:rPr>
              <a:t>близкие родственники, родственники и близкие лица субъекта, совершившего террористический акт, </a:t>
            </a:r>
            <a:r>
              <a:rPr lang="ru-RU" altLang="ru-RU" sz="2000" b="1" dirty="0">
                <a:cs typeface="Times New Roman" pitchFamily="18" charset="0"/>
              </a:rPr>
              <a:t>обязаны представлять </a:t>
            </a:r>
            <a:r>
              <a:rPr lang="ru-RU" altLang="ru-RU" sz="2000" b="1" dirty="0" err="1">
                <a:cs typeface="Times New Roman" pitchFamily="18" charset="0"/>
              </a:rPr>
              <a:t>истребуемые</a:t>
            </a:r>
            <a:r>
              <a:rPr lang="ru-RU" altLang="ru-RU" sz="2000" b="1" dirty="0">
                <a:cs typeface="Times New Roman" pitchFamily="18" charset="0"/>
              </a:rPr>
              <a:t> сведения;</a:t>
            </a:r>
            <a:endParaRPr lang="ru-RU" altLang="ru-RU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541433" y="1182136"/>
            <a:ext cx="8138938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 algn="just"/>
            <a:endParaRPr lang="ru-RU" altLang="ru-RU" sz="2000" b="1" dirty="0">
              <a:cs typeface="Times New Roman" pitchFamily="18" charset="0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право истребовать сведения действует</a:t>
            </a: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 только в отношении 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денег, ценностей, иного имущества и доходов, которые были получены</a:t>
            </a: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 не ранее установленного факта начала участия лица, совершившего террористический акт, в террористической деятельности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при отсутствии достоверных сведений о законности происхождения денег, ценностей, иного имущества и доходов от них соответствующие</a:t>
            </a: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 материалы направляются в органы прокуратуры Российской Федерации;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Генеральный прокурор Российской Федерации или подчиненные ему прокуроры 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при получении указанных материалов в порядке гражданского судопроизводства</a:t>
            </a: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 обращаются в суд с заявлением об их обращении в доход Российской Федерации.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367700" y="710582"/>
            <a:ext cx="6410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Правовое регулирование механизма </a:t>
            </a:r>
          </a:p>
        </p:txBody>
      </p:sp>
    </p:spTree>
    <p:extLst>
      <p:ext uri="{BB962C8B-B14F-4D97-AF65-F5344CB8AC3E}">
        <p14:creationId xmlns:p14="http://schemas.microsoft.com/office/powerpoint/2010/main" val="13585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PQuestion"/>
          <p:cNvSpPr>
            <a:spLocks noGrp="1"/>
          </p:cNvSpPr>
          <p:nvPr>
            <p:ph type="title" idx="4294967295"/>
          </p:nvPr>
        </p:nvSpPr>
        <p:spPr>
          <a:xfrm>
            <a:off x="1476450" y="548680"/>
            <a:ext cx="7128792" cy="648816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8169275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Уголовная ответственность предусмотрена за следующие преступления террористической направленности: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23907" y="3990976"/>
            <a:ext cx="857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1325" algn="just" defTabSz="715963">
              <a:spcBef>
                <a:spcPct val="25000"/>
              </a:spcBef>
              <a:buClr>
                <a:schemeClr val="bg2"/>
              </a:buClr>
              <a:buFontTx/>
              <a:buChar char="-"/>
              <a:tabLst>
                <a:tab pos="625475" algn="l"/>
              </a:tabLst>
            </a:pPr>
            <a:endParaRPr lang="ru-RU" altLang="ru-RU" sz="1600">
              <a:solidFill>
                <a:schemeClr val="bg2"/>
              </a:solidFill>
            </a:endParaRPr>
          </a:p>
          <a:p>
            <a:pPr indent="441325" algn="just" defTabSz="715963">
              <a:spcBef>
                <a:spcPct val="25000"/>
              </a:spcBef>
              <a:buClr>
                <a:schemeClr val="bg2"/>
              </a:buClr>
              <a:buFontTx/>
              <a:buChar char="-"/>
              <a:tabLst>
                <a:tab pos="625475" algn="l"/>
              </a:tabLst>
            </a:pPr>
            <a:endParaRPr lang="ru-RU" altLang="ru-RU" sz="1600"/>
          </a:p>
        </p:txBody>
      </p:sp>
      <p:sp>
        <p:nvSpPr>
          <p:cNvPr id="14341" name="Прямоугольник 2"/>
          <p:cNvSpPr>
            <a:spLocks noChangeArrowheads="1"/>
          </p:cNvSpPr>
          <p:nvPr/>
        </p:nvSpPr>
        <p:spPr bwMode="auto">
          <a:xfrm>
            <a:off x="287617" y="1344825"/>
            <a:ext cx="867766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Террористический акт (ст. 205 УК России).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Содействие террористической деятельности (ст. 205</a:t>
            </a:r>
            <a:r>
              <a:rPr lang="ru-RU" altLang="ru-RU" sz="2000" baseline="30000" dirty="0">
                <a:latin typeface="Arial" pitchFamily="34" charset="0"/>
                <a:cs typeface="Arial" pitchFamily="34" charset="0"/>
              </a:rPr>
              <a:t>1 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УК России).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Публичные призывы к осуществлению террористической деятельности или публичное оправдание терроризма (ст. 205</a:t>
            </a:r>
            <a:r>
              <a:rPr lang="ru-RU" altLang="ru-R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 УК России).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Прохождение обучения в целях осуществления террористической деятельности (ст. 205</a:t>
            </a:r>
            <a:r>
              <a:rPr lang="ru-RU" altLang="ru-RU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 УК России).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Организация террористического сообщества и участие в нем</a:t>
            </a:r>
            <a:br>
              <a:rPr lang="ru-RU" altLang="ru-RU" sz="2000" dirty="0">
                <a:latin typeface="Arial" pitchFamily="34" charset="0"/>
                <a:cs typeface="Arial" pitchFamily="34" charset="0"/>
              </a:rPr>
            </a:br>
            <a:r>
              <a:rPr lang="ru-RU" altLang="ru-RU" sz="2000" dirty="0">
                <a:latin typeface="Arial" pitchFamily="34" charset="0"/>
                <a:cs typeface="Arial" pitchFamily="34" charset="0"/>
              </a:rPr>
              <a:t>(ст. 205</a:t>
            </a:r>
            <a:r>
              <a:rPr lang="ru-RU" altLang="ru-RU" sz="2000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 УК России).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Организация деятельности террористической организации и участие в деятельности такой организации (ст.205</a:t>
            </a:r>
            <a:r>
              <a:rPr lang="ru-RU" altLang="ru-RU" sz="20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 УК России).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Несообщение о преступлении (ст. 205</a:t>
            </a:r>
            <a:r>
              <a:rPr lang="ru-RU" altLang="ru-RU" sz="2000" baseline="30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 УК России).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Захват заложника (ст. 206).</a:t>
            </a:r>
          </a:p>
          <a:p>
            <a:pPr marL="355600" indent="-35560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Организация незаконного вооруженного формирования или участие в нем (ст. 208).</a:t>
            </a:r>
            <a:endParaRPr lang="ru-RU" alt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87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23907" y="3990976"/>
            <a:ext cx="857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1325" algn="just" defTabSz="715963">
              <a:spcBef>
                <a:spcPct val="25000"/>
              </a:spcBef>
              <a:buClr>
                <a:schemeClr val="bg2"/>
              </a:buClr>
              <a:buFontTx/>
              <a:buChar char="-"/>
              <a:tabLst>
                <a:tab pos="625475" algn="l"/>
              </a:tabLst>
            </a:pPr>
            <a:endParaRPr lang="ru-RU" altLang="ru-RU" sz="1600">
              <a:solidFill>
                <a:schemeClr val="bg2"/>
              </a:solidFill>
            </a:endParaRPr>
          </a:p>
          <a:p>
            <a:pPr indent="441325" algn="just" defTabSz="715963">
              <a:spcBef>
                <a:spcPct val="25000"/>
              </a:spcBef>
              <a:buClr>
                <a:schemeClr val="bg2"/>
              </a:buClr>
              <a:buFontTx/>
              <a:buChar char="-"/>
              <a:tabLst>
                <a:tab pos="625475" algn="l"/>
              </a:tabLst>
            </a:pPr>
            <a:endParaRPr lang="ru-RU" altLang="ru-RU" sz="1600"/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467420" y="1412875"/>
            <a:ext cx="8281838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10. Угон судна воздушного или водного транспорта либо железнодорожного подвижного состава (ст. 211 УК России).</a:t>
            </a:r>
          </a:p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11. Незаконное обращение с ядерными материалами или радиоактивными веществами (ст. 220 УК России).</a:t>
            </a:r>
          </a:p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12. Хищение либо вымогательство ядерных материалов или радиоактивных веществ (ст. 221 УК России).</a:t>
            </a:r>
          </a:p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13. Посягательство на жизнь государственного или общественного деятеля (ст. 277 УК России).</a:t>
            </a:r>
          </a:p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14. Насильственный захват власти или насильственное удержание власти (ст. 278 УК России).</a:t>
            </a:r>
          </a:p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15. Вооруженный мятеж (ст. 279 УК России).</a:t>
            </a:r>
          </a:p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16. Нападение на лиц и учреждения, которые пользуются международной защитой (ст. 360 УК России).</a:t>
            </a:r>
          </a:p>
          <a:p>
            <a:pPr marL="450850" indent="-450850">
              <a:spcBef>
                <a:spcPts val="800"/>
              </a:spcBef>
              <a:buFont typeface="Arial" charset="0"/>
              <a:buNone/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17. Акт международного терроризма (ст. 361 УК России).</a:t>
            </a:r>
          </a:p>
        </p:txBody>
      </p:sp>
      <p:sp>
        <p:nvSpPr>
          <p:cNvPr id="6" name="TPQuestion"/>
          <p:cNvSpPr txBox="1">
            <a:spLocks/>
          </p:cNvSpPr>
          <p:nvPr/>
        </p:nvSpPr>
        <p:spPr>
          <a:xfrm>
            <a:off x="1404442" y="620688"/>
            <a:ext cx="7128792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169275" algn="l"/>
              </a:tabLst>
            </a:pPr>
            <a:r>
              <a:rPr lang="ru-RU" altLang="ru-RU" sz="18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Уголовная ответственность предусмотрена за следующие преступления террористической направленности: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3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PQuestion"/>
          <p:cNvSpPr>
            <a:spLocks noGrp="1"/>
          </p:cNvSpPr>
          <p:nvPr>
            <p:ph type="title" idx="4294967295"/>
          </p:nvPr>
        </p:nvSpPr>
        <p:spPr>
          <a:xfrm>
            <a:off x="0" y="-242888"/>
            <a:ext cx="9145588" cy="1125538"/>
          </a:xfrm>
        </p:spPr>
        <p:txBody>
          <a:bodyPr>
            <a:normAutofit fontScale="90000"/>
          </a:bodyPr>
          <a:lstStyle/>
          <a:p>
            <a:pPr marL="711200" eaLnBrk="1" hangingPunct="1">
              <a:tabLst>
                <a:tab pos="8169275" algn="l"/>
              </a:tabLst>
            </a:pPr>
            <a:br>
              <a:rPr lang="ru-RU" altLang="ru-RU" sz="2400" b="1"/>
            </a:br>
            <a:br>
              <a:rPr lang="ru-RU" altLang="ru-RU" sz="2400" b="1"/>
            </a:br>
            <a:br>
              <a:rPr lang="ru-RU" altLang="ru-RU" sz="2400" b="1"/>
            </a:br>
            <a:endParaRPr lang="ru-RU" altLang="ru-RU" sz="2200" b="1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404442" y="783607"/>
            <a:ext cx="73738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Уголовное законодательство России предусматривает: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6330" y="1484784"/>
            <a:ext cx="853967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совершение преступления в целях пропаганды, оправдания и поддержки терроризма признается обстоятельством,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отягчающим наказание;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за преступления, предусмотренных ст. 205,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 3 и 4 ст. 206, ч. 4 ст. 211, ст. 277, 278, 279, 353, 356, 357, 358, 360 и 361 УК России максимальный срок лишения свободы при назначении наказания по совокупности преступлений не может быть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более тридцати лет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а по совокупности приговоров –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более тридцати пяти лет;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осужденным за преступления, предусмотренные ч. 1 ст. 205, ч. 1 и 2 ст.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ст.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 2 ст.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 2 ст.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 1–3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Arial" pitchFamily="34" charset="0"/>
                <a:cs typeface="Arial" pitchFamily="34" charset="0"/>
              </a:rPr>
              <a:t>ст. 206, ст. 360, ст. 361 УК России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не назначается условное осуждение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;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363" y="1341439"/>
            <a:ext cx="8167518" cy="49090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лицам, совершившим преступления, предусмотренные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Arial" pitchFamily="34" charset="0"/>
                <a:cs typeface="Arial" pitchFamily="34" charset="0"/>
              </a:rPr>
              <a:t>ст. 205,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 3 и ч. 4 ст. 206, ч. 4 ст. 211 УК России, либо виновным в совершении сопряженных с осуществлением террористической деятельности преступлений, предусмотренных ст. 277, 278, 279, 360 и 361 УК России:</a:t>
            </a:r>
          </a:p>
          <a:p>
            <a:pPr marL="804863" indent="-252413">
              <a:buFont typeface="Arial" pitchFamily="34" charset="0"/>
              <a:buChar char="-"/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не может быть назначено наказание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ниже низшего предела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804863" indent="-252413">
              <a:buFont typeface="Arial" pitchFamily="34" charset="0"/>
              <a:buChar char="-"/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не применяются сроки давности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освобождения от уголовной ответственности и наказания;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лицам за преступления, предусмотренные ч. 1 ст. 205,</a:t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latin typeface="Arial" pitchFamily="34" charset="0"/>
                <a:cs typeface="Arial" pitchFamily="34" charset="0"/>
              </a:rPr>
              <a:t>ч. 1 и 2 ст. 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ст. 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 2 ст. 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 2 ст. 205</a:t>
            </a:r>
            <a:r>
              <a:rPr lang="ru-RU" sz="22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ч. 1–3 ст. 206, ст. 360, ст. 361 УК России,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не предоставляется отсрочка отбывания наказания.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04442" y="692696"/>
            <a:ext cx="74405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Уголовное законодательство России предусматривает: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6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038A1-5194-404A-AE80-D87D05EBC26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4" name="Рисунок 3" descr="IMG_75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235"/>
            <a:ext cx="9135962" cy="68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Прямоугольник 2"/>
          <p:cNvSpPr>
            <a:spLocks noChangeArrowheads="1"/>
          </p:cNvSpPr>
          <p:nvPr/>
        </p:nvSpPr>
        <p:spPr bwMode="auto">
          <a:xfrm>
            <a:off x="605736" y="1412776"/>
            <a:ext cx="793411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spcBef>
                <a:spcPts val="1200"/>
              </a:spcBef>
              <a:buSzPct val="100000"/>
              <a:buFont typeface="Arial" charset="0"/>
              <a:buAutoNum type="arabicPeriod"/>
              <a:tabLst>
                <a:tab pos="539750" algn="l"/>
                <a:tab pos="630238" algn="l"/>
              </a:tabLst>
            </a:pPr>
            <a:r>
              <a:rPr lang="ru-RU" altLang="ru-RU" i="1" dirty="0">
                <a:latin typeface="Arial" pitchFamily="34" charset="0"/>
                <a:cs typeface="Arial" pitchFamily="34" charset="0"/>
              </a:rPr>
              <a:t>Борьба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 с организованной преступностью, терроризмом и экстремизмом в России : монография / С. Д. Белоцерковский,</a:t>
            </a:r>
            <a:br>
              <a:rPr lang="ru-RU" altLang="ru-RU" dirty="0">
                <a:latin typeface="Arial" pitchFamily="34" charset="0"/>
                <a:cs typeface="Arial" pitchFamily="34" charset="0"/>
              </a:rPr>
            </a:br>
            <a:r>
              <a:rPr lang="ru-RU" altLang="ru-RU" dirty="0">
                <a:latin typeface="Arial" pitchFamily="34" charset="0"/>
                <a:cs typeface="Arial" pitchFamily="34" charset="0"/>
              </a:rPr>
              <a:t>А. С. Васнецова, А. Я. </a:t>
            </a:r>
            <a:r>
              <a:rPr lang="ru-RU" altLang="ru-RU" dirty="0" err="1">
                <a:latin typeface="Arial" pitchFamily="34" charset="0"/>
                <a:cs typeface="Arial" pitchFamily="34" charset="0"/>
              </a:rPr>
              <a:t>Гусоков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, В. В. Меркурьев и др. ; Акад. Ген. прокуратуры РФ. ‒ М. : </a:t>
            </a:r>
            <a:r>
              <a:rPr lang="ru-RU" altLang="ru-RU" dirty="0" err="1">
                <a:latin typeface="Arial" pitchFamily="34" charset="0"/>
                <a:cs typeface="Arial" pitchFamily="34" charset="0"/>
              </a:rPr>
              <a:t>Юрлитинформ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, 2012. ‒ 304 с.</a:t>
            </a:r>
          </a:p>
          <a:p>
            <a:pPr marL="355600" indent="-355600">
              <a:spcBef>
                <a:spcPts val="1200"/>
              </a:spcBef>
              <a:buSzPct val="100000"/>
              <a:buFont typeface="Arial" charset="0"/>
              <a:buAutoNum type="arabicPeriod"/>
              <a:tabLst>
                <a:tab pos="539750" algn="l"/>
                <a:tab pos="630238" algn="l"/>
              </a:tabLst>
            </a:pPr>
            <a:r>
              <a:rPr lang="ru-RU" altLang="ru-RU" i="1" dirty="0">
                <a:latin typeface="Arial" pitchFamily="34" charset="0"/>
                <a:cs typeface="Arial" pitchFamily="34" charset="0"/>
              </a:rPr>
              <a:t>Павлик, М. Ю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>
                <a:latin typeface="Arial" pitchFamily="34" charset="0"/>
                <a:cs typeface="Arial" pitchFamily="34" charset="0"/>
              </a:rPr>
              <a:t>Террористический акт, захват заложника, бандитизм. Вопросы теории и практики [Электронный ресурс] : монография / Павлик М. Ю. 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‒ </a:t>
            </a:r>
            <a:r>
              <a:rPr lang="ru-RU" dirty="0">
                <a:latin typeface="Arial" pitchFamily="34" charset="0"/>
                <a:cs typeface="Arial" pitchFamily="34" charset="0"/>
              </a:rPr>
              <a:t> СПб. : Юридический центр Пресс, 2011. 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‒</a:t>
            </a:r>
            <a:r>
              <a:rPr lang="ru-RU" dirty="0">
                <a:latin typeface="Arial" pitchFamily="34" charset="0"/>
                <a:cs typeface="Arial" pitchFamily="34" charset="0"/>
              </a:rPr>
              <a:t> 372 с. 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‒ </a:t>
            </a:r>
            <a:r>
              <a:rPr lang="ru-RU" dirty="0">
                <a:latin typeface="Arial" pitchFamily="34" charset="0"/>
                <a:cs typeface="Arial" pitchFamily="34" charset="0"/>
              </a:rPr>
              <a:t>Доступна эл. версия. ЭБС «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dirty="0">
                <a:latin typeface="Arial" pitchFamily="34" charset="0"/>
                <a:cs typeface="Arial" pitchFamily="34" charset="0"/>
              </a:rPr>
              <a:t>». 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‒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Режим доступа: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http://www.iprbookshop.ru/9263</a:t>
            </a:r>
            <a:r>
              <a:rPr lang="ru-RU" dirty="0"/>
              <a:t>. 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 ‒ </a:t>
            </a:r>
            <a:r>
              <a:rPr lang="ru-RU" dirty="0">
                <a:latin typeface="Arial" pitchFamily="34" charset="0"/>
                <a:cs typeface="Arial" pitchFamily="34" charset="0"/>
              </a:rPr>
              <a:t>ISBN 978-5-94201-619-7. </a:t>
            </a:r>
          </a:p>
          <a:p>
            <a:pPr marL="355600" indent="-355600">
              <a:spcBef>
                <a:spcPts val="1200"/>
              </a:spcBef>
              <a:buSzPct val="100000"/>
              <a:buFont typeface="Arial" charset="0"/>
              <a:buAutoNum type="arabicPeriod"/>
              <a:tabLst>
                <a:tab pos="539750" algn="l"/>
                <a:tab pos="630238" algn="l"/>
              </a:tabLst>
            </a:pPr>
            <a:r>
              <a:rPr lang="ru-RU" altLang="ru-RU" i="1" dirty="0">
                <a:latin typeface="Arial" pitchFamily="34" charset="0"/>
                <a:cs typeface="Arial" pitchFamily="34" charset="0"/>
              </a:rPr>
              <a:t>Терроризм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 и организованная преступность : монография / под ред. С. А. </a:t>
            </a:r>
            <a:r>
              <a:rPr lang="ru-RU" altLang="ru-RU" dirty="0" err="1">
                <a:latin typeface="Arial" pitchFamily="34" charset="0"/>
                <a:cs typeface="Arial" pitchFamily="34" charset="0"/>
              </a:rPr>
              <a:t>Солодовникова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. ‒  М. : </a:t>
            </a:r>
            <a:r>
              <a:rPr lang="ru-RU" altLang="ru-RU" dirty="0" err="1">
                <a:latin typeface="Arial" pitchFamily="34" charset="0"/>
                <a:cs typeface="Arial" pitchFamily="34" charset="0"/>
              </a:rPr>
              <a:t>Юнити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-Дана : Закон и право, 2010. ‒ 247 с. </a:t>
            </a:r>
          </a:p>
          <a:p>
            <a:pPr marL="355600" indent="-355600">
              <a:spcBef>
                <a:spcPts val="1200"/>
              </a:spcBef>
              <a:buSzPct val="100000"/>
              <a:buFont typeface="Arial" charset="0"/>
              <a:buAutoNum type="arabicPeriod"/>
              <a:tabLst>
                <a:tab pos="539750" algn="l"/>
                <a:tab pos="630238" algn="l"/>
              </a:tabLst>
            </a:pPr>
            <a:r>
              <a:rPr lang="ru-RU" altLang="ru-RU" i="1" dirty="0">
                <a:latin typeface="Arial" pitchFamily="34" charset="0"/>
                <a:cs typeface="Arial" pitchFamily="34" charset="0"/>
              </a:rPr>
              <a:t>Ткаченко, В. В.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 Российский терроризм : проблемы уголовной ответственности : монография / В. В. Ткаченко, С. В. Ткаченко. ‒</a:t>
            </a:r>
            <a:br>
              <a:rPr lang="ru-RU" altLang="ru-RU" dirty="0">
                <a:latin typeface="Arial" pitchFamily="34" charset="0"/>
                <a:cs typeface="Arial" pitchFamily="34" charset="0"/>
              </a:rPr>
            </a:br>
            <a:r>
              <a:rPr lang="ru-RU" altLang="ru-RU" dirty="0">
                <a:latin typeface="Arial" pitchFamily="34" charset="0"/>
                <a:cs typeface="Arial" pitchFamily="34" charset="0"/>
              </a:rPr>
              <a:t>М. : Инфра-М, 2014. ‒ 110 с.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88418" y="736243"/>
            <a:ext cx="3155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6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Прямоугольник 2"/>
          <p:cNvSpPr>
            <a:spLocks noChangeArrowheads="1"/>
          </p:cNvSpPr>
          <p:nvPr/>
        </p:nvSpPr>
        <p:spPr bwMode="auto">
          <a:xfrm>
            <a:off x="585428" y="1844824"/>
            <a:ext cx="793411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+mj-lt"/>
              <a:buAutoNum type="arabicPeriod" startAt="5"/>
              <a:tabLst>
                <a:tab pos="539750" algn="l"/>
                <a:tab pos="630238" algn="l"/>
              </a:tabLst>
            </a:pPr>
            <a:r>
              <a:rPr lang="ru-RU" altLang="ru-RU" i="1" dirty="0">
                <a:latin typeface="Arial" pitchFamily="34" charset="0"/>
                <a:cs typeface="Arial" pitchFamily="34" charset="0"/>
              </a:rPr>
              <a:t>Ульянова, В. В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. Проблемы реализации уголовной ответственности за содействие террористической деятельности в форме финансирования терроризма / В. В. Ульянова // Актуальные проблемы уголовного права. – 2014. – № 3 (40). – С. 442–447.</a:t>
            </a:r>
          </a:p>
          <a:p>
            <a:pPr marL="342900" indent="-342900">
              <a:spcBef>
                <a:spcPts val="1200"/>
              </a:spcBef>
              <a:buSzPct val="100000"/>
              <a:buFont typeface="+mj-lt"/>
              <a:buAutoNum type="arabicPeriod" startAt="5"/>
              <a:tabLst>
                <a:tab pos="539750" algn="l"/>
                <a:tab pos="630238" algn="l"/>
              </a:tabLst>
            </a:pPr>
            <a:r>
              <a:rPr lang="ru-RU" altLang="ru-RU" i="1" dirty="0">
                <a:latin typeface="Arial" pitchFamily="34" charset="0"/>
                <a:cs typeface="Arial" pitchFamily="34" charset="0"/>
              </a:rPr>
              <a:t>Ульянова, В. В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. Террористическое сообщество и террористическая организация : проблемы квалификации / В. В. Ульянова // Уголовное право. – 2015. – № 1. – С. 100–105.</a:t>
            </a:r>
          </a:p>
          <a:p>
            <a:pPr marL="342900" indent="-342900">
              <a:spcBef>
                <a:spcPts val="1200"/>
              </a:spcBef>
              <a:buSzPct val="100000"/>
              <a:buFont typeface="+mj-lt"/>
              <a:buAutoNum type="arabicPeriod" startAt="5"/>
              <a:tabLst>
                <a:tab pos="539750" algn="l"/>
                <a:tab pos="630238" algn="l"/>
              </a:tabLst>
            </a:pPr>
            <a:r>
              <a:rPr lang="ru-RU" altLang="ru-RU" i="1" dirty="0">
                <a:latin typeface="Arial" pitchFamily="34" charset="0"/>
                <a:cs typeface="Arial" pitchFamily="34" charset="0"/>
              </a:rPr>
              <a:t>Шевченко, И. В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. Уголовная ответственность за террористическую деятельность : монография / И. В. Шевченко. – М. : </a:t>
            </a:r>
            <a:r>
              <a:rPr lang="ru-RU" altLang="ru-RU" dirty="0" err="1">
                <a:latin typeface="Arial" pitchFamily="34" charset="0"/>
                <a:cs typeface="Arial" pitchFamily="34" charset="0"/>
              </a:rPr>
              <a:t>Юрлитинформ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, 2011. </a:t>
            </a:r>
            <a:r>
              <a:rPr lang="ru-RU" altLang="ru-RU">
                <a:latin typeface="Arial" pitchFamily="34" charset="0"/>
                <a:cs typeface="Arial" pitchFamily="34" charset="0"/>
              </a:rPr>
              <a:t>– 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176 с.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60426" y="764704"/>
            <a:ext cx="25075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r>
              <a:rPr lang="ru-RU" altLang="ru-RU" sz="2400" dirty="0">
                <a:solidFill>
                  <a:srgbClr val="002060"/>
                </a:solidFill>
                <a:latin typeface="Arial Black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9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038A1-5194-404A-AE80-D87D05EBC26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6" name="Рисунок 5" descr="yxp31tock6i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855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6410" y="692696"/>
            <a:ext cx="2340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itchFamily="34" charset="0"/>
              </a:rPr>
              <a:t>План: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338" y="1628800"/>
            <a:ext cx="820891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>
              <a:buFont typeface="+mj-lt"/>
              <a:buAutoNum type="arabicPeriod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Международно-правовые основы противодействия терроризму.</a:t>
            </a:r>
          </a:p>
          <a:p>
            <a:pPr marL="450850" indent="-450850">
              <a:spcBef>
                <a:spcPts val="600"/>
              </a:spcBef>
              <a:buFont typeface="+mj-lt"/>
              <a:buAutoNum type="arabicPeriod"/>
            </a:pPr>
            <a:r>
              <a:rPr lang="ru-RU" altLang="ru-RU" sz="2400" dirty="0">
                <a:latin typeface="Arial" pitchFamily="34" charset="0"/>
                <a:cs typeface="Arial" pitchFamily="34" charset="0"/>
              </a:rPr>
              <a:t>Национальное законодательство в сфере противодействия терроризму.</a:t>
            </a:r>
            <a:br>
              <a:rPr lang="ru-RU" altLang="ru-RU" sz="2400" dirty="0">
                <a:latin typeface="Arial" pitchFamily="34" charset="0"/>
                <a:cs typeface="Arial" pitchFamily="34" charset="0"/>
              </a:rPr>
            </a:br>
            <a:br>
              <a:rPr lang="ru-RU" altLang="ru-RU" sz="2400" dirty="0"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PQuestion"/>
          <p:cNvSpPr>
            <a:spLocks noGrp="1"/>
          </p:cNvSpPr>
          <p:nvPr>
            <p:ph type="title" idx="4294967295"/>
          </p:nvPr>
        </p:nvSpPr>
        <p:spPr>
          <a:xfrm>
            <a:off x="1476450" y="620688"/>
            <a:ext cx="7425737" cy="874672"/>
          </a:xfrm>
        </p:spPr>
        <p:txBody>
          <a:bodyPr>
            <a:noAutofit/>
          </a:bodyPr>
          <a:lstStyle/>
          <a:p>
            <a:pPr marL="1588" eaLnBrk="1" hangingPunct="1">
              <a:tabLst>
                <a:tab pos="8169275" algn="l"/>
              </a:tabLst>
            </a:pPr>
            <a:r>
              <a:rPr lang="ru-RU" altLang="ru-RU" sz="2400" b="1" dirty="0">
                <a:solidFill>
                  <a:srgbClr val="002060"/>
                </a:solidFill>
                <a:latin typeface="Arial Black" pitchFamily="34" charset="0"/>
              </a:rPr>
              <a:t>Международно-правовые основы противодействия терроризму</a:t>
            </a:r>
          </a:p>
        </p:txBody>
      </p:sp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828378" y="1574646"/>
            <a:ext cx="8217825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9875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Конвенция о преступлениях и некоторых других актах, совершаемых на борту воздушных судов (1963 г.).</a:t>
            </a:r>
          </a:p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Конвенция о борьбе с незаконным захватом воздушных судов (1970 г.).</a:t>
            </a:r>
          </a:p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Конвенция о борьбе с незаконными актами, направленными против безопасности гражданской авиации (1971 г.).</a:t>
            </a:r>
          </a:p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Конвенция о предотвращении и наказании преступлений против лиц, пользующихся международной защитой, в том числе дипломатических агентов (1973 г.).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2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PQuestion"/>
          <p:cNvSpPr>
            <a:spLocks noGrp="1"/>
          </p:cNvSpPr>
          <p:nvPr>
            <p:ph type="title" idx="4294967295"/>
          </p:nvPr>
        </p:nvSpPr>
        <p:spPr>
          <a:xfrm>
            <a:off x="756370" y="561868"/>
            <a:ext cx="6768752" cy="792088"/>
          </a:xfrm>
        </p:spPr>
        <p:txBody>
          <a:bodyPr>
            <a:noAutofit/>
          </a:bodyPr>
          <a:lstStyle/>
          <a:p>
            <a:pPr marL="711200" eaLnBrk="1" hangingPunct="1">
              <a:tabLst>
                <a:tab pos="8169275" algn="l"/>
              </a:tabLst>
            </a:pPr>
            <a:r>
              <a:rPr lang="ru-RU" altLang="ru-RU" sz="2400" b="1" dirty="0">
                <a:solidFill>
                  <a:srgbClr val="002060"/>
                </a:solidFill>
                <a:latin typeface="Arial Black" pitchFamily="34" charset="0"/>
              </a:rPr>
              <a:t>Международно-правовые основы противодействия терроризму</a:t>
            </a:r>
          </a:p>
        </p:txBody>
      </p:sp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754984" y="1536174"/>
            <a:ext cx="835278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9875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Европейская конвенция о пресечении терроризма (1977 г.).</a:t>
            </a:r>
          </a:p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Конвенция о физической защите ядерного материала (1980 г.).</a:t>
            </a:r>
          </a:p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Международная конвенция о борьбе с захватом заложников (1979 г.).</a:t>
            </a:r>
          </a:p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Международная конвенция о борьбе с вербовкой, использованием, финансированием и обучением наемников (1989 г.).</a:t>
            </a:r>
          </a:p>
          <a:p>
            <a:pPr marL="355600" indent="-355600">
              <a:spcBef>
                <a:spcPts val="600"/>
              </a:spcBef>
              <a:buClrTx/>
              <a:buSzPct val="100000"/>
              <a:buFont typeface="Arial" pitchFamily="34" charset="0"/>
              <a:buChar char="•"/>
              <a:defRPr/>
            </a:pPr>
            <a:r>
              <a:rPr lang="ru-RU" sz="2200" dirty="0"/>
              <a:t>Международная конвенция о борьбе с бомбовым терроризмом (1997 г.).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3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746625" y="1556792"/>
            <a:ext cx="8281838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33388" indent="-342900" eaLnBrk="0" hangingPunct="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altLang="ru-RU" sz="2200" dirty="0">
                <a:latin typeface="Arial" charset="0"/>
              </a:rPr>
              <a:t>Международная конвенция о борьбе с финансированием терроризма (1999 г.). </a:t>
            </a:r>
          </a:p>
          <a:p>
            <a:pPr marL="433388" indent="-342900" eaLnBrk="0" hangingPunct="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altLang="ru-RU" sz="2200" dirty="0">
                <a:latin typeface="Arial" charset="0"/>
              </a:rPr>
              <a:t>Шанхайская конвенция о борьбе с терроризмом, сепаратизмом и экстремизмом (2001 г.).</a:t>
            </a:r>
          </a:p>
          <a:p>
            <a:pPr marL="433388" indent="-342900" eaLnBrk="0" hangingPunct="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altLang="ru-RU" sz="2200" dirty="0">
                <a:latin typeface="Arial" charset="0"/>
              </a:rPr>
              <a:t>Международная конвенция о борьбе с актами ядерного терроризма (2005 г.).</a:t>
            </a:r>
          </a:p>
          <a:p>
            <a:pPr marL="433388" indent="-342900" eaLnBrk="0" hangingPunct="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altLang="ru-RU" sz="2200" dirty="0">
                <a:latin typeface="Arial" charset="0"/>
              </a:rPr>
              <a:t>Конвенция Совета Европы о предупреждении терроризма (2005 г.). </a:t>
            </a:r>
          </a:p>
        </p:txBody>
      </p:sp>
      <p:sp>
        <p:nvSpPr>
          <p:cNvPr id="5" name="TPQuestion"/>
          <p:cNvSpPr txBox="1">
            <a:spLocks/>
          </p:cNvSpPr>
          <p:nvPr/>
        </p:nvSpPr>
        <p:spPr>
          <a:xfrm>
            <a:off x="756370" y="548680"/>
            <a:ext cx="6733034" cy="909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1200">
              <a:tabLst>
                <a:tab pos="8169275" algn="l"/>
              </a:tabLst>
            </a:pPr>
            <a:r>
              <a:rPr lang="ru-RU" altLang="ru-RU" sz="2400" b="1" dirty="0">
                <a:solidFill>
                  <a:srgbClr val="002060"/>
                </a:solidFill>
                <a:latin typeface="Arial Black" pitchFamily="34" charset="0"/>
              </a:rPr>
              <a:t>Международно-правовые основы противодействия терроризму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1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PQuestion"/>
          <p:cNvSpPr>
            <a:spLocks noGrp="1"/>
          </p:cNvSpPr>
          <p:nvPr>
            <p:ph type="title" idx="4294967295"/>
          </p:nvPr>
        </p:nvSpPr>
        <p:spPr>
          <a:xfrm>
            <a:off x="1505479" y="533813"/>
            <a:ext cx="7128792" cy="622492"/>
          </a:xfrm>
        </p:spPr>
        <p:txBody>
          <a:bodyPr>
            <a:normAutofit fontScale="90000"/>
          </a:bodyPr>
          <a:lstStyle/>
          <a:p>
            <a:pPr marL="3175" eaLnBrk="1" hangingPunct="1">
              <a:tabLst>
                <a:tab pos="8169275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Arial Black" pitchFamily="34" charset="0"/>
              </a:rPr>
              <a:t>Федеральный закон от 06 марта 2006 г. № 35-ФЗ</a:t>
            </a:r>
            <a:br>
              <a:rPr lang="ru-RU" altLang="ru-RU" sz="2000" b="1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Arial Black" pitchFamily="34" charset="0"/>
              </a:rPr>
              <a:t>«О противодействии терроризму»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038752"/>
              </p:ext>
            </p:extLst>
          </p:nvPr>
        </p:nvGraphicFramePr>
        <p:xfrm>
          <a:off x="252314" y="1268760"/>
          <a:ext cx="8712967" cy="524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085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accent1">
                              <a:lumMod val="25000"/>
                            </a:schemeClr>
                          </a:solidFill>
                        </a:rPr>
                        <a:t>Терроризм</a:t>
                      </a:r>
                    </a:p>
                  </a:txBody>
                  <a:tcPr marL="91455" marR="9145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accent1">
                              <a:lumMod val="25000"/>
                            </a:schemeClr>
                          </a:solidFill>
                        </a:rPr>
                        <a:t>Террористический акт</a:t>
                      </a:r>
                    </a:p>
                  </a:txBody>
                  <a:tcPr marL="91455" marR="91455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479"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Это идеология насилия и практика воздействия на принятие решения органами государственной власти, органами местного самоуправления или международными организациями, связанные с устрашением населения и(или) иными формами противоправных насильственных действий</a:t>
                      </a:r>
                      <a:endParaRPr lang="ru-RU" sz="2100" dirty="0"/>
                    </a:p>
                  </a:txBody>
                  <a:tcPr marL="91455" marR="91455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Это совершение взрыва, поджога или иных действий, устрашающих население и создающих опасность гибели человека, причинения значительного имущественного ущерба либо наступления иных тяжких последствий, в целях дестабилизации деятельности органов власти или международных организаций либо воздействия на принятие ими решений, а также угроза совершения указанных действий в тех же целях</a:t>
                      </a:r>
                      <a:endParaRPr lang="ru-RU" sz="2100" dirty="0"/>
                    </a:p>
                  </a:txBody>
                  <a:tcPr marL="91455" marR="91455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070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851229" y="1484784"/>
            <a:ext cx="818606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Террористическая деятельность </a:t>
            </a:r>
            <a:r>
              <a:rPr lang="ru-RU" dirty="0">
                <a:latin typeface="Arial" pitchFamily="34" charset="0"/>
                <a:cs typeface="Arial" pitchFamily="34" charset="0"/>
              </a:rPr>
              <a:t>– деятельность, включающая в себя: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организацию, планирование, подготовку, финансирование и реализацию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террористического акта</a:t>
            </a:r>
            <a:r>
              <a:rPr lang="ru-RU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подстрекательство к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террористическому акту</a:t>
            </a:r>
            <a:r>
              <a:rPr lang="ru-RU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организацию незаконного вооруженного формирования, преступного сообщества (преступной организации), организованной группы для реализации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террористического акта</a:t>
            </a:r>
            <a:r>
              <a:rPr lang="ru-RU" dirty="0">
                <a:latin typeface="Arial" pitchFamily="34" charset="0"/>
                <a:cs typeface="Arial" pitchFamily="34" charset="0"/>
              </a:rPr>
              <a:t>, а равно участие в такой структуре;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вербовку, вооружение, обучение и использование террористов;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информационное или иное пособничество в планировании, подготовке или реализации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террористического акта</a:t>
            </a:r>
            <a:r>
              <a:rPr lang="ru-RU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пропаганду идей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терроризма</a:t>
            </a:r>
            <a:r>
              <a:rPr lang="ru-RU" dirty="0">
                <a:latin typeface="Arial" pitchFamily="34" charset="0"/>
                <a:cs typeface="Arial" pitchFamily="34" charset="0"/>
              </a:rPr>
              <a:t>, распространение материалов или информации, призывающих к осуществлению террористической деятельности либо обосновывающих или оправдывающих необходимость осуществления такой деятельности.</a:t>
            </a:r>
          </a:p>
        </p:txBody>
      </p:sp>
      <p:sp>
        <p:nvSpPr>
          <p:cNvPr id="5" name="TPQuestion"/>
          <p:cNvSpPr txBox="1">
            <a:spLocks/>
          </p:cNvSpPr>
          <p:nvPr/>
        </p:nvSpPr>
        <p:spPr>
          <a:xfrm>
            <a:off x="1332434" y="548680"/>
            <a:ext cx="756084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175">
              <a:tabLst>
                <a:tab pos="8169275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Arial Black" pitchFamily="34" charset="0"/>
              </a:rPr>
              <a:t>Федеральный закон от 06 марта 2006 г. № 35-ФЗ</a:t>
            </a:r>
            <a:br>
              <a:rPr lang="ru-RU" altLang="ru-RU" sz="2000" b="1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Arial Black" pitchFamily="34" charset="0"/>
              </a:rPr>
              <a:t>«О противодействии терроризму»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4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4442" y="548680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Основания признания организации террористической:</a:t>
            </a:r>
            <a:r>
              <a:rPr lang="ru-RU" sz="2000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0960" y="1556792"/>
            <a:ext cx="842432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если от имени или в интересах организации осуществляются организация, подготовка и совершение преступлений, предусмотренных статьями 205–206, 208, 211, 220, 221,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277–280, 282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–282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и 360 УК России;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если организацию, подготовку и совершение преступлений, предусмотренных статьями 205–206, 208, 211, 220, 221,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277–280, 282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–282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и 360 УК России осуществляет лицо, которое контролирует реализацию организацией ее прав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и обязанностей;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террористической организацией также признается террористическое сообщество в случае вступления в законную силу обвинительного приговора по уголовному делу в отношении лица за создание сообщества, предусмотренного ст. 205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УК России, за руководство этим сообществом или участие в нем.</a:t>
            </a:r>
          </a:p>
        </p:txBody>
      </p:sp>
    </p:spTree>
    <p:extLst>
      <p:ext uri="{BB962C8B-B14F-4D97-AF65-F5344CB8AC3E}">
        <p14:creationId xmlns:p14="http://schemas.microsoft.com/office/powerpoint/2010/main" val="26805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1332434" y="548680"/>
            <a:ext cx="75613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Создание механизма изъятия имущества, полученного в результате осуществления террористической деятельности</a:t>
            </a:r>
          </a:p>
        </p:txBody>
      </p:sp>
      <p:sp>
        <p:nvSpPr>
          <p:cNvPr id="11268" name="Прямоугольник 3"/>
          <p:cNvSpPr>
            <a:spLocks noChangeArrowheads="1"/>
          </p:cNvSpPr>
          <p:nvPr/>
        </p:nvSpPr>
        <p:spPr bwMode="auto">
          <a:xfrm>
            <a:off x="828379" y="1597729"/>
            <a:ext cx="792088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Правовое основание</a:t>
            </a:r>
          </a:p>
          <a:p>
            <a:pPr>
              <a:spcBef>
                <a:spcPts val="1200"/>
              </a:spcBef>
            </a:pPr>
            <a:r>
              <a:rPr lang="ru-RU" altLang="ru-RU" sz="2200" b="1" dirty="0">
                <a:latin typeface="Arial" pitchFamily="34" charset="0"/>
                <a:cs typeface="Arial" pitchFamily="34" charset="0"/>
              </a:rPr>
              <a:t>Ст. 235 ГК России «Основания прекращения права собственности» </a:t>
            </a:r>
            <a:r>
              <a:rPr lang="ru-RU" altLang="ru-RU" sz="2200" dirty="0">
                <a:latin typeface="Arial" pitchFamily="34" charset="0"/>
                <a:cs typeface="Arial" pitchFamily="34" charset="0"/>
              </a:rPr>
              <a:t>дополнена</a:t>
            </a:r>
            <a:r>
              <a:rPr lang="ru-RU" altLang="ru-RU" sz="2200" b="1" dirty="0">
                <a:latin typeface="Arial" pitchFamily="34" charset="0"/>
                <a:cs typeface="Arial" pitchFamily="34" charset="0"/>
              </a:rPr>
              <a:t> п. 9, </a:t>
            </a:r>
            <a:r>
              <a:rPr lang="ru-RU" altLang="ru-RU" sz="2200" dirty="0">
                <a:latin typeface="Arial" pitchFamily="34" charset="0"/>
                <a:cs typeface="Arial" pitchFamily="34" charset="0"/>
              </a:rPr>
              <a:t>предусматривающим возможность «обращения по решению суда в доход Российской Федерации </a:t>
            </a:r>
            <a:r>
              <a:rPr lang="ru-RU" altLang="ru-RU" sz="2200" b="1" dirty="0">
                <a:latin typeface="Arial" pitchFamily="34" charset="0"/>
                <a:cs typeface="Arial" pitchFamily="34" charset="0"/>
              </a:rPr>
              <a:t>денег, ценностей, иного имущества и доходов от них</a:t>
            </a:r>
            <a:r>
              <a:rPr lang="ru-RU" altLang="ru-RU" sz="2200" dirty="0">
                <a:latin typeface="Arial" pitchFamily="34" charset="0"/>
                <a:cs typeface="Arial" pitchFamily="34" charset="0"/>
              </a:rPr>
              <a:t>, в отношении которых в соответствии с законодательством Российской Федерации о </a:t>
            </a:r>
            <a:r>
              <a:rPr lang="ru-RU" altLang="ru-RU" sz="2200" b="1" dirty="0">
                <a:latin typeface="Arial" pitchFamily="34" charset="0"/>
                <a:cs typeface="Arial" pitchFamily="34" charset="0"/>
              </a:rPr>
              <a:t>противодействии терроризму </a:t>
            </a:r>
            <a:r>
              <a:rPr lang="ru-RU" altLang="ru-RU" sz="2200" dirty="0">
                <a:latin typeface="Arial" pitchFamily="34" charset="0"/>
                <a:cs typeface="Arial" pitchFamily="34" charset="0"/>
              </a:rPr>
              <a:t>лицом </a:t>
            </a:r>
            <a:r>
              <a:rPr lang="ru-RU" altLang="ru-RU" sz="2200" b="1" dirty="0">
                <a:latin typeface="Arial" pitchFamily="34" charset="0"/>
                <a:cs typeface="Arial" pitchFamily="34" charset="0"/>
              </a:rPr>
              <a:t>не представлены сведения, подтверждающие законность их приобретения</a:t>
            </a:r>
            <a:r>
              <a:rPr lang="ru-RU" altLang="ru-RU" sz="2200" dirty="0">
                <a:latin typeface="Arial" pitchFamily="34" charset="0"/>
                <a:cs typeface="Arial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9637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DEMOGRAPHIC" val="False"/>
  <p:tag name="SPEEDSCORING" val="False"/>
  <p:tag name="CORRECTPOINTVALUE" val="1"/>
  <p:tag name="INCORRECTPOINTVALUE" val="0"/>
  <p:tag name="ZEROBASED" val="False"/>
  <p:tag name="VALUEFORMAT" val="0"/>
  <p:tag name="RESPONSESONLY" val="False"/>
  <p:tag name="SLIDEGUID" val="D7AFD49F8281407BB38A4D8E22AF7804"/>
  <p:tag name="SLIDEID" val="D7AFD49F8281407BB38A4D8E22AF7804"/>
  <p:tag name="SLIDEORDER" val="1"/>
  <p:tag name="SLIDETYPE" val="Q"/>
  <p:tag name="COUNTDOWNSECONDS" val="60"/>
  <p:tag name="RESPONSECOUNT" val="2"/>
  <p:tag name="SLICED" val="False"/>
  <p:tag name="RESPONSES" val="2;2;"/>
  <p:tag name="CHARTSTRINGSTD" val="0 2 0"/>
  <p:tag name="CHARTSTRINGREV" val="0 2 0"/>
  <p:tag name="CHARTSTRINGSTDPER" val="0 1 0"/>
  <p:tag name="CHARTSTRINGREVPER" val="0 1 0"/>
  <p:tag name="RESPONSESGATHERED" val="False"/>
  <p:tag name="TOTALRESPONSES" val="0"/>
  <p:tag name="ANONYMOUSTEMP" val="False"/>
  <p:tag name="QUESTIONALIAS" val="Укажите наиболее правильное определение предмета преступления - получения взятки (ст. 290 УК РФ)"/>
  <p:tag name="ANSWERSALIAS" val="Деньги и ценные бумаги|smicln|Деньги, ценные бумаги, иное имущество либо в виде незаконного оказания должностному лицу услуг имущественного характера, предоставления иных имущественных прав|smicln|Деньги, ценные бумаги, иное имущество, а также выгоды имущественного или неимущественного характера|smicln|Деньги"/>
  <p:tag name="VALUES" val="Incorrect|smicln|Correct|smicln|Incorrect|smicln|Incorrect"/>
</p:tagLst>
</file>

<file path=ppt/theme/theme1.xml><?xml version="1.0" encoding="utf-8"?>
<a:theme xmlns:a="http://schemas.openxmlformats.org/drawingml/2006/main" name="1_Default Design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4472C4"/>
      </a:accent4>
      <a:accent5>
        <a:srgbClr val="FFC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C0808">
            <a:alpha val="48000"/>
          </a:srgbClr>
        </a:solidFill>
        <a:ln w="28575" cap="flat" cmpd="sng" algn="ctr">
          <a:solidFill>
            <a:srgbClr val="F7474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C0808">
            <a:alpha val="48000"/>
          </a:srgbClr>
        </a:solidFill>
        <a:ln w="28575" cap="flat" cmpd="sng" algn="ctr">
          <a:solidFill>
            <a:srgbClr val="F7474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1753</Words>
  <Application>Microsoft Office PowerPoint</Application>
  <PresentationFormat>Произвольный</PresentationFormat>
  <Paragraphs>92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Franklin Gothic Book</vt:lpstr>
      <vt:lpstr>Franklin Gothic Medium</vt:lpstr>
      <vt:lpstr>Tahoma</vt:lpstr>
      <vt:lpstr>Times New Roman</vt:lpstr>
      <vt:lpstr>Wingdings</vt:lpstr>
      <vt:lpstr>Wingdings 3</vt:lpstr>
      <vt:lpstr>1_Default Design</vt:lpstr>
      <vt:lpstr>Легкий дым</vt:lpstr>
      <vt:lpstr>Презентация PowerPoint</vt:lpstr>
      <vt:lpstr>Презентация PowerPoint</vt:lpstr>
      <vt:lpstr>Международно-правовые основы противодействия терроризму</vt:lpstr>
      <vt:lpstr>Международно-правовые основы противодействия терроризму</vt:lpstr>
      <vt:lpstr>Презентация PowerPoint</vt:lpstr>
      <vt:lpstr>Федеральный закон от 06 марта 2006 г. № 35-ФЗ «О противодействии терроризму»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Уголовная ответственность предусмотрена за следующие преступления террористической направленности: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PGAU</cp:lastModifiedBy>
  <cp:revision>153</cp:revision>
  <cp:lastPrinted>2013-02-15T04:39:28Z</cp:lastPrinted>
  <dcterms:created xsi:type="dcterms:W3CDTF">2012-09-16T05:10:25Z</dcterms:created>
  <dcterms:modified xsi:type="dcterms:W3CDTF">2025-04-21T05:36:56Z</dcterms:modified>
</cp:coreProperties>
</file>