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00" r:id="rId2"/>
  </p:sldMasterIdLst>
  <p:notesMasterIdLst>
    <p:notesMasterId r:id="rId77"/>
  </p:notesMasterIdLst>
  <p:sldIdLst>
    <p:sldId id="257" r:id="rId3"/>
    <p:sldId id="258" r:id="rId4"/>
    <p:sldId id="300" r:id="rId5"/>
    <p:sldId id="301" r:id="rId6"/>
    <p:sldId id="302" r:id="rId7"/>
    <p:sldId id="291" r:id="rId8"/>
    <p:sldId id="341" r:id="rId9"/>
    <p:sldId id="304" r:id="rId10"/>
    <p:sldId id="303" r:id="rId11"/>
    <p:sldId id="263" r:id="rId12"/>
    <p:sldId id="262" r:id="rId13"/>
    <p:sldId id="339" r:id="rId14"/>
    <p:sldId id="292" r:id="rId15"/>
    <p:sldId id="293" r:id="rId16"/>
    <p:sldId id="295" r:id="rId17"/>
    <p:sldId id="297" r:id="rId18"/>
    <p:sldId id="298" r:id="rId19"/>
    <p:sldId id="307" r:id="rId20"/>
    <p:sldId id="308" r:id="rId21"/>
    <p:sldId id="309" r:id="rId22"/>
    <p:sldId id="264" r:id="rId23"/>
    <p:sldId id="310" r:id="rId24"/>
    <p:sldId id="342" r:id="rId25"/>
    <p:sldId id="265" r:id="rId26"/>
    <p:sldId id="266" r:id="rId27"/>
    <p:sldId id="288" r:id="rId28"/>
    <p:sldId id="267" r:id="rId29"/>
    <p:sldId id="268" r:id="rId30"/>
    <p:sldId id="269" r:id="rId31"/>
    <p:sldId id="289" r:id="rId32"/>
    <p:sldId id="270" r:id="rId33"/>
    <p:sldId id="271" r:id="rId34"/>
    <p:sldId id="340" r:id="rId35"/>
    <p:sldId id="272" r:id="rId36"/>
    <p:sldId id="338" r:id="rId37"/>
    <p:sldId id="274" r:id="rId38"/>
    <p:sldId id="273" r:id="rId39"/>
    <p:sldId id="276" r:id="rId40"/>
    <p:sldId id="336" r:id="rId41"/>
    <p:sldId id="328" r:id="rId42"/>
    <p:sldId id="277" r:id="rId43"/>
    <p:sldId id="330" r:id="rId44"/>
    <p:sldId id="331" r:id="rId45"/>
    <p:sldId id="332" r:id="rId46"/>
    <p:sldId id="333" r:id="rId47"/>
    <p:sldId id="337" r:id="rId48"/>
    <p:sldId id="334" r:id="rId49"/>
    <p:sldId id="335" r:id="rId50"/>
    <p:sldId id="278" r:id="rId51"/>
    <p:sldId id="279" r:id="rId52"/>
    <p:sldId id="280" r:id="rId53"/>
    <p:sldId id="282" r:id="rId54"/>
    <p:sldId id="311" r:id="rId55"/>
    <p:sldId id="283" r:id="rId56"/>
    <p:sldId id="299" r:id="rId57"/>
    <p:sldId id="343" r:id="rId58"/>
    <p:sldId id="312" r:id="rId59"/>
    <p:sldId id="325"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284" r:id="rId73"/>
    <p:sldId id="285" r:id="rId74"/>
    <p:sldId id="286" r:id="rId75"/>
    <p:sldId id="290" r:id="rId76"/>
  </p:sldIdLst>
  <p:sldSz cx="9145588" cy="6858000"/>
  <p:notesSz cx="6797675" cy="9872663"/>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0011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80" autoAdjust="0"/>
    <p:restoredTop sz="85732" autoAdjust="0"/>
  </p:normalViewPr>
  <p:slideViewPr>
    <p:cSldViewPr snapToGrid="0">
      <p:cViewPr varScale="1">
        <p:scale>
          <a:sx n="114" d="100"/>
          <a:sy n="114" d="100"/>
        </p:scale>
        <p:origin x="1404" y="114"/>
      </p:cViewPr>
      <p:guideLst>
        <p:guide orient="horz" pos="2160"/>
        <p:guide pos="2881"/>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996"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49688" y="0"/>
            <a:ext cx="2946400" cy="493713"/>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9923ED2-50D4-46C8-A22D-4EFFD7D05E18}" type="datetimeFigureOut">
              <a:rPr lang="ru-RU"/>
              <a:pPr>
                <a:defRPr/>
              </a:pPr>
              <a:t>21.04.2025</a:t>
            </a:fld>
            <a:endParaRPr lang="ru-RU"/>
          </a:p>
        </p:txBody>
      </p:sp>
      <p:sp>
        <p:nvSpPr>
          <p:cNvPr id="4" name="Образ слайда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689475"/>
            <a:ext cx="5438775" cy="4443413"/>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9377363"/>
            <a:ext cx="2946400" cy="49371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49688" y="9377363"/>
            <a:ext cx="2946400" cy="49371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79DDE37-8900-4E14-86B4-B739B4A24DBC}" type="slidenum">
              <a:rPr lang="ru-RU"/>
              <a:pPr>
                <a:defRPr/>
              </a:pPr>
              <a:t>‹#›</a:t>
            </a:fld>
            <a:endParaRPr lang="ru-RU"/>
          </a:p>
        </p:txBody>
      </p:sp>
    </p:spTree>
    <p:extLst>
      <p:ext uri="{BB962C8B-B14F-4D97-AF65-F5344CB8AC3E}">
        <p14:creationId xmlns:p14="http://schemas.microsoft.com/office/powerpoint/2010/main" val="13161177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919" y="2130427"/>
            <a:ext cx="7773750" cy="1470025"/>
          </a:xfrm>
        </p:spPr>
        <p:txBody>
          <a:bodyPr/>
          <a:lstStyle/>
          <a:p>
            <a:r>
              <a:rPr lang="ru-RU"/>
              <a:t>Образец заголовка</a:t>
            </a:r>
          </a:p>
        </p:txBody>
      </p:sp>
      <p:sp>
        <p:nvSpPr>
          <p:cNvPr id="3" name="Подзаголовок 2"/>
          <p:cNvSpPr>
            <a:spLocks noGrp="1"/>
          </p:cNvSpPr>
          <p:nvPr>
            <p:ph type="subTitle" idx="1"/>
          </p:nvPr>
        </p:nvSpPr>
        <p:spPr>
          <a:xfrm>
            <a:off x="1371838" y="3886200"/>
            <a:ext cx="6401912"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sldNum" sz="quarter" idx="10"/>
          </p:nvPr>
        </p:nvSpPr>
        <p:spPr/>
        <p:txBody>
          <a:bodyPr/>
          <a:lstStyle>
            <a:lvl1pPr fontAlgn="auto">
              <a:spcAft>
                <a:spcPts val="0"/>
              </a:spcAft>
              <a:defRPr/>
            </a:lvl1pPr>
          </a:lstStyle>
          <a:p>
            <a:pPr>
              <a:defRPr/>
            </a:pPr>
            <a:fld id="{EFC84D48-F6F1-4837-9D11-F18E121882AE}" type="slidenum">
              <a:rPr lang="en-GB"/>
              <a:pPr>
                <a:defRPr/>
              </a:pPr>
              <a:t>‹#›</a:t>
            </a:fld>
            <a:endParaRPr lang="en-GB"/>
          </a:p>
        </p:txBody>
      </p:sp>
    </p:spTree>
    <p:extLst>
      <p:ext uri="{BB962C8B-B14F-4D97-AF65-F5344CB8AC3E}">
        <p14:creationId xmlns:p14="http://schemas.microsoft.com/office/powerpoint/2010/main" val="1343707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sldNum" sz="quarter" idx="10"/>
          </p:nvPr>
        </p:nvSpPr>
        <p:spPr/>
        <p:txBody>
          <a:bodyPr/>
          <a:lstStyle>
            <a:lvl1pPr fontAlgn="auto">
              <a:spcAft>
                <a:spcPts val="0"/>
              </a:spcAft>
              <a:defRPr/>
            </a:lvl1pPr>
          </a:lstStyle>
          <a:p>
            <a:pPr>
              <a:defRPr/>
            </a:pPr>
            <a:fld id="{E0069474-61ED-448D-89C7-2AD9944776E1}" type="slidenum">
              <a:rPr lang="en-GB"/>
              <a:pPr>
                <a:defRPr/>
              </a:pPr>
              <a:t>‹#›</a:t>
            </a:fld>
            <a:endParaRPr lang="en-GB"/>
          </a:p>
        </p:txBody>
      </p:sp>
    </p:spTree>
    <p:extLst>
      <p:ext uri="{BB962C8B-B14F-4D97-AF65-F5344CB8AC3E}">
        <p14:creationId xmlns:p14="http://schemas.microsoft.com/office/powerpoint/2010/main" val="415613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71864" y="0"/>
            <a:ext cx="2221298" cy="6858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07969" y="0"/>
            <a:ext cx="6511469" cy="6858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sldNum" sz="quarter" idx="10"/>
          </p:nvPr>
        </p:nvSpPr>
        <p:spPr/>
        <p:txBody>
          <a:bodyPr/>
          <a:lstStyle>
            <a:lvl1pPr fontAlgn="auto">
              <a:spcAft>
                <a:spcPts val="0"/>
              </a:spcAft>
              <a:defRPr/>
            </a:lvl1pPr>
          </a:lstStyle>
          <a:p>
            <a:pPr>
              <a:defRPr/>
            </a:pPr>
            <a:fld id="{708BB3CE-D623-4065-80BC-454C667AC761}" type="slidenum">
              <a:rPr lang="en-GB"/>
              <a:pPr>
                <a:defRPr/>
              </a:pPr>
              <a:t>‹#›</a:t>
            </a:fld>
            <a:endParaRPr lang="en-GB"/>
          </a:p>
        </p:txBody>
      </p:sp>
    </p:spTree>
    <p:extLst>
      <p:ext uri="{BB962C8B-B14F-4D97-AF65-F5344CB8AC3E}">
        <p14:creationId xmlns:p14="http://schemas.microsoft.com/office/powerpoint/2010/main" val="3592258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970" y="2"/>
            <a:ext cx="7634025" cy="798513"/>
          </a:xfrm>
        </p:spPr>
        <p:txBody>
          <a:bodyPr/>
          <a:lstStyle/>
          <a:p>
            <a:r>
              <a:rPr lang="ru-RU"/>
              <a:t>Образец заголовка</a:t>
            </a:r>
          </a:p>
        </p:txBody>
      </p:sp>
      <p:sp>
        <p:nvSpPr>
          <p:cNvPr id="3" name="Текст 2"/>
          <p:cNvSpPr>
            <a:spLocks noGrp="1"/>
          </p:cNvSpPr>
          <p:nvPr>
            <p:ph type="body" sz="half" idx="1"/>
          </p:nvPr>
        </p:nvSpPr>
        <p:spPr>
          <a:xfrm>
            <a:off x="250870" y="1066800"/>
            <a:ext cx="8742293" cy="2819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250870" y="4038600"/>
            <a:ext cx="8742293" cy="2819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fontAlgn="auto">
              <a:spcAft>
                <a:spcPts val="0"/>
              </a:spcAft>
              <a:defRPr/>
            </a:lvl1pPr>
          </a:lstStyle>
          <a:p>
            <a:pPr>
              <a:defRPr/>
            </a:pPr>
            <a:fld id="{58E1F2B3-B136-4DE9-A1A1-049F307ED384}" type="slidenum">
              <a:rPr lang="en-GB"/>
              <a:pPr>
                <a:defRPr/>
              </a:pPr>
              <a:t>‹#›</a:t>
            </a:fld>
            <a:endParaRPr lang="en-GB"/>
          </a:p>
        </p:txBody>
      </p:sp>
    </p:spTree>
    <p:extLst>
      <p:ext uri="{BB962C8B-B14F-4D97-AF65-F5344CB8AC3E}">
        <p14:creationId xmlns:p14="http://schemas.microsoft.com/office/powerpoint/2010/main" val="934349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107969" y="0"/>
            <a:ext cx="8885193" cy="6858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sldNum" sz="quarter" idx="10"/>
          </p:nvPr>
        </p:nvSpPr>
        <p:spPr/>
        <p:txBody>
          <a:bodyPr/>
          <a:lstStyle>
            <a:lvl1pPr fontAlgn="auto">
              <a:spcAft>
                <a:spcPts val="0"/>
              </a:spcAft>
              <a:defRPr/>
            </a:lvl1pPr>
          </a:lstStyle>
          <a:p>
            <a:pPr>
              <a:defRPr/>
            </a:pPr>
            <a:fld id="{2B3DC534-1C62-492D-BFF9-B0E42CA213C1}" type="slidenum">
              <a:rPr lang="en-GB"/>
              <a:pPr>
                <a:defRPr/>
              </a:pPr>
              <a:t>‹#›</a:t>
            </a:fld>
            <a:endParaRPr lang="en-GB"/>
          </a:p>
        </p:txBody>
      </p:sp>
    </p:spTree>
    <p:extLst>
      <p:ext uri="{BB962C8B-B14F-4D97-AF65-F5344CB8AC3E}">
        <p14:creationId xmlns:p14="http://schemas.microsoft.com/office/powerpoint/2010/main" val="2405312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970" y="2"/>
            <a:ext cx="7634025" cy="798513"/>
          </a:xfrm>
        </p:spPr>
        <p:txBody>
          <a:bodyPr/>
          <a:lstStyle/>
          <a:p>
            <a:r>
              <a:rPr lang="ru-RU"/>
              <a:t>Образец заголовка</a:t>
            </a:r>
          </a:p>
        </p:txBody>
      </p:sp>
      <p:sp>
        <p:nvSpPr>
          <p:cNvPr id="3" name="Таблица 2"/>
          <p:cNvSpPr>
            <a:spLocks noGrp="1"/>
          </p:cNvSpPr>
          <p:nvPr>
            <p:ph type="tbl" idx="1"/>
          </p:nvPr>
        </p:nvSpPr>
        <p:spPr>
          <a:xfrm>
            <a:off x="250870" y="1066800"/>
            <a:ext cx="8742293" cy="5791200"/>
          </a:xfrm>
        </p:spPr>
        <p:txBody>
          <a:bodyPr/>
          <a:lstStyle/>
          <a:p>
            <a:pPr lvl="0"/>
            <a:endParaRPr lang="ru-RU" noProof="0"/>
          </a:p>
        </p:txBody>
      </p:sp>
      <p:sp>
        <p:nvSpPr>
          <p:cNvPr id="4" name="Rectangle 4"/>
          <p:cNvSpPr>
            <a:spLocks noGrp="1" noChangeArrowheads="1"/>
          </p:cNvSpPr>
          <p:nvPr>
            <p:ph type="sldNum" sz="quarter" idx="10"/>
          </p:nvPr>
        </p:nvSpPr>
        <p:spPr/>
        <p:txBody>
          <a:bodyPr/>
          <a:lstStyle>
            <a:lvl1pPr fontAlgn="auto">
              <a:spcAft>
                <a:spcPts val="0"/>
              </a:spcAft>
              <a:defRPr/>
            </a:lvl1pPr>
          </a:lstStyle>
          <a:p>
            <a:pPr>
              <a:defRPr/>
            </a:pPr>
            <a:fld id="{9CDF550D-C446-49B2-A2C8-E846DAC4C76C}" type="slidenum">
              <a:rPr lang="en-GB"/>
              <a:pPr>
                <a:defRPr/>
              </a:pPr>
              <a:t>‹#›</a:t>
            </a:fld>
            <a:endParaRPr lang="en-GB"/>
          </a:p>
        </p:txBody>
      </p:sp>
    </p:spTree>
    <p:extLst>
      <p:ext uri="{BB962C8B-B14F-4D97-AF65-F5344CB8AC3E}">
        <p14:creationId xmlns:p14="http://schemas.microsoft.com/office/powerpoint/2010/main" val="1808287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970" y="2"/>
            <a:ext cx="7634025" cy="798513"/>
          </a:xfrm>
        </p:spPr>
        <p:txBody>
          <a:bodyPr/>
          <a:lstStyle/>
          <a:p>
            <a:r>
              <a:rPr lang="ru-RU"/>
              <a:t>Образец заголовка</a:t>
            </a:r>
          </a:p>
        </p:txBody>
      </p:sp>
      <p:sp>
        <p:nvSpPr>
          <p:cNvPr id="3" name="Содержимое 2"/>
          <p:cNvSpPr>
            <a:spLocks noGrp="1"/>
          </p:cNvSpPr>
          <p:nvPr>
            <p:ph sz="quarter" idx="1"/>
          </p:nvPr>
        </p:nvSpPr>
        <p:spPr>
          <a:xfrm>
            <a:off x="250868" y="1066800"/>
            <a:ext cx="4294934" cy="2819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98230" y="1066800"/>
            <a:ext cx="4294933" cy="2819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250870" y="4038600"/>
            <a:ext cx="8742293" cy="2819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sldNum" sz="quarter" idx="10"/>
          </p:nvPr>
        </p:nvSpPr>
        <p:spPr/>
        <p:txBody>
          <a:bodyPr/>
          <a:lstStyle>
            <a:lvl1pPr fontAlgn="auto">
              <a:spcAft>
                <a:spcPts val="0"/>
              </a:spcAft>
              <a:defRPr/>
            </a:lvl1pPr>
          </a:lstStyle>
          <a:p>
            <a:pPr>
              <a:defRPr/>
            </a:pPr>
            <a:fld id="{63C55541-66E5-42EB-A320-B0B0A8E62BA6}" type="slidenum">
              <a:rPr lang="en-GB"/>
              <a:pPr>
                <a:defRPr/>
              </a:pPr>
              <a:t>‹#›</a:t>
            </a:fld>
            <a:endParaRPr lang="en-GB"/>
          </a:p>
        </p:txBody>
      </p:sp>
    </p:spTree>
    <p:extLst>
      <p:ext uri="{BB962C8B-B14F-4D97-AF65-F5344CB8AC3E}">
        <p14:creationId xmlns:p14="http://schemas.microsoft.com/office/powerpoint/2010/main" val="2765526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2754" y="2514601"/>
            <a:ext cx="6601597"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942754" y="4777381"/>
            <a:ext cx="6601597"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9CB630AC-37E1-499A-936E-80816B5AE135}" type="datetimeFigureOut">
              <a:rPr lang="ru-RU" smtClean="0"/>
              <a:pPr>
                <a:defRPr/>
              </a:pPr>
              <a:t>21.04.2025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9" name="Freeform 8"/>
          <p:cNvSpPr/>
          <p:nvPr/>
        </p:nvSpPr>
        <p:spPr bwMode="auto">
          <a:xfrm>
            <a:off x="-31724" y="4321159"/>
            <a:ext cx="1395715"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407" y="4529542"/>
            <a:ext cx="585080" cy="365125"/>
          </a:xfrm>
        </p:spPr>
        <p:txBody>
          <a:bodyPr/>
          <a:lstStyle/>
          <a:p>
            <a:pPr>
              <a:defRPr/>
            </a:pPr>
            <a:fld id="{53EA5D8A-FE83-41F9-9669-599D42CC1A38}" type="slidenum">
              <a:rPr lang="en-GB" smtClean="0"/>
              <a:pPr>
                <a:defRPr/>
              </a:pPr>
              <a:t>‹#›</a:t>
            </a:fld>
            <a:endParaRPr lang="en-GB"/>
          </a:p>
        </p:txBody>
      </p:sp>
    </p:spTree>
    <p:extLst>
      <p:ext uri="{BB962C8B-B14F-4D97-AF65-F5344CB8AC3E}">
        <p14:creationId xmlns:p14="http://schemas.microsoft.com/office/powerpoint/2010/main" val="47498658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5539" y="624110"/>
            <a:ext cx="6590343"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1942753" y="2133600"/>
            <a:ext cx="659313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3CF1E524-F307-4C84-BB59-1E3BC2CA7593}" type="datetimeFigureOut">
              <a:rPr lang="ru-RU" smtClean="0"/>
              <a:pPr>
                <a:defRPr/>
              </a:pPr>
              <a:t>21.04.2025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7D8E0609-7680-4F65-8807-C637B2183884}" type="slidenum">
              <a:rPr lang="en-GB" smtClean="0"/>
              <a:pPr>
                <a:defRPr/>
              </a:pPr>
              <a:t>‹#›</a:t>
            </a:fld>
            <a:endParaRPr lang="en-GB"/>
          </a:p>
        </p:txBody>
      </p:sp>
    </p:spTree>
    <p:extLst>
      <p:ext uri="{BB962C8B-B14F-4D97-AF65-F5344CB8AC3E}">
        <p14:creationId xmlns:p14="http://schemas.microsoft.com/office/powerpoint/2010/main" val="272531093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2753" y="2074562"/>
            <a:ext cx="6593130"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942753" y="3581400"/>
            <a:ext cx="6593130"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8A8AFBA4-1765-4DF1-8815-6E665C09245C}" type="datetimeFigureOut">
              <a:rPr lang="ru-RU" smtClean="0"/>
              <a:pPr>
                <a:defRPr/>
              </a:pPr>
              <a:t>21.04.2025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1" name="Freeform 11"/>
          <p:cNvSpPr/>
          <p:nvPr/>
        </p:nvSpPr>
        <p:spPr bwMode="auto">
          <a:xfrm flipV="1">
            <a:off x="58" y="3166528"/>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317" y="3244141"/>
            <a:ext cx="585080" cy="365125"/>
          </a:xfrm>
        </p:spPr>
        <p:txBody>
          <a:bodyPr/>
          <a:lstStyle/>
          <a:p>
            <a:pPr>
              <a:defRPr/>
            </a:pPr>
            <a:fld id="{2EFC916D-F0B7-4EB6-BA06-3D3B95AD97CF}" type="slidenum">
              <a:rPr lang="en-GB" smtClean="0"/>
              <a:pPr>
                <a:defRPr/>
              </a:pPr>
              <a:t>‹#›</a:t>
            </a:fld>
            <a:endParaRPr lang="en-GB"/>
          </a:p>
        </p:txBody>
      </p:sp>
    </p:spTree>
    <p:extLst>
      <p:ext uri="{BB962C8B-B14F-4D97-AF65-F5344CB8AC3E}">
        <p14:creationId xmlns:p14="http://schemas.microsoft.com/office/powerpoint/2010/main" val="428604845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942754" y="2136707"/>
            <a:ext cx="3198086"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338235" y="2136707"/>
            <a:ext cx="3197648"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25EDD71B-2391-48C2-9DD9-4B08FAB0A289}" type="datetimeFigureOut">
              <a:rPr lang="ru-RU" smtClean="0"/>
              <a:pPr>
                <a:defRPr/>
              </a:pPr>
              <a:t>21.04.2025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9" name="Freeform 11"/>
          <p:cNvSpPr/>
          <p:nvPr/>
        </p:nvSpPr>
        <p:spPr bwMode="auto">
          <a:xfrm flipV="1">
            <a:off x="58" y="711194"/>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317" y="787784"/>
            <a:ext cx="585080" cy="365125"/>
          </a:xfrm>
        </p:spPr>
        <p:txBody>
          <a:bodyPr/>
          <a:lstStyle/>
          <a:p>
            <a:pPr>
              <a:defRPr/>
            </a:pPr>
            <a:fld id="{7F81DFE7-0047-4FE9-9D72-DC168CF9C0D8}" type="slidenum">
              <a:rPr lang="en-GB" smtClean="0"/>
              <a:pPr>
                <a:defRPr/>
              </a:pPr>
              <a:t>‹#›</a:t>
            </a:fld>
            <a:endParaRPr lang="en-GB"/>
          </a:p>
        </p:txBody>
      </p:sp>
    </p:spTree>
    <p:extLst>
      <p:ext uri="{BB962C8B-B14F-4D97-AF65-F5344CB8AC3E}">
        <p14:creationId xmlns:p14="http://schemas.microsoft.com/office/powerpoint/2010/main" val="325825995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sldNum" sz="quarter" idx="10"/>
          </p:nvPr>
        </p:nvSpPr>
        <p:spPr/>
        <p:txBody>
          <a:bodyPr/>
          <a:lstStyle>
            <a:lvl1pPr fontAlgn="auto">
              <a:spcAft>
                <a:spcPts val="0"/>
              </a:spcAft>
              <a:defRPr/>
            </a:lvl1pPr>
          </a:lstStyle>
          <a:p>
            <a:pPr>
              <a:defRPr/>
            </a:pPr>
            <a:fld id="{8B350C2E-0207-4E2F-958C-72F6485F7743}" type="slidenum">
              <a:rPr lang="en-GB"/>
              <a:pPr>
                <a:defRPr/>
              </a:pPr>
              <a:t>‹#›</a:t>
            </a:fld>
            <a:endParaRPr lang="en-GB"/>
          </a:p>
        </p:txBody>
      </p:sp>
    </p:spTree>
    <p:extLst>
      <p:ext uri="{BB962C8B-B14F-4D97-AF65-F5344CB8AC3E}">
        <p14:creationId xmlns:p14="http://schemas.microsoft.com/office/powerpoint/2010/main" val="3186484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265746" y="2226626"/>
            <a:ext cx="28750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942752" y="2802889"/>
            <a:ext cx="3198087"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7137" y="2223398"/>
            <a:ext cx="287373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334641" y="2799661"/>
            <a:ext cx="3196235"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DEF3D541-7E9D-4A43-AABF-6B9FAA9680F2}" type="datetimeFigureOut">
              <a:rPr lang="ru-RU" smtClean="0"/>
              <a:pPr>
                <a:defRPr/>
              </a:pPr>
              <a:t>21.04.2025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11" name="Freeform 11"/>
          <p:cNvSpPr/>
          <p:nvPr/>
        </p:nvSpPr>
        <p:spPr bwMode="auto">
          <a:xfrm flipV="1">
            <a:off x="58" y="711194"/>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317" y="787784"/>
            <a:ext cx="585080" cy="365125"/>
          </a:xfrm>
        </p:spPr>
        <p:txBody>
          <a:bodyPr/>
          <a:lstStyle/>
          <a:p>
            <a:pPr>
              <a:defRPr/>
            </a:pPr>
            <a:fld id="{A7B2D11D-8442-4821-96DE-F7772BCBD5A1}" type="slidenum">
              <a:rPr lang="en-GB" smtClean="0"/>
              <a:pPr>
                <a:defRPr/>
              </a:pPr>
              <a:t>‹#›</a:t>
            </a:fld>
            <a:endParaRPr lang="en-GB"/>
          </a:p>
        </p:txBody>
      </p:sp>
    </p:spTree>
    <p:extLst>
      <p:ext uri="{BB962C8B-B14F-4D97-AF65-F5344CB8AC3E}">
        <p14:creationId xmlns:p14="http://schemas.microsoft.com/office/powerpoint/2010/main" val="334315940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945538" y="624110"/>
            <a:ext cx="6590344" cy="128089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2937084F-7A8F-4803-AB28-1BC072D11C45}" type="datetimeFigureOut">
              <a:rPr lang="ru-RU" smtClean="0"/>
              <a:pPr>
                <a:defRPr/>
              </a:pPr>
              <a:t>21.04.2025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8" name="Freeform 11"/>
          <p:cNvSpPr/>
          <p:nvPr/>
        </p:nvSpPr>
        <p:spPr bwMode="auto">
          <a:xfrm flipV="1">
            <a:off x="58" y="711194"/>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78113B99-9EA8-48EC-9371-573D32E9DBFA}" type="slidenum">
              <a:rPr lang="en-GB" smtClean="0"/>
              <a:pPr>
                <a:defRPr/>
              </a:pPr>
              <a:t>‹#›</a:t>
            </a:fld>
            <a:endParaRPr lang="en-GB"/>
          </a:p>
        </p:txBody>
      </p:sp>
    </p:spTree>
    <p:extLst>
      <p:ext uri="{BB962C8B-B14F-4D97-AF65-F5344CB8AC3E}">
        <p14:creationId xmlns:p14="http://schemas.microsoft.com/office/powerpoint/2010/main" val="330314348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821F879-12C7-4CFF-B5A3-7749806AFA37}" type="datetimeFigureOut">
              <a:rPr lang="ru-RU" smtClean="0"/>
              <a:pPr>
                <a:defRPr/>
              </a:pPr>
              <a:t>21.04.2025</a:t>
            </a:fld>
            <a:endParaRPr lang="ru-RU"/>
          </a:p>
        </p:txBody>
      </p:sp>
      <p:sp>
        <p:nvSpPr>
          <p:cNvPr id="3" name="Footer Placeholder 2"/>
          <p:cNvSpPr>
            <a:spLocks noGrp="1"/>
          </p:cNvSpPr>
          <p:nvPr>
            <p:ph type="ftr" sz="quarter" idx="11"/>
          </p:nvPr>
        </p:nvSpPr>
        <p:spPr/>
        <p:txBody>
          <a:bodyPr/>
          <a:lstStyle/>
          <a:p>
            <a:pPr>
              <a:defRPr/>
            </a:pPr>
            <a:endParaRPr lang="ru-RU"/>
          </a:p>
        </p:txBody>
      </p:sp>
    </p:spTree>
    <p:extLst>
      <p:ext uri="{BB962C8B-B14F-4D97-AF65-F5344CB8AC3E}">
        <p14:creationId xmlns:p14="http://schemas.microsoft.com/office/powerpoint/2010/main" val="1949171337"/>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752" y="446088"/>
            <a:ext cx="2630041"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4744318" y="446090"/>
            <a:ext cx="3791564"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942752" y="1598613"/>
            <a:ext cx="2630041"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41C72068-2023-4ADE-BCB1-E88747D8482D}" type="datetimeFigureOut">
              <a:rPr lang="ru-RU" smtClean="0"/>
              <a:pPr>
                <a:defRPr/>
              </a:pPr>
              <a:t>21.04.2025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CC9E57B8-787F-42D4-AA45-DF41EAFE79A4}" type="slidenum">
              <a:rPr lang="en-GB" smtClean="0"/>
              <a:pPr>
                <a:defRPr/>
              </a:pPr>
              <a:t>‹#›</a:t>
            </a:fld>
            <a:endParaRPr lang="en-GB"/>
          </a:p>
        </p:txBody>
      </p:sp>
    </p:spTree>
    <p:extLst>
      <p:ext uri="{BB962C8B-B14F-4D97-AF65-F5344CB8AC3E}">
        <p14:creationId xmlns:p14="http://schemas.microsoft.com/office/powerpoint/2010/main" val="249839901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753" y="4800600"/>
            <a:ext cx="659313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942753" y="634965"/>
            <a:ext cx="659313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942753" y="5367338"/>
            <a:ext cx="659313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CB9CDBA6-83C6-4061-BA99-3D915C827D5D}" type="datetimeFigureOut">
              <a:rPr lang="ru-RU" smtClean="0"/>
              <a:pPr>
                <a:defRPr/>
              </a:pPr>
              <a:t>21.04.2025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4910661"/>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317" y="4983089"/>
            <a:ext cx="585080" cy="365125"/>
          </a:xfrm>
        </p:spPr>
        <p:txBody>
          <a:bodyPr/>
          <a:lstStyle/>
          <a:p>
            <a:pPr>
              <a:defRPr/>
            </a:pPr>
            <a:fld id="{3C189E5E-DFC4-4476-B0BD-36520D26D8EA}" type="slidenum">
              <a:rPr lang="en-GB" smtClean="0"/>
              <a:pPr>
                <a:defRPr/>
              </a:pPr>
              <a:t>‹#›</a:t>
            </a:fld>
            <a:endParaRPr lang="en-GB"/>
          </a:p>
        </p:txBody>
      </p:sp>
    </p:spTree>
    <p:extLst>
      <p:ext uri="{BB962C8B-B14F-4D97-AF65-F5344CB8AC3E}">
        <p14:creationId xmlns:p14="http://schemas.microsoft.com/office/powerpoint/2010/main" val="425073041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2753" y="609600"/>
            <a:ext cx="6593130"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1942753" y="4354046"/>
            <a:ext cx="659313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7587E4F9-DFE8-40DA-BBF8-B61D583B3B13}" type="datetimeFigureOut">
              <a:rPr lang="ru-RU" smtClean="0"/>
              <a:pPr>
                <a:defRPr/>
              </a:pPr>
              <a:t>21.04.2025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3166528"/>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317" y="3244141"/>
            <a:ext cx="585080" cy="365125"/>
          </a:xfrm>
        </p:spPr>
        <p:txBody>
          <a:bodyPr/>
          <a:lstStyle/>
          <a:p>
            <a:pPr>
              <a:defRPr/>
            </a:pPr>
            <a:fld id="{00BB8F40-BCEE-4A16-9C59-78EDC2963369}" type="slidenum">
              <a:rPr lang="en-GB" smtClean="0"/>
              <a:pPr>
                <a:defRPr/>
              </a:pPr>
              <a:t>‹#›</a:t>
            </a:fld>
            <a:endParaRPr lang="en-GB"/>
          </a:p>
        </p:txBody>
      </p:sp>
    </p:spTree>
    <p:extLst>
      <p:ext uri="{BB962C8B-B14F-4D97-AF65-F5344CB8AC3E}">
        <p14:creationId xmlns:p14="http://schemas.microsoft.com/office/powerpoint/2010/main" val="284186624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88504" y="609600"/>
            <a:ext cx="6110648"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2416392" y="3505200"/>
            <a:ext cx="5654870"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942753" y="4354046"/>
            <a:ext cx="659313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7587E4F9-DFE8-40DA-BBF8-B61D583B3B13}" type="datetimeFigureOut">
              <a:rPr lang="ru-RU" smtClean="0"/>
              <a:pPr>
                <a:defRPr/>
              </a:pPr>
              <a:t>21.04.2025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9" name="Freeform 11"/>
          <p:cNvSpPr/>
          <p:nvPr/>
        </p:nvSpPr>
        <p:spPr bwMode="auto">
          <a:xfrm flipV="1">
            <a:off x="58" y="3166528"/>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317" y="3244141"/>
            <a:ext cx="585080" cy="365125"/>
          </a:xfrm>
        </p:spPr>
        <p:txBody>
          <a:bodyPr/>
          <a:lstStyle/>
          <a:p>
            <a:pPr>
              <a:defRPr/>
            </a:pPr>
            <a:fld id="{00BB8F40-BCEE-4A16-9C59-78EDC2963369}" type="slidenum">
              <a:rPr lang="en-GB" smtClean="0"/>
              <a:pPr>
                <a:defRPr/>
              </a:pPr>
              <a:t>‹#›</a:t>
            </a:fld>
            <a:endParaRPr lang="en-GB"/>
          </a:p>
        </p:txBody>
      </p:sp>
      <p:sp>
        <p:nvSpPr>
          <p:cNvPr id="14" name="TextBox 13"/>
          <p:cNvSpPr txBox="1"/>
          <p:nvPr/>
        </p:nvSpPr>
        <p:spPr>
          <a:xfrm>
            <a:off x="1808631" y="648005"/>
            <a:ext cx="457398"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70952" y="2905306"/>
            <a:ext cx="457398"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9685531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2753" y="2438402"/>
            <a:ext cx="659313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1942753" y="5181600"/>
            <a:ext cx="65931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fld id="{7587E4F9-DFE8-40DA-BBF8-B61D583B3B13}" type="datetimeFigureOut">
              <a:rPr lang="ru-RU" smtClean="0"/>
              <a:pPr>
                <a:defRPr/>
              </a:pPr>
              <a:t>21.04.2025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1" name="Freeform 11"/>
          <p:cNvSpPr/>
          <p:nvPr/>
        </p:nvSpPr>
        <p:spPr bwMode="auto">
          <a:xfrm flipV="1">
            <a:off x="58" y="4910661"/>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317" y="4983089"/>
            <a:ext cx="585080" cy="365125"/>
          </a:xfrm>
        </p:spPr>
        <p:txBody>
          <a:bodyPr/>
          <a:lstStyle/>
          <a:p>
            <a:pPr>
              <a:defRPr/>
            </a:pPr>
            <a:fld id="{00BB8F40-BCEE-4A16-9C59-78EDC2963369}" type="slidenum">
              <a:rPr lang="en-GB" smtClean="0"/>
              <a:pPr>
                <a:defRPr/>
              </a:pPr>
              <a:t>‹#›</a:t>
            </a:fld>
            <a:endParaRPr lang="en-GB"/>
          </a:p>
        </p:txBody>
      </p:sp>
    </p:spTree>
    <p:extLst>
      <p:ext uri="{BB962C8B-B14F-4D97-AF65-F5344CB8AC3E}">
        <p14:creationId xmlns:p14="http://schemas.microsoft.com/office/powerpoint/2010/main" val="66457802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188504" y="609600"/>
            <a:ext cx="6110648"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1942752" y="4343400"/>
            <a:ext cx="6689454"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752" y="5181600"/>
            <a:ext cx="6689454"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fld id="{7587E4F9-DFE8-40DA-BBF8-B61D583B3B13}" type="datetimeFigureOut">
              <a:rPr lang="ru-RU" smtClean="0"/>
              <a:pPr>
                <a:defRPr/>
              </a:pPr>
              <a:t>21.04.2025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20" name="Freeform 11"/>
          <p:cNvSpPr/>
          <p:nvPr/>
        </p:nvSpPr>
        <p:spPr bwMode="auto">
          <a:xfrm flipV="1">
            <a:off x="58" y="4910661"/>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317" y="4983089"/>
            <a:ext cx="585080" cy="365125"/>
          </a:xfrm>
        </p:spPr>
        <p:txBody>
          <a:bodyPr/>
          <a:lstStyle/>
          <a:p>
            <a:pPr>
              <a:defRPr/>
            </a:pPr>
            <a:fld id="{00BB8F40-BCEE-4A16-9C59-78EDC2963369}" type="slidenum">
              <a:rPr lang="en-GB" smtClean="0"/>
              <a:pPr>
                <a:defRPr/>
              </a:pPr>
              <a:t>‹#›</a:t>
            </a:fld>
            <a:endParaRPr lang="en-GB"/>
          </a:p>
        </p:txBody>
      </p:sp>
      <p:sp>
        <p:nvSpPr>
          <p:cNvPr id="11" name="TextBox 10"/>
          <p:cNvSpPr txBox="1"/>
          <p:nvPr/>
        </p:nvSpPr>
        <p:spPr>
          <a:xfrm>
            <a:off x="1808631" y="648005"/>
            <a:ext cx="457398"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70952" y="2905306"/>
            <a:ext cx="457398"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0319167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2753" y="627407"/>
            <a:ext cx="659312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1942753" y="4343400"/>
            <a:ext cx="659313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753" y="5181600"/>
            <a:ext cx="65931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fld id="{7587E4F9-DFE8-40DA-BBF8-B61D583B3B13}" type="datetimeFigureOut">
              <a:rPr lang="ru-RU" smtClean="0"/>
              <a:pPr>
                <a:defRPr/>
              </a:pPr>
              <a:t>21.04.2025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4910661"/>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317" y="4983089"/>
            <a:ext cx="585080" cy="365125"/>
          </a:xfrm>
        </p:spPr>
        <p:txBody>
          <a:bodyPr/>
          <a:lstStyle/>
          <a:p>
            <a:pPr>
              <a:defRPr/>
            </a:pPr>
            <a:fld id="{00BB8F40-BCEE-4A16-9C59-78EDC2963369}" type="slidenum">
              <a:rPr lang="en-GB" smtClean="0"/>
              <a:pPr>
                <a:defRPr/>
              </a:pPr>
              <a:t>‹#›</a:t>
            </a:fld>
            <a:endParaRPr lang="en-GB"/>
          </a:p>
        </p:txBody>
      </p:sp>
    </p:spTree>
    <p:extLst>
      <p:ext uri="{BB962C8B-B14F-4D97-AF65-F5344CB8AC3E}">
        <p14:creationId xmlns:p14="http://schemas.microsoft.com/office/powerpoint/2010/main" val="25106526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438" y="4406902"/>
            <a:ext cx="777375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438" y="2906713"/>
            <a:ext cx="77737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sldNum" sz="quarter" idx="10"/>
          </p:nvPr>
        </p:nvSpPr>
        <p:spPr/>
        <p:txBody>
          <a:bodyPr/>
          <a:lstStyle>
            <a:lvl1pPr fontAlgn="auto">
              <a:spcAft>
                <a:spcPts val="0"/>
              </a:spcAft>
              <a:defRPr/>
            </a:lvl1pPr>
          </a:lstStyle>
          <a:p>
            <a:pPr>
              <a:defRPr/>
            </a:pPr>
            <a:fld id="{C24629A0-E49F-4B77-94F1-5DD3028BBEBD}" type="slidenum">
              <a:rPr lang="en-GB"/>
              <a:pPr>
                <a:defRPr/>
              </a:pPr>
              <a:t>‹#›</a:t>
            </a:fld>
            <a:endParaRPr lang="en-GB"/>
          </a:p>
        </p:txBody>
      </p:sp>
    </p:spTree>
    <p:extLst>
      <p:ext uri="{BB962C8B-B14F-4D97-AF65-F5344CB8AC3E}">
        <p14:creationId xmlns:p14="http://schemas.microsoft.com/office/powerpoint/2010/main" val="2792412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32630EA8-03A9-460F-AB25-0CFCC6A729A4}" type="datetimeFigureOut">
              <a:rPr lang="ru-RU" smtClean="0"/>
              <a:pPr>
                <a:defRPr/>
              </a:pPr>
              <a:t>21.04.2025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01B26730-F1D4-4C4D-95C6-DAA386204208}" type="slidenum">
              <a:rPr lang="en-GB" smtClean="0"/>
              <a:pPr>
                <a:defRPr/>
              </a:pPr>
              <a:t>‹#›</a:t>
            </a:fld>
            <a:endParaRPr lang="en-GB"/>
          </a:p>
        </p:txBody>
      </p:sp>
    </p:spTree>
    <p:extLst>
      <p:ext uri="{BB962C8B-B14F-4D97-AF65-F5344CB8AC3E}">
        <p14:creationId xmlns:p14="http://schemas.microsoft.com/office/powerpoint/2010/main" val="222852457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9729" y="627407"/>
            <a:ext cx="1656420"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1942753" y="627407"/>
            <a:ext cx="4717167"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E5451168-3B4C-48A3-87D8-EB5DE747F45A}" type="datetimeFigureOut">
              <a:rPr lang="ru-RU" smtClean="0"/>
              <a:pPr>
                <a:defRPr/>
              </a:pPr>
              <a:t>21.04.2025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592"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2D328531-3306-4A18-A0DC-A7270561ECE3}" type="slidenum">
              <a:rPr lang="en-GB" smtClean="0"/>
              <a:pPr>
                <a:defRPr/>
              </a:pPr>
              <a:t>‹#›</a:t>
            </a:fld>
            <a:endParaRPr lang="en-GB"/>
          </a:p>
        </p:txBody>
      </p:sp>
    </p:spTree>
    <p:extLst>
      <p:ext uri="{BB962C8B-B14F-4D97-AF65-F5344CB8AC3E}">
        <p14:creationId xmlns:p14="http://schemas.microsoft.com/office/powerpoint/2010/main" val="340833683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50868" y="1066800"/>
            <a:ext cx="4294934"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98230" y="1066800"/>
            <a:ext cx="4294933"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fontAlgn="auto">
              <a:spcAft>
                <a:spcPts val="0"/>
              </a:spcAft>
              <a:defRPr/>
            </a:lvl1pPr>
          </a:lstStyle>
          <a:p>
            <a:pPr>
              <a:defRPr/>
            </a:pPr>
            <a:fld id="{C8C4F9B1-A291-4437-ADB3-D5BD13F887AF}" type="slidenum">
              <a:rPr lang="en-GB"/>
              <a:pPr>
                <a:defRPr/>
              </a:pPr>
              <a:t>‹#›</a:t>
            </a:fld>
            <a:endParaRPr lang="en-GB"/>
          </a:p>
        </p:txBody>
      </p:sp>
    </p:spTree>
    <p:extLst>
      <p:ext uri="{BB962C8B-B14F-4D97-AF65-F5344CB8AC3E}">
        <p14:creationId xmlns:p14="http://schemas.microsoft.com/office/powerpoint/2010/main" val="16540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80" y="274638"/>
            <a:ext cx="8231029"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80" y="1535113"/>
            <a:ext cx="40408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80" y="2174875"/>
            <a:ext cx="40408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833" y="1535113"/>
            <a:ext cx="40424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833" y="2174875"/>
            <a:ext cx="404247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sldNum" sz="quarter" idx="10"/>
          </p:nvPr>
        </p:nvSpPr>
        <p:spPr/>
        <p:txBody>
          <a:bodyPr/>
          <a:lstStyle>
            <a:lvl1pPr fontAlgn="auto">
              <a:spcAft>
                <a:spcPts val="0"/>
              </a:spcAft>
              <a:defRPr/>
            </a:lvl1pPr>
          </a:lstStyle>
          <a:p>
            <a:pPr>
              <a:defRPr/>
            </a:pPr>
            <a:fld id="{3410158F-A52C-4AC5-8A6E-98F5B4AFA7C9}" type="slidenum">
              <a:rPr lang="en-GB"/>
              <a:pPr>
                <a:defRPr/>
              </a:pPr>
              <a:t>‹#›</a:t>
            </a:fld>
            <a:endParaRPr lang="en-GB"/>
          </a:p>
        </p:txBody>
      </p:sp>
    </p:spTree>
    <p:extLst>
      <p:ext uri="{BB962C8B-B14F-4D97-AF65-F5344CB8AC3E}">
        <p14:creationId xmlns:p14="http://schemas.microsoft.com/office/powerpoint/2010/main" val="2122485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sldNum" sz="quarter" idx="10"/>
          </p:nvPr>
        </p:nvSpPr>
        <p:spPr/>
        <p:txBody>
          <a:bodyPr/>
          <a:lstStyle>
            <a:lvl1pPr fontAlgn="auto">
              <a:spcAft>
                <a:spcPts val="0"/>
              </a:spcAft>
              <a:defRPr/>
            </a:lvl1pPr>
          </a:lstStyle>
          <a:p>
            <a:pPr>
              <a:defRPr/>
            </a:pPr>
            <a:fld id="{561AE92E-D4DD-4C12-AD74-9E0C373CE7E8}" type="slidenum">
              <a:rPr lang="en-GB"/>
              <a:pPr>
                <a:defRPr/>
              </a:pPr>
              <a:t>‹#›</a:t>
            </a:fld>
            <a:endParaRPr lang="en-GB"/>
          </a:p>
        </p:txBody>
      </p:sp>
    </p:spTree>
    <p:extLst>
      <p:ext uri="{BB962C8B-B14F-4D97-AF65-F5344CB8AC3E}">
        <p14:creationId xmlns:p14="http://schemas.microsoft.com/office/powerpoint/2010/main" val="4102412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fontAlgn="auto">
              <a:spcAft>
                <a:spcPts val="0"/>
              </a:spcAft>
              <a:defRPr/>
            </a:lvl1pPr>
          </a:lstStyle>
          <a:p>
            <a:pPr>
              <a:defRPr/>
            </a:pPr>
            <a:fld id="{A98797A9-E93A-478B-BD6D-5EC9F99EFA58}" type="slidenum">
              <a:rPr lang="en-GB"/>
              <a:pPr>
                <a:defRPr/>
              </a:pPr>
              <a:t>‹#›</a:t>
            </a:fld>
            <a:endParaRPr lang="en-GB"/>
          </a:p>
        </p:txBody>
      </p:sp>
    </p:spTree>
    <p:extLst>
      <p:ext uri="{BB962C8B-B14F-4D97-AF65-F5344CB8AC3E}">
        <p14:creationId xmlns:p14="http://schemas.microsoft.com/office/powerpoint/2010/main" val="2695597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80" y="273050"/>
            <a:ext cx="3008835"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671" y="273052"/>
            <a:ext cx="51126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80" y="1435102"/>
            <a:ext cx="30088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fontAlgn="auto">
              <a:spcAft>
                <a:spcPts val="0"/>
              </a:spcAft>
              <a:defRPr/>
            </a:lvl1pPr>
          </a:lstStyle>
          <a:p>
            <a:pPr>
              <a:defRPr/>
            </a:pPr>
            <a:fld id="{0BA84810-E7EB-4D92-ADA4-91FAD21ABAE7}" type="slidenum">
              <a:rPr lang="en-GB"/>
              <a:pPr>
                <a:defRPr/>
              </a:pPr>
              <a:t>‹#›</a:t>
            </a:fld>
            <a:endParaRPr lang="en-GB"/>
          </a:p>
        </p:txBody>
      </p:sp>
    </p:spTree>
    <p:extLst>
      <p:ext uri="{BB962C8B-B14F-4D97-AF65-F5344CB8AC3E}">
        <p14:creationId xmlns:p14="http://schemas.microsoft.com/office/powerpoint/2010/main" val="2477642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599" y="4800600"/>
            <a:ext cx="5487353"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599" y="612775"/>
            <a:ext cx="54873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599" y="5367338"/>
            <a:ext cx="54873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fontAlgn="auto">
              <a:spcAft>
                <a:spcPts val="0"/>
              </a:spcAft>
              <a:defRPr/>
            </a:lvl1pPr>
          </a:lstStyle>
          <a:p>
            <a:pPr>
              <a:defRPr/>
            </a:pPr>
            <a:fld id="{E19015FF-C238-44A9-8870-FE1C330A8251}" type="slidenum">
              <a:rPr lang="en-GB"/>
              <a:pPr>
                <a:defRPr/>
              </a:pPr>
              <a:t>‹#›</a:t>
            </a:fld>
            <a:endParaRPr lang="en-GB"/>
          </a:p>
        </p:txBody>
      </p:sp>
    </p:spTree>
    <p:extLst>
      <p:ext uri="{BB962C8B-B14F-4D97-AF65-F5344CB8AC3E}">
        <p14:creationId xmlns:p14="http://schemas.microsoft.com/office/powerpoint/2010/main" val="1591773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7950" y="0"/>
            <a:ext cx="7634288"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Click to edit Master title style</a:t>
            </a:r>
          </a:p>
        </p:txBody>
      </p:sp>
      <p:sp>
        <p:nvSpPr>
          <p:cNvPr id="1027" name="Rectangle 3"/>
          <p:cNvSpPr>
            <a:spLocks noGrp="1" noChangeArrowheads="1"/>
          </p:cNvSpPr>
          <p:nvPr>
            <p:ph type="body" idx="1"/>
          </p:nvPr>
        </p:nvSpPr>
        <p:spPr bwMode="auto">
          <a:xfrm>
            <a:off x="250825" y="1066800"/>
            <a:ext cx="87423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Click to edit Master text styles</a:t>
            </a:r>
          </a:p>
          <a:p>
            <a:pPr lvl="1"/>
            <a:r>
              <a:rPr lang="ru-RU" altLang="ru-RU"/>
              <a:t>Second level</a:t>
            </a:r>
          </a:p>
          <a:p>
            <a:pPr lvl="2"/>
            <a:r>
              <a:rPr lang="ru-RU" altLang="ru-RU"/>
              <a:t>Third level</a:t>
            </a:r>
          </a:p>
          <a:p>
            <a:pPr lvl="3"/>
            <a:r>
              <a:rPr lang="ru-RU" altLang="ru-RU"/>
              <a:t>Fourth level</a:t>
            </a:r>
          </a:p>
          <a:p>
            <a:pPr lvl="4"/>
            <a:r>
              <a:rPr lang="ru-RU" altLang="ru-RU"/>
              <a:t>Fifth level</a:t>
            </a:r>
          </a:p>
        </p:txBody>
      </p:sp>
      <p:sp>
        <p:nvSpPr>
          <p:cNvPr id="115716" name="Rectangle 4"/>
          <p:cNvSpPr>
            <a:spLocks noGrp="1" noChangeArrowheads="1"/>
          </p:cNvSpPr>
          <p:nvPr>
            <p:ph type="sldNum" sz="quarter" idx="4"/>
          </p:nvPr>
        </p:nvSpPr>
        <p:spPr bwMode="auto">
          <a:xfrm>
            <a:off x="8677275" y="6524625"/>
            <a:ext cx="250825" cy="333375"/>
          </a:xfrm>
          <a:prstGeom prst="rect">
            <a:avLst/>
          </a:prstGeom>
          <a:noFill/>
          <a:ln w="9525">
            <a:noFill/>
            <a:miter lim="800000"/>
            <a:headEnd/>
            <a:tailEnd/>
          </a:ln>
          <a:effectLst/>
        </p:spPr>
        <p:txBody>
          <a:bodyPr vert="horz" wrap="square" lIns="18000" tIns="10800" rIns="18000" bIns="10800" numCol="1" anchor="t" anchorCtr="0" compatLnSpc="1">
            <a:prstTxWarp prst="textNoShape">
              <a:avLst/>
            </a:prstTxWarp>
          </a:bodyPr>
          <a:lstStyle>
            <a:lvl1pPr algn="ctr">
              <a:lnSpc>
                <a:spcPct val="100000"/>
              </a:lnSpc>
              <a:spcBef>
                <a:spcPct val="0"/>
              </a:spcBef>
              <a:buFontTx/>
              <a:buNone/>
              <a:defRPr sz="1200" b="0">
                <a:solidFill>
                  <a:srgbClr val="000000"/>
                </a:solidFill>
                <a:latin typeface="+mn-lt"/>
                <a:cs typeface="+mn-cs"/>
              </a:defRPr>
            </a:lvl1pPr>
          </a:lstStyle>
          <a:p>
            <a:pPr>
              <a:defRPr/>
            </a:pPr>
            <a:fld id="{F881D23E-CCD6-4EEA-A771-39C1A8432FC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Lst>
  <p:hf hdr="0" ft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defRPr>
      </a:lvl2pPr>
      <a:lvl3pPr algn="l" rtl="0" eaLnBrk="0" fontAlgn="base" hangingPunct="0">
        <a:spcBef>
          <a:spcPct val="0"/>
        </a:spcBef>
        <a:spcAft>
          <a:spcPct val="0"/>
        </a:spcAft>
        <a:defRPr sz="2800">
          <a:solidFill>
            <a:schemeClr val="tx1"/>
          </a:solidFill>
          <a:latin typeface="Franklin Gothic Medium" pitchFamily="34" charset="0"/>
        </a:defRPr>
      </a:lvl3pPr>
      <a:lvl4pPr algn="l" rtl="0" eaLnBrk="0" fontAlgn="base" hangingPunct="0">
        <a:spcBef>
          <a:spcPct val="0"/>
        </a:spcBef>
        <a:spcAft>
          <a:spcPct val="0"/>
        </a:spcAft>
        <a:defRPr sz="2800">
          <a:solidFill>
            <a:schemeClr val="tx1"/>
          </a:solidFill>
          <a:latin typeface="Franklin Gothic Medium" pitchFamily="34" charset="0"/>
        </a:defRPr>
      </a:lvl4pPr>
      <a:lvl5pPr algn="l" rtl="0" eaLnBrk="0" fontAlgn="base" hangingPunct="0">
        <a:spcBef>
          <a:spcPct val="0"/>
        </a:spcBef>
        <a:spcAft>
          <a:spcPct val="0"/>
        </a:spcAft>
        <a:defRPr sz="2800">
          <a:solidFill>
            <a:schemeClr val="tx1"/>
          </a:solidFill>
          <a:latin typeface="Franklin Gothic Medium" pitchFamily="34"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Ø"/>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544"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5" y="285"/>
            <a:ext cx="1952611"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91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538" y="624110"/>
            <a:ext cx="6590344"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942753" y="2133600"/>
            <a:ext cx="659313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773750" y="6135090"/>
            <a:ext cx="766513"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4D9FFFB4-400D-1240-AB24-6F86C96D4DFB}" type="datetimeFigureOut">
              <a:rPr lang="en-US" dirty="0"/>
              <a:t>4/21/2025</a:t>
            </a:fld>
            <a:endParaRPr lang="en-US" dirty="0"/>
          </a:p>
        </p:txBody>
      </p:sp>
      <p:sp>
        <p:nvSpPr>
          <p:cNvPr id="5" name="Footer Placeholder 4"/>
          <p:cNvSpPr>
            <a:spLocks noGrp="1"/>
          </p:cNvSpPr>
          <p:nvPr>
            <p:ph type="ftr" sz="quarter" idx="3"/>
          </p:nvPr>
        </p:nvSpPr>
        <p:spPr>
          <a:xfrm>
            <a:off x="1942752" y="6135810"/>
            <a:ext cx="5717481"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317" y="787784"/>
            <a:ext cx="585080" cy="365125"/>
          </a:xfrm>
          <a:prstGeom prst="rect">
            <a:avLst/>
          </a:prstGeom>
        </p:spPr>
        <p:txBody>
          <a:bodyPr vert="horz" lIns="91440" tIns="45720" rIns="91440" bIns="45720" rtlCol="0" anchor="ctr"/>
          <a:lstStyle>
            <a:lvl1pPr algn="r">
              <a:defRPr sz="2000">
                <a:solidFill>
                  <a:srgbClr val="FEFFFF"/>
                </a:solidFill>
              </a:defRPr>
            </a:lvl1pPr>
          </a:lstStyle>
          <a:p>
            <a:pPr>
              <a:defRPr/>
            </a:pPr>
            <a:fld id="{F881D23E-CCD6-4EEA-A771-39C1A8432FCD}" type="slidenum">
              <a:rPr lang="en-GB" smtClean="0"/>
              <a:pPr>
                <a:defRPr/>
              </a:pPr>
              <a:t>‹#›</a:t>
            </a:fld>
            <a:endParaRPr lang="en-GB"/>
          </a:p>
        </p:txBody>
      </p:sp>
    </p:spTree>
    <p:extLst>
      <p:ext uri="{BB962C8B-B14F-4D97-AF65-F5344CB8AC3E}">
        <p14:creationId xmlns:p14="http://schemas.microsoft.com/office/powerpoint/2010/main" val="295902925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Lst>
  <p:transition spd="med">
    <p:fade/>
  </p:transition>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7.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ateismy.net/index.php?Itemid=127&amp;catid=48:2010-12-13-07-52-17&amp;id=362:2010-12-16-18-46-40&amp;option=com_content&amp;view=article"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7.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oleObject" Target="../embeddings/oleObject2.bin"/><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hyperlink" Target="../../&#1052;&#1086;&#1080;%20&#1076;&#1086;&#1082;&#1091;&#1084;&#1077;&#1085;&#1090;&#1099;/A%20&#1069;&#1058;&#1054;%20&#1053;&#1040;&#1064;&#1048;%20&#1044;&#1054;&#1050;&#1059;&#1052;&#1045;&#1053;&#1058;&#1067;/&#1058;&#1054;&#1051;&#1071;/&#1047;&#1040;&#1056;&#1071;/&#1042;&#1080;&#1076;&#1077;&#1086;&#1088;&#1103;&#1076;/&#1082;&#1086;&#1084;&#1072;&#1085;&#1076;&#1080;&#1088;&#1086;&#1074;&#1082;&#1072;/SKINS.wmv" TargetMode="External"/><Relationship Id="rId5" Type="http://schemas.openxmlformats.org/officeDocument/2006/relationships/image" Target="../media/image43.png"/><Relationship Id="rId10" Type="http://schemas.openxmlformats.org/officeDocument/2006/relationships/image" Target="../media/image46.jpeg"/><Relationship Id="rId4" Type="http://schemas.openxmlformats.org/officeDocument/2006/relationships/oleObject" Target="../embeddings/oleObject1.bin"/><Relationship Id="rId9"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hyperlink" Target="https://ulgov.ru/page/index/permlink/id/3880" TargetMode="Externa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47813" y="476250"/>
            <a:ext cx="7132637" cy="461665"/>
          </a:xfrm>
          <a:prstGeom prst="rect">
            <a:avLst/>
          </a:prstGeom>
        </p:spPr>
        <p:txBody>
          <a:bodyPr>
            <a:spAutoFit/>
          </a:bodyPr>
          <a:lstStyle>
            <a:lvl1pPr>
              <a:defRPr>
                <a:solidFill>
                  <a:schemeClr val="tx1"/>
                </a:solidFill>
                <a:latin typeface="Franklin Gothic Book" pitchFamily="34" charset="0"/>
              </a:defRPr>
            </a:lvl1pPr>
            <a:lvl2pPr marL="742950" indent="-285750">
              <a:defRPr>
                <a:solidFill>
                  <a:schemeClr val="tx1"/>
                </a:solidFill>
                <a:latin typeface="Franklin Gothic Book" pitchFamily="34" charset="0"/>
              </a:defRPr>
            </a:lvl2pPr>
            <a:lvl3pPr marL="1143000" indent="-228600">
              <a:defRPr>
                <a:solidFill>
                  <a:schemeClr val="tx1"/>
                </a:solidFill>
                <a:latin typeface="Franklin Gothic Book" pitchFamily="34" charset="0"/>
              </a:defRPr>
            </a:lvl3pPr>
            <a:lvl4pPr marL="1600200" indent="-228600">
              <a:defRPr>
                <a:solidFill>
                  <a:schemeClr val="tx1"/>
                </a:solidFill>
                <a:latin typeface="Franklin Gothic Book" pitchFamily="34" charset="0"/>
              </a:defRPr>
            </a:lvl4pPr>
            <a:lvl5pPr marL="2057400" indent="-228600">
              <a:defRPr>
                <a:solidFill>
                  <a:schemeClr val="tx1"/>
                </a:solidFill>
                <a:latin typeface="Franklin Gothic Book" pitchFamily="34" charset="0"/>
              </a:defRPr>
            </a:lvl5pPr>
            <a:lvl6pPr marL="2514600" indent="-228600" fontAlgn="base">
              <a:spcBef>
                <a:spcPct val="0"/>
              </a:spcBef>
              <a:spcAft>
                <a:spcPct val="0"/>
              </a:spcAft>
              <a:defRPr>
                <a:solidFill>
                  <a:schemeClr val="tx1"/>
                </a:solidFill>
                <a:latin typeface="Franklin Gothic Book" pitchFamily="34" charset="0"/>
              </a:defRPr>
            </a:lvl6pPr>
            <a:lvl7pPr marL="2971800" indent="-228600" fontAlgn="base">
              <a:spcBef>
                <a:spcPct val="0"/>
              </a:spcBef>
              <a:spcAft>
                <a:spcPct val="0"/>
              </a:spcAft>
              <a:defRPr>
                <a:solidFill>
                  <a:schemeClr val="tx1"/>
                </a:solidFill>
                <a:latin typeface="Franklin Gothic Book" pitchFamily="34" charset="0"/>
              </a:defRPr>
            </a:lvl7pPr>
            <a:lvl8pPr marL="3429000" indent="-228600" fontAlgn="base">
              <a:spcBef>
                <a:spcPct val="0"/>
              </a:spcBef>
              <a:spcAft>
                <a:spcPct val="0"/>
              </a:spcAft>
              <a:defRPr>
                <a:solidFill>
                  <a:schemeClr val="tx1"/>
                </a:solidFill>
                <a:latin typeface="Franklin Gothic Book" pitchFamily="34" charset="0"/>
              </a:defRPr>
            </a:lvl8pPr>
            <a:lvl9pPr marL="3886200" indent="-228600" fontAlgn="base">
              <a:spcBef>
                <a:spcPct val="0"/>
              </a:spcBef>
              <a:spcAft>
                <a:spcPct val="0"/>
              </a:spcAft>
              <a:defRPr>
                <a:solidFill>
                  <a:schemeClr val="tx1"/>
                </a:solidFill>
                <a:latin typeface="Franklin Gothic Book" pitchFamily="34" charset="0"/>
              </a:defRPr>
            </a:lvl9pPr>
          </a:lstStyle>
          <a:p>
            <a:pPr algn="ctr">
              <a:defRPr/>
            </a:pPr>
            <a:r>
              <a:rPr lang="ru-RU" altLang="ru-RU" sz="2400" dirty="0">
                <a:solidFill>
                  <a:srgbClr val="254061"/>
                </a:solidFill>
                <a:effectLst>
                  <a:outerShdw blurRad="38100" dist="38100" dir="2700000" algn="tl">
                    <a:srgbClr val="C0C0C0"/>
                  </a:outerShdw>
                </a:effectLst>
                <a:cs typeface="Tahoma" pitchFamily="34" charset="0"/>
              </a:rPr>
              <a:t>ФГБОУ ВО ПЕНЗЕНСКИЙ ГАУ </a:t>
            </a:r>
          </a:p>
        </p:txBody>
      </p:sp>
      <p:sp>
        <p:nvSpPr>
          <p:cNvPr id="29700" name="Прямоугольник 9"/>
          <p:cNvSpPr>
            <a:spLocks noChangeArrowheads="1"/>
          </p:cNvSpPr>
          <p:nvPr/>
        </p:nvSpPr>
        <p:spPr bwMode="auto">
          <a:xfrm>
            <a:off x="1155744" y="3988616"/>
            <a:ext cx="72500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90000"/>
              </a:lnSpc>
            </a:pPr>
            <a:r>
              <a:rPr lang="ru-RU" altLang="ru-RU" sz="3200" dirty="0">
                <a:solidFill>
                  <a:srgbClr val="002060"/>
                </a:solidFill>
                <a:latin typeface="Arial Black" pitchFamily="34" charset="0"/>
              </a:rPr>
              <a:t>Проявления молодежного экстремизма и его профилактика</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blip>
          <a:stretch>
            <a:fillRect/>
          </a:stretch>
        </p:blipFill>
        <p:spPr>
          <a:xfrm>
            <a:off x="3162335" y="2733793"/>
            <a:ext cx="2778611" cy="4131040"/>
          </a:xfrm>
          <a:prstGeom prst="rect">
            <a:avLst/>
          </a:prstGeom>
          <a:ln>
            <a:noFill/>
          </a:ln>
          <a:effectLst>
            <a:softEdge rad="112500"/>
          </a:effectLst>
        </p:spPr>
      </p:pic>
      <p:pic>
        <p:nvPicPr>
          <p:cNvPr id="4" name="Рисунок 3"/>
          <p:cNvPicPr>
            <a:picLocks noChangeAspect="1"/>
          </p:cNvPicPr>
          <p:nvPr/>
        </p:nvPicPr>
        <p:blipFill>
          <a:blip r:embed="rId3" cstate="print">
            <a:extLst/>
          </a:blip>
          <a:stretch>
            <a:fillRect/>
          </a:stretch>
        </p:blipFill>
        <p:spPr>
          <a:xfrm>
            <a:off x="6517010" y="2780928"/>
            <a:ext cx="2431003" cy="4077072"/>
          </a:xfrm>
          <a:prstGeom prst="rect">
            <a:avLst/>
          </a:prstGeom>
          <a:ln>
            <a:noFill/>
          </a:ln>
          <a:effectLst>
            <a:softEdge rad="112500"/>
          </a:effectLst>
        </p:spPr>
      </p:pic>
      <p:pic>
        <p:nvPicPr>
          <p:cNvPr id="3" name="Рисунок 2"/>
          <p:cNvPicPr>
            <a:picLocks noChangeAspect="1"/>
          </p:cNvPicPr>
          <p:nvPr/>
        </p:nvPicPr>
        <p:blipFill>
          <a:blip r:embed="rId4" cstate="print">
            <a:extLst/>
          </a:blip>
          <a:stretch>
            <a:fillRect/>
          </a:stretch>
        </p:blipFill>
        <p:spPr>
          <a:xfrm>
            <a:off x="5292874" y="116631"/>
            <a:ext cx="3799155" cy="2639829"/>
          </a:xfrm>
          <a:prstGeom prst="rect">
            <a:avLst/>
          </a:prstGeom>
          <a:ln>
            <a:noFill/>
          </a:ln>
          <a:effectLst>
            <a:softEdge rad="112500"/>
          </a:effectLst>
        </p:spPr>
      </p:pic>
      <p:sp>
        <p:nvSpPr>
          <p:cNvPr id="38917" name="Прямоугольник 7"/>
          <p:cNvSpPr>
            <a:spLocks noChangeArrowheads="1"/>
          </p:cNvSpPr>
          <p:nvPr/>
        </p:nvSpPr>
        <p:spPr bwMode="auto">
          <a:xfrm>
            <a:off x="137453" y="3246292"/>
            <a:ext cx="27368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3525" indent="-263525">
              <a:buFont typeface="Arial" charset="0"/>
              <a:buChar char="•"/>
            </a:pPr>
            <a:r>
              <a:rPr lang="ru-RU" altLang="ru-RU" sz="2400" dirty="0">
                <a:solidFill>
                  <a:srgbClr val="000000"/>
                </a:solidFill>
              </a:rPr>
              <a:t>Начало </a:t>
            </a:r>
            <a:r>
              <a:rPr lang="ru-RU" altLang="ru-RU" sz="2400" dirty="0">
                <a:solidFill>
                  <a:srgbClr val="000000"/>
                </a:solidFill>
                <a:latin typeface="Calibri" pitchFamily="34" charset="0"/>
              </a:rPr>
              <a:t>– </a:t>
            </a:r>
            <a:r>
              <a:rPr lang="ru-RU" altLang="ru-RU" sz="2400" dirty="0">
                <a:solidFill>
                  <a:srgbClr val="000000"/>
                </a:solidFill>
              </a:rPr>
              <a:t>50-е годы ХХ века.</a:t>
            </a:r>
          </a:p>
          <a:p>
            <a:pPr marL="263525" indent="-263525">
              <a:buFont typeface="Arial" charset="0"/>
              <a:buChar char="•"/>
            </a:pPr>
            <a:r>
              <a:rPr lang="ru-RU" altLang="ru-RU" sz="2400" dirty="0">
                <a:solidFill>
                  <a:srgbClr val="000000"/>
                </a:solidFill>
              </a:rPr>
              <a:t>Британия/США.</a:t>
            </a:r>
          </a:p>
          <a:p>
            <a:pPr marL="263525" indent="-263525">
              <a:buFont typeface="Arial" charset="0"/>
              <a:buChar char="•"/>
            </a:pPr>
            <a:r>
              <a:rPr lang="ru-RU" altLang="ru-RU" sz="2400" dirty="0">
                <a:solidFill>
                  <a:srgbClr val="000000"/>
                </a:solidFill>
              </a:rPr>
              <a:t>Сопротивление буржуазным ценностям.</a:t>
            </a:r>
          </a:p>
          <a:p>
            <a:pPr marL="263525" indent="-263525">
              <a:buFont typeface="Arial" charset="0"/>
              <a:buChar char="•"/>
            </a:pPr>
            <a:endParaRPr lang="ru-RU" altLang="ru-RU" sz="2400" dirty="0">
              <a:solidFill>
                <a:srgbClr val="000000"/>
              </a:solidFill>
            </a:endParaRPr>
          </a:p>
        </p:txBody>
      </p:sp>
      <p:sp>
        <p:nvSpPr>
          <p:cNvPr id="9" name="Прямоугольник 8"/>
          <p:cNvSpPr/>
          <p:nvPr/>
        </p:nvSpPr>
        <p:spPr>
          <a:xfrm>
            <a:off x="197644" y="1436545"/>
            <a:ext cx="5183188" cy="1200150"/>
          </a:xfrm>
          <a:prstGeom prst="rect">
            <a:avLst/>
          </a:prstGeom>
        </p:spPr>
        <p:txBody>
          <a:bodyPr>
            <a:spAutoFit/>
          </a:bodyPr>
          <a:lstStyle/>
          <a:p>
            <a:pPr fontAlgn="auto">
              <a:spcBef>
                <a:spcPts val="0"/>
              </a:spcBef>
              <a:spcAft>
                <a:spcPts val="0"/>
              </a:spcAft>
              <a:defRPr/>
            </a:pPr>
            <a:r>
              <a:rPr lang="ru-RU"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Экстремизм</a:t>
            </a:r>
            <a:r>
              <a:rPr lang="ru-RU"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 это приверженность крайним взглядам</a:t>
            </a:r>
            <a:br>
              <a:rPr lang="ru-RU" sz="2400" dirty="0">
                <a:latin typeface="Arial" panose="020B0604020202020204" pitchFamily="34" charset="0"/>
                <a:cs typeface="Arial" panose="020B0604020202020204" pitchFamily="34" charset="0"/>
              </a:rPr>
            </a:br>
            <a:r>
              <a:rPr lang="ru-RU" sz="2400" dirty="0">
                <a:latin typeface="Arial" panose="020B0604020202020204" pitchFamily="34" charset="0"/>
                <a:cs typeface="Arial" panose="020B0604020202020204" pitchFamily="34" charset="0"/>
              </a:rPr>
              <a:t>и мерам.</a:t>
            </a:r>
          </a:p>
        </p:txBody>
      </p:sp>
      <p:sp>
        <p:nvSpPr>
          <p:cNvPr id="38919" name="Заголовок 2"/>
          <p:cNvSpPr txBox="1">
            <a:spLocks/>
          </p:cNvSpPr>
          <p:nvPr/>
        </p:nvSpPr>
        <p:spPr bwMode="auto">
          <a:xfrm>
            <a:off x="1358492" y="721522"/>
            <a:ext cx="3799156" cy="46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Сущность экстремизма</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2"/>
          <p:cNvSpPr>
            <a:spLocks noGrp="1"/>
          </p:cNvSpPr>
          <p:nvPr>
            <p:ph type="title"/>
          </p:nvPr>
        </p:nvSpPr>
        <p:spPr>
          <a:xfrm>
            <a:off x="1469617" y="722421"/>
            <a:ext cx="3689612" cy="369887"/>
          </a:xfrm>
        </p:spPr>
        <p:txBody>
          <a:bodyPr>
            <a:normAutofit fontScale="90000"/>
          </a:bodyPr>
          <a:lstStyle/>
          <a:p>
            <a:pPr eaLnBrk="1" hangingPunct="1"/>
            <a:r>
              <a:rPr lang="ru-RU" altLang="ru-RU" sz="2400" b="1" dirty="0">
                <a:solidFill>
                  <a:srgbClr val="002060"/>
                </a:solidFill>
                <a:latin typeface="Arial" charset="0"/>
                <a:cs typeface="Arial" charset="0"/>
              </a:rPr>
              <a:t>Сущность экстремизма</a:t>
            </a:r>
          </a:p>
        </p:txBody>
      </p:sp>
      <p:sp>
        <p:nvSpPr>
          <p:cNvPr id="39939" name="Прямоугольник 3"/>
          <p:cNvSpPr>
            <a:spLocks noChangeArrowheads="1"/>
          </p:cNvSpPr>
          <p:nvPr/>
        </p:nvSpPr>
        <p:spPr bwMode="auto">
          <a:xfrm>
            <a:off x="5892801" y="5333232"/>
            <a:ext cx="3252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altLang="ru-RU" i="1" dirty="0"/>
              <a:t>Большой толковый словарь</a:t>
            </a:r>
          </a:p>
        </p:txBody>
      </p:sp>
      <p:sp>
        <p:nvSpPr>
          <p:cNvPr id="5" name="TextBox 4"/>
          <p:cNvSpPr txBox="1"/>
          <p:nvPr/>
        </p:nvSpPr>
        <p:spPr>
          <a:xfrm>
            <a:off x="277668" y="1484313"/>
            <a:ext cx="3862532" cy="34163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fontAlgn="auto">
              <a:spcBef>
                <a:spcPts val="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В конце 20 – начале</a:t>
            </a:r>
            <a:br>
              <a:rPr lang="ru-RU" sz="2400" dirty="0">
                <a:latin typeface="Arial" panose="020B0604020202020204" pitchFamily="34" charset="0"/>
                <a:cs typeface="Arial" panose="020B0604020202020204" pitchFamily="34" charset="0"/>
              </a:rPr>
            </a:br>
            <a:r>
              <a:rPr lang="ru-RU" sz="2400" dirty="0">
                <a:latin typeface="Arial" panose="020B0604020202020204" pitchFamily="34" charset="0"/>
                <a:cs typeface="Arial" panose="020B0604020202020204" pitchFamily="34" charset="0"/>
              </a:rPr>
              <a:t>21 века – широкое распространение. </a:t>
            </a:r>
          </a:p>
          <a:p>
            <a:pPr marL="285750" indent="-285750" fontAlgn="auto">
              <a:spcBef>
                <a:spcPts val="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Выражается в пренебрежении к действующим в обществе правилам</a:t>
            </a:r>
            <a:br>
              <a:rPr lang="ru-RU" sz="2400" dirty="0">
                <a:latin typeface="Arial" panose="020B0604020202020204" pitchFamily="34" charset="0"/>
                <a:cs typeface="Arial" panose="020B0604020202020204" pitchFamily="34" charset="0"/>
              </a:rPr>
            </a:br>
            <a:r>
              <a:rPr lang="ru-RU" sz="2400" dirty="0">
                <a:latin typeface="Arial" panose="020B0604020202020204" pitchFamily="34" charset="0"/>
                <a:cs typeface="Arial" panose="020B0604020202020204" pitchFamily="34" charset="0"/>
              </a:rPr>
              <a:t>и нормам поведения или в их отрицании.</a:t>
            </a:r>
          </a:p>
        </p:txBody>
      </p:sp>
      <p:pic>
        <p:nvPicPr>
          <p:cNvPr id="6" name="Рисунок 5"/>
          <p:cNvPicPr>
            <a:picLocks noChangeAspect="1"/>
          </p:cNvPicPr>
          <p:nvPr/>
        </p:nvPicPr>
        <p:blipFill>
          <a:blip r:embed="rId2" cstate="print">
            <a:extLst/>
          </a:blip>
          <a:stretch>
            <a:fillRect/>
          </a:stretch>
        </p:blipFill>
        <p:spPr>
          <a:xfrm>
            <a:off x="4213225" y="1628800"/>
            <a:ext cx="4654695" cy="3167940"/>
          </a:xfrm>
          <a:prstGeom prst="rect">
            <a:avLst/>
          </a:prstGeom>
          <a:ln>
            <a:noFill/>
          </a:ln>
          <a:effectLst>
            <a:softEdge rad="112500"/>
          </a:effec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Заголовок 1"/>
          <p:cNvSpPr>
            <a:spLocks noGrp="1"/>
          </p:cNvSpPr>
          <p:nvPr>
            <p:ph type="title"/>
          </p:nvPr>
        </p:nvSpPr>
        <p:spPr>
          <a:xfrm>
            <a:off x="912237" y="1305894"/>
            <a:ext cx="7488238" cy="356837"/>
          </a:xfrm>
        </p:spPr>
        <p:txBody>
          <a:bodyPr>
            <a:normAutofit fontScale="90000"/>
          </a:bodyPr>
          <a:lstStyle/>
          <a:p>
            <a:pPr algn="ctr">
              <a:lnSpc>
                <a:spcPct val="100000"/>
              </a:lnSpc>
            </a:pPr>
            <a:r>
              <a:rPr lang="ru-RU" altLang="ru-RU" sz="2000" b="1" dirty="0">
                <a:solidFill>
                  <a:srgbClr val="002060"/>
                </a:solidFill>
                <a:latin typeface="Arial" charset="0"/>
                <a:cs typeface="Arial" charset="0"/>
              </a:rPr>
              <a:t>Классификация экстремизма по С. М. Иншакову</a:t>
            </a:r>
          </a:p>
        </p:txBody>
      </p:sp>
      <p:sp>
        <p:nvSpPr>
          <p:cNvPr id="3" name="Текст 2"/>
          <p:cNvSpPr>
            <a:spLocks noGrp="1"/>
          </p:cNvSpPr>
          <p:nvPr>
            <p:ph type="body" idx="1"/>
          </p:nvPr>
        </p:nvSpPr>
        <p:spPr>
          <a:xfrm>
            <a:off x="973138" y="1989138"/>
            <a:ext cx="3527425" cy="719137"/>
          </a:xfr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p>
            <a:pPr algn="ctr">
              <a:defRPr/>
            </a:pPr>
            <a:r>
              <a:rPr lang="ru-RU" sz="2000" dirty="0">
                <a:solidFill>
                  <a:schemeClr val="tx1"/>
                </a:solidFill>
                <a:latin typeface="Arial" panose="020B0604020202020204" pitchFamily="34" charset="0"/>
                <a:ea typeface="+mj-ea"/>
                <a:cs typeface="Arial" panose="020B0604020202020204" pitchFamily="34" charset="0"/>
              </a:rPr>
              <a:t>Рациональный</a:t>
            </a:r>
          </a:p>
        </p:txBody>
      </p:sp>
      <p:sp>
        <p:nvSpPr>
          <p:cNvPr id="4" name="Объект 3"/>
          <p:cNvSpPr>
            <a:spLocks noGrp="1"/>
          </p:cNvSpPr>
          <p:nvPr>
            <p:ph sz="half" idx="2"/>
          </p:nvPr>
        </p:nvSpPr>
        <p:spPr>
          <a:xfrm>
            <a:off x="973138" y="2924175"/>
            <a:ext cx="3527425" cy="2952750"/>
          </a:xfrm>
          <a:noFill/>
          <a:extLst>
            <a:ext uri="{909E8E84-426E-40DD-AFC4-6F175D3DCCD1}">
              <a14:hiddenFill xmlns:a14="http://schemas.microsoft.com/office/drawing/2010/main">
                <a:solidFill>
                  <a:srgbClr val="FFFFFF"/>
                </a:solidFill>
              </a14:hiddenFill>
            </a:ext>
          </a:extLst>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nSpc>
                <a:spcPct val="100000"/>
              </a:lnSpc>
              <a:spcBef>
                <a:spcPts val="600"/>
              </a:spcBef>
              <a:defRPr/>
            </a:pPr>
            <a:r>
              <a:rPr lang="ru-RU" sz="2000" dirty="0">
                <a:solidFill>
                  <a:schemeClr val="tx1"/>
                </a:solidFill>
                <a:latin typeface="Arial" panose="020B0604020202020204" pitchFamily="34" charset="0"/>
                <a:cs typeface="Arial" panose="020B0604020202020204" pitchFamily="34" charset="0"/>
              </a:rPr>
              <a:t>политический;</a:t>
            </a:r>
          </a:p>
          <a:p>
            <a:pPr>
              <a:lnSpc>
                <a:spcPct val="100000"/>
              </a:lnSpc>
              <a:spcBef>
                <a:spcPts val="600"/>
              </a:spcBef>
              <a:defRPr/>
            </a:pPr>
            <a:r>
              <a:rPr lang="ru-RU" sz="2000" dirty="0">
                <a:solidFill>
                  <a:schemeClr val="tx1"/>
                </a:solidFill>
                <a:latin typeface="Arial" panose="020B0604020202020204" pitchFamily="34" charset="0"/>
                <a:cs typeface="Arial" panose="020B0604020202020204" pitchFamily="34" charset="0"/>
              </a:rPr>
              <a:t>идеологический;</a:t>
            </a:r>
          </a:p>
          <a:p>
            <a:pPr>
              <a:lnSpc>
                <a:spcPct val="100000"/>
              </a:lnSpc>
              <a:spcBef>
                <a:spcPts val="600"/>
              </a:spcBef>
              <a:defRPr/>
            </a:pPr>
            <a:r>
              <a:rPr lang="ru-RU" sz="2000" dirty="0">
                <a:solidFill>
                  <a:schemeClr val="tx1"/>
                </a:solidFill>
                <a:latin typeface="Arial" panose="020B0604020202020204" pitchFamily="34" charset="0"/>
                <a:cs typeface="Arial" panose="020B0604020202020204" pitchFamily="34" charset="0"/>
              </a:rPr>
              <a:t>националистический;</a:t>
            </a:r>
          </a:p>
          <a:p>
            <a:pPr>
              <a:lnSpc>
                <a:spcPct val="100000"/>
              </a:lnSpc>
              <a:spcBef>
                <a:spcPts val="600"/>
              </a:spcBef>
              <a:defRPr/>
            </a:pPr>
            <a:r>
              <a:rPr lang="ru-RU" sz="2000" dirty="0">
                <a:solidFill>
                  <a:schemeClr val="tx1"/>
                </a:solidFill>
                <a:latin typeface="Arial" panose="020B0604020202020204" pitchFamily="34" charset="0"/>
                <a:cs typeface="Arial" panose="020B0604020202020204" pitchFamily="34" charset="0"/>
              </a:rPr>
              <a:t>религиозный;</a:t>
            </a:r>
          </a:p>
          <a:p>
            <a:pPr>
              <a:lnSpc>
                <a:spcPct val="100000"/>
              </a:lnSpc>
              <a:spcBef>
                <a:spcPts val="600"/>
              </a:spcBef>
              <a:defRPr/>
            </a:pPr>
            <a:r>
              <a:rPr lang="ru-RU" sz="2000" dirty="0">
                <a:solidFill>
                  <a:schemeClr val="tx1"/>
                </a:solidFill>
                <a:latin typeface="Arial" panose="020B0604020202020204" pitchFamily="34" charset="0"/>
                <a:cs typeface="Arial" panose="020B0604020202020204" pitchFamily="34" charset="0"/>
              </a:rPr>
              <a:t>экологический.</a:t>
            </a:r>
            <a:br>
              <a:rPr lang="ru-RU" sz="2400" b="1" dirty="0">
                <a:solidFill>
                  <a:schemeClr val="tx1"/>
                </a:solidFill>
                <a:latin typeface="Times New Roman" panose="02020603050405020304" pitchFamily="18" charset="0"/>
                <a:cs typeface="Times New Roman" panose="02020603050405020304" pitchFamily="18" charset="0"/>
              </a:rPr>
            </a:b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5" name="Текст 4"/>
          <p:cNvSpPr>
            <a:spLocks noGrp="1"/>
          </p:cNvSpPr>
          <p:nvPr>
            <p:ph type="body" sz="quarter" idx="3"/>
          </p:nvPr>
        </p:nvSpPr>
        <p:spPr>
          <a:xfrm>
            <a:off x="4716463" y="1989138"/>
            <a:ext cx="3529012" cy="719137"/>
          </a:xfr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anchor="ctr">
            <a:noAutofit/>
          </a:bodyPr>
          <a:lstStyle/>
          <a:p>
            <a:pPr algn="ctr">
              <a:defRPr/>
            </a:pPr>
            <a:r>
              <a:rPr lang="ru-RU" sz="2000" dirty="0">
                <a:solidFill>
                  <a:schemeClr val="tx1"/>
                </a:solidFill>
                <a:latin typeface="Arial" panose="020B0604020202020204" pitchFamily="34" charset="0"/>
                <a:ea typeface="+mj-ea"/>
                <a:cs typeface="Arial" panose="020B0604020202020204" pitchFamily="34" charset="0"/>
              </a:rPr>
              <a:t>Иррациональный</a:t>
            </a:r>
          </a:p>
        </p:txBody>
      </p:sp>
      <p:sp>
        <p:nvSpPr>
          <p:cNvPr id="6" name="Объект 5"/>
          <p:cNvSpPr>
            <a:spLocks noGrp="1"/>
          </p:cNvSpPr>
          <p:nvPr>
            <p:ph sz="quarter" idx="4"/>
          </p:nvPr>
        </p:nvSpPr>
        <p:spPr>
          <a:xfrm>
            <a:off x="4716463" y="2924175"/>
            <a:ext cx="3529012" cy="2952750"/>
          </a:xfr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a:noAutofit/>
          </a:bodyPr>
          <a:lstStyle/>
          <a:p>
            <a:pPr>
              <a:lnSpc>
                <a:spcPct val="100000"/>
              </a:lnSpc>
              <a:spcBef>
                <a:spcPts val="600"/>
              </a:spcBef>
              <a:defRPr/>
            </a:pPr>
            <a:r>
              <a:rPr lang="ru-RU" sz="2000" dirty="0">
                <a:solidFill>
                  <a:schemeClr val="tx1"/>
                </a:solidFill>
                <a:latin typeface="Arial" panose="020B0604020202020204" pitchFamily="34" charset="0"/>
                <a:cs typeface="Arial" panose="020B0604020202020204" pitchFamily="34" charset="0"/>
              </a:rPr>
              <a:t>молодежные движения протеста (хиппи, панки, вандалы и т. д.);</a:t>
            </a:r>
          </a:p>
          <a:p>
            <a:pPr>
              <a:lnSpc>
                <a:spcPct val="100000"/>
              </a:lnSpc>
              <a:spcBef>
                <a:spcPts val="600"/>
              </a:spcBef>
              <a:defRPr/>
            </a:pPr>
            <a:r>
              <a:rPr lang="ru-RU" sz="2000" dirty="0">
                <a:solidFill>
                  <a:schemeClr val="tx1"/>
                </a:solidFill>
                <a:latin typeface="Arial" panose="020B0604020202020204" pitchFamily="34" charset="0"/>
                <a:cs typeface="Arial" panose="020B0604020202020204" pitchFamily="34" charset="0"/>
              </a:rPr>
              <a:t>психопатический экстремизм;</a:t>
            </a:r>
          </a:p>
          <a:p>
            <a:pPr>
              <a:lnSpc>
                <a:spcPct val="100000"/>
              </a:lnSpc>
              <a:spcBef>
                <a:spcPts val="600"/>
              </a:spcBef>
              <a:defRPr/>
            </a:pPr>
            <a:r>
              <a:rPr lang="ru-RU" sz="2000" dirty="0">
                <a:solidFill>
                  <a:schemeClr val="tx1"/>
                </a:solidFill>
                <a:latin typeface="Arial" panose="020B0604020202020204" pitchFamily="34" charset="0"/>
                <a:cs typeface="Arial" panose="020B0604020202020204" pitchFamily="34" charset="0"/>
              </a:rPr>
              <a:t>спортивный экстремизм;</a:t>
            </a:r>
          </a:p>
          <a:p>
            <a:pPr>
              <a:lnSpc>
                <a:spcPct val="100000"/>
              </a:lnSpc>
              <a:spcBef>
                <a:spcPts val="600"/>
              </a:spcBef>
              <a:defRPr/>
            </a:pPr>
            <a:r>
              <a:rPr lang="ru-RU" sz="2000" dirty="0">
                <a:solidFill>
                  <a:schemeClr val="tx1"/>
                </a:solidFill>
                <a:latin typeface="Arial" panose="020B0604020202020204" pitchFamily="34" charset="0"/>
                <a:cs typeface="Arial" panose="020B0604020202020204" pitchFamily="34" charset="0"/>
              </a:rPr>
              <a:t>культурный экстремизм.</a:t>
            </a:r>
            <a:br>
              <a:rPr lang="ru-RU" sz="2000" dirty="0">
                <a:solidFill>
                  <a:schemeClr val="tx1"/>
                </a:solidFill>
                <a:latin typeface="Arial" panose="020B0604020202020204" pitchFamily="34" charset="0"/>
                <a:cs typeface="Arial" panose="020B0604020202020204" pitchFamily="34" charset="0"/>
              </a:rPr>
            </a:br>
            <a:endParaRPr lang="ru-RU" sz="2000" dirty="0">
              <a:solidFill>
                <a:schemeClr val="tx1"/>
              </a:solidFill>
              <a:latin typeface="Arial" panose="020B0604020202020204" pitchFamily="34" charset="0"/>
              <a:cs typeface="Arial" panose="020B0604020202020204" pitchFamily="34" charset="0"/>
            </a:endParaRPr>
          </a:p>
        </p:txBody>
      </p:sp>
      <p:sp>
        <p:nvSpPr>
          <p:cNvPr id="40967" name="Заголовок 2"/>
          <p:cNvSpPr txBox="1">
            <a:spLocks/>
          </p:cNvSpPr>
          <p:nvPr/>
        </p:nvSpPr>
        <p:spPr bwMode="auto">
          <a:xfrm>
            <a:off x="1432217" y="763587"/>
            <a:ext cx="382768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Сущность экстремизма</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a:spLocks noGrp="1"/>
          </p:cNvSpPr>
          <p:nvPr>
            <p:ph type="title"/>
          </p:nvPr>
        </p:nvSpPr>
        <p:spPr>
          <a:xfrm>
            <a:off x="1323159" y="1660235"/>
            <a:ext cx="6719582" cy="457505"/>
          </a:xfrm>
        </p:spPr>
        <p:txBody>
          <a:bodyPr/>
          <a:lstStyle/>
          <a:p>
            <a:pPr algn="ctr" eaLnBrk="1" hangingPunct="1"/>
            <a:r>
              <a:rPr lang="ru-RU" altLang="ru-RU" sz="2400" b="1" dirty="0">
                <a:solidFill>
                  <a:srgbClr val="002060"/>
                </a:solidFill>
                <a:latin typeface="Arial" charset="0"/>
                <a:cs typeface="Arial" charset="0"/>
              </a:rPr>
              <a:t>Виды экстремизма и их характеристика</a:t>
            </a:r>
          </a:p>
        </p:txBody>
      </p:sp>
      <p:sp>
        <p:nvSpPr>
          <p:cNvPr id="41987" name="Объект 2"/>
          <p:cNvSpPr>
            <a:spLocks noGrp="1"/>
          </p:cNvSpPr>
          <p:nvPr>
            <p:ph idx="1"/>
          </p:nvPr>
        </p:nvSpPr>
        <p:spPr>
          <a:xfrm>
            <a:off x="468313" y="2276475"/>
            <a:ext cx="8353425" cy="4248150"/>
          </a:xfrm>
        </p:spPr>
        <p:txBody>
          <a:bodyPr/>
          <a:lstStyle/>
          <a:p>
            <a:pPr marL="365125" indent="-282575" eaLnBrk="1" hangingPunct="1">
              <a:lnSpc>
                <a:spcPct val="100000"/>
              </a:lnSpc>
              <a:buFont typeface="Wingdings 2" pitchFamily="18" charset="2"/>
              <a:buChar char=""/>
            </a:pPr>
            <a:r>
              <a:rPr lang="ru-RU" altLang="ru-RU" sz="2000" b="1">
                <a:solidFill>
                  <a:srgbClr val="002060"/>
                </a:solidFill>
                <a:latin typeface="Arial" charset="0"/>
                <a:cs typeface="Arial" charset="0"/>
              </a:rPr>
              <a:t>Религиозный экстремизм </a:t>
            </a:r>
            <a:r>
              <a:rPr lang="ru-RU" altLang="ru-RU" sz="2000">
                <a:solidFill>
                  <a:srgbClr val="000000"/>
                </a:solidFill>
                <a:latin typeface="Arial" charset="0"/>
                <a:cs typeface="Arial" charset="0"/>
              </a:rPr>
              <a:t>проявляется в крайней нетерпимости</a:t>
            </a:r>
            <a:br>
              <a:rPr lang="ru-RU" altLang="ru-RU" sz="2000">
                <a:solidFill>
                  <a:srgbClr val="000000"/>
                </a:solidFill>
                <a:latin typeface="Arial" charset="0"/>
                <a:cs typeface="Arial" charset="0"/>
              </a:rPr>
            </a:br>
            <a:r>
              <a:rPr lang="ru-RU" altLang="ru-RU" sz="2000">
                <a:solidFill>
                  <a:srgbClr val="000000"/>
                </a:solidFill>
                <a:latin typeface="Arial" charset="0"/>
                <a:cs typeface="Arial" charset="0"/>
              </a:rPr>
              <a:t>к представителям различных конфессий либо противоборстве внутри одной конфессии (внутриконфессиональный и межконфессиональный экстремизм) и зачастую используется в политических целях, в борьбе религиозных</a:t>
            </a:r>
            <a:br>
              <a:rPr lang="ru-RU" altLang="ru-RU" sz="2000">
                <a:solidFill>
                  <a:srgbClr val="000000"/>
                </a:solidFill>
                <a:latin typeface="Arial" charset="0"/>
                <a:cs typeface="Arial" charset="0"/>
              </a:rPr>
            </a:br>
            <a:r>
              <a:rPr lang="ru-RU" altLang="ru-RU" sz="2000">
                <a:solidFill>
                  <a:srgbClr val="000000"/>
                </a:solidFill>
                <a:latin typeface="Arial" charset="0"/>
                <a:cs typeface="Arial" charset="0"/>
              </a:rPr>
              <a:t>организаций против светского государства или за утверждение власти представителей одной</a:t>
            </a:r>
            <a:br>
              <a:rPr lang="ru-RU" altLang="ru-RU" sz="2000">
                <a:solidFill>
                  <a:srgbClr val="000000"/>
                </a:solidFill>
                <a:latin typeface="Arial" charset="0"/>
                <a:cs typeface="Arial" charset="0"/>
              </a:rPr>
            </a:br>
            <a:r>
              <a:rPr lang="ru-RU" altLang="ru-RU" sz="2000">
                <a:solidFill>
                  <a:srgbClr val="000000"/>
                </a:solidFill>
                <a:latin typeface="Arial" charset="0"/>
                <a:cs typeface="Arial" charset="0"/>
              </a:rPr>
              <a:t>из конфессий.</a:t>
            </a:r>
          </a:p>
          <a:p>
            <a:pPr marL="365125" indent="-282575" eaLnBrk="1" hangingPunct="1">
              <a:lnSpc>
                <a:spcPct val="100000"/>
              </a:lnSpc>
              <a:buFont typeface="Wingdings 2" pitchFamily="18" charset="2"/>
              <a:buChar char=""/>
            </a:pPr>
            <a:endParaRPr lang="ru-RU" altLang="ru-RU" sz="2000">
              <a:solidFill>
                <a:srgbClr val="000000"/>
              </a:solidFill>
              <a:latin typeface="Arial" charset="0"/>
              <a:cs typeface="Arial" charset="0"/>
            </a:endParaRPr>
          </a:p>
        </p:txBody>
      </p:sp>
      <p:pic>
        <p:nvPicPr>
          <p:cNvPr id="41988"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1601" y="4400550"/>
            <a:ext cx="31845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Заголовок 2"/>
          <p:cNvSpPr txBox="1">
            <a:spLocks/>
          </p:cNvSpPr>
          <p:nvPr/>
        </p:nvSpPr>
        <p:spPr bwMode="auto">
          <a:xfrm>
            <a:off x="1323159" y="704850"/>
            <a:ext cx="390318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Сущность экстремизма</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2"/>
          <p:cNvSpPr txBox="1">
            <a:spLocks/>
          </p:cNvSpPr>
          <p:nvPr/>
        </p:nvSpPr>
        <p:spPr bwMode="auto">
          <a:xfrm>
            <a:off x="1457383" y="689602"/>
            <a:ext cx="3768958" cy="36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Сущность экстремизма</a:t>
            </a:r>
          </a:p>
        </p:txBody>
      </p:sp>
      <p:sp>
        <p:nvSpPr>
          <p:cNvPr id="43011" name="Прямоугольник 1"/>
          <p:cNvSpPr>
            <a:spLocks noChangeArrowheads="1"/>
          </p:cNvSpPr>
          <p:nvPr/>
        </p:nvSpPr>
        <p:spPr bwMode="auto">
          <a:xfrm>
            <a:off x="684213" y="1557338"/>
            <a:ext cx="799306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65125" indent="-282575">
              <a:spcBef>
                <a:spcPts val="600"/>
              </a:spcBef>
              <a:buFont typeface="Wingdings 2" pitchFamily="18" charset="2"/>
              <a:buChar char=""/>
            </a:pPr>
            <a:r>
              <a:rPr lang="ru-RU" altLang="ru-RU" sz="2000" b="1" dirty="0">
                <a:solidFill>
                  <a:srgbClr val="002060"/>
                </a:solidFill>
              </a:rPr>
              <a:t>Политический экстремизм</a:t>
            </a:r>
            <a:r>
              <a:rPr lang="ru-RU" altLang="ru-RU" sz="2000" dirty="0">
                <a:solidFill>
                  <a:srgbClr val="000000"/>
                </a:solidFill>
              </a:rPr>
              <a:t> означает незаконную деятельность политических партий и движений, а также должностных лиц и рядовых граждан, направленную на насильственное изменение существующего государственного строя, уничтожение существующих государственных структур и установление диктатуры тоталитарного порядка, разжигание национальной и социальной вражды.</a:t>
            </a:r>
          </a:p>
          <a:p>
            <a:pPr marL="365125" indent="-282575">
              <a:spcBef>
                <a:spcPts val="1200"/>
              </a:spcBef>
              <a:buFont typeface="Wingdings 2" pitchFamily="18" charset="2"/>
              <a:buChar char=""/>
            </a:pPr>
            <a:r>
              <a:rPr lang="ru-RU" altLang="ru-RU" sz="2000" b="1" dirty="0">
                <a:solidFill>
                  <a:srgbClr val="002060"/>
                </a:solidFill>
              </a:rPr>
              <a:t>Националистический экстремизм</a:t>
            </a:r>
            <a:r>
              <a:rPr lang="ru-RU" altLang="ru-RU" sz="2000" dirty="0">
                <a:solidFill>
                  <a:srgbClr val="000000"/>
                </a:solidFill>
              </a:rPr>
              <a:t> выражается в утверждении превосходства и исключительности определенной нации или расы и направлен на разжигание национальной нетерпимости, дискриминацию в отношении представителей иных народов.</a:t>
            </a:r>
          </a:p>
          <a:p>
            <a:pPr marL="365125" indent="-282575">
              <a:buFont typeface="Wingdings 2" pitchFamily="18" charset="2"/>
              <a:buChar char=""/>
            </a:pPr>
            <a:endParaRPr lang="ru-RU" altLang="ru-RU" sz="2000" dirty="0">
              <a:solidFill>
                <a:srgbClr val="000000"/>
              </a:solidFill>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ъект 2"/>
          <p:cNvSpPr>
            <a:spLocks noGrp="1"/>
          </p:cNvSpPr>
          <p:nvPr>
            <p:ph idx="1"/>
          </p:nvPr>
        </p:nvSpPr>
        <p:spPr>
          <a:xfrm>
            <a:off x="539750" y="1412875"/>
            <a:ext cx="5740400" cy="4757738"/>
          </a:xfrm>
        </p:spPr>
        <p:txBody>
          <a:bodyPr/>
          <a:lstStyle/>
          <a:p>
            <a:pPr eaLnBrk="1" hangingPunct="1">
              <a:lnSpc>
                <a:spcPct val="100000"/>
              </a:lnSpc>
            </a:pPr>
            <a:r>
              <a:rPr lang="ru-RU" altLang="ru-RU" sz="2000" b="1">
                <a:solidFill>
                  <a:srgbClr val="002060"/>
                </a:solidFill>
                <a:latin typeface="Arial" charset="0"/>
                <a:cs typeface="Arial" charset="0"/>
              </a:rPr>
              <a:t>Экономический экстремизм</a:t>
            </a:r>
            <a:r>
              <a:rPr lang="ru-RU" altLang="ru-RU" sz="2000">
                <a:solidFill>
                  <a:srgbClr val="000000"/>
                </a:solidFill>
                <a:latin typeface="Arial" charset="0"/>
                <a:cs typeface="Arial" charset="0"/>
              </a:rPr>
              <a:t> направлен на устранение конкуренции в предпринимательской деятельности путем криминальных насильственных действий преступных групп, оказания давления, устрашения, бандитских нападений на конкурентов.</a:t>
            </a:r>
          </a:p>
          <a:p>
            <a:pPr eaLnBrk="1" hangingPunct="1">
              <a:lnSpc>
                <a:spcPct val="100000"/>
              </a:lnSpc>
            </a:pPr>
            <a:r>
              <a:rPr lang="ru-RU" altLang="ru-RU" sz="2000" b="1">
                <a:solidFill>
                  <a:srgbClr val="002060"/>
                </a:solidFill>
                <a:latin typeface="Arial" charset="0"/>
                <a:cs typeface="Arial" charset="0"/>
              </a:rPr>
              <a:t>Экстремизм в области культуры</a:t>
            </a:r>
            <a:r>
              <a:rPr lang="ru-RU" altLang="ru-RU" sz="2000">
                <a:solidFill>
                  <a:srgbClr val="000000"/>
                </a:solidFill>
                <a:latin typeface="Arial" charset="0"/>
                <a:cs typeface="Arial" charset="0"/>
              </a:rPr>
              <a:t> ориентирован на изоляционизм, отвержение достижений других культур и проявляется в пропаганде насилия, жестокости, уничтожении исторических памятников, являющихся национальным достоянием и других крайних действиях.</a:t>
            </a:r>
          </a:p>
          <a:p>
            <a:pPr eaLnBrk="1" hangingPunct="1">
              <a:lnSpc>
                <a:spcPct val="100000"/>
              </a:lnSpc>
            </a:pPr>
            <a:endParaRPr lang="ru-RU" altLang="ru-RU" sz="2000">
              <a:solidFill>
                <a:srgbClr val="000000"/>
              </a:solidFill>
              <a:latin typeface="Arial" charset="0"/>
              <a:cs typeface="Arial" charset="0"/>
            </a:endParaRPr>
          </a:p>
        </p:txBody>
      </p:sp>
      <p:pic>
        <p:nvPicPr>
          <p:cNvPr id="44035"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62700" y="1700213"/>
            <a:ext cx="2630488"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Заголовок 2"/>
          <p:cNvSpPr txBox="1">
            <a:spLocks/>
          </p:cNvSpPr>
          <p:nvPr/>
        </p:nvSpPr>
        <p:spPr bwMode="auto">
          <a:xfrm>
            <a:off x="1457383" y="753087"/>
            <a:ext cx="3760569" cy="41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Сущность экстремизма</a:t>
            </a:r>
          </a:p>
        </p:txBody>
      </p:sp>
      <p:pic>
        <p:nvPicPr>
          <p:cNvPr id="4403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3910013"/>
            <a:ext cx="2630488"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ъект 2"/>
          <p:cNvSpPr>
            <a:spLocks noGrp="1"/>
          </p:cNvSpPr>
          <p:nvPr>
            <p:ph idx="1"/>
          </p:nvPr>
        </p:nvSpPr>
        <p:spPr>
          <a:xfrm>
            <a:off x="539750" y="1330836"/>
            <a:ext cx="8208963" cy="3308277"/>
          </a:xfrm>
        </p:spPr>
        <p:txBody>
          <a:bodyPr/>
          <a:lstStyle/>
          <a:p>
            <a:pPr eaLnBrk="1" hangingPunct="1">
              <a:lnSpc>
                <a:spcPct val="100000"/>
              </a:lnSpc>
            </a:pPr>
            <a:r>
              <a:rPr lang="ru-RU" altLang="ru-RU" sz="2000" b="1" dirty="0">
                <a:solidFill>
                  <a:srgbClr val="002060"/>
                </a:solidFill>
                <a:latin typeface="Arial" charset="0"/>
                <a:cs typeface="Arial" charset="0"/>
              </a:rPr>
              <a:t>Экстремизм в области экологических отношений</a:t>
            </a:r>
            <a:r>
              <a:rPr lang="ru-RU" altLang="ru-RU" sz="2000" dirty="0">
                <a:solidFill>
                  <a:srgbClr val="000000"/>
                </a:solidFill>
                <a:latin typeface="Arial" charset="0"/>
                <a:cs typeface="Arial" charset="0"/>
              </a:rPr>
              <a:t> выступает против эффективной государственной природоохранительной политики и научно-технического прогресса.</a:t>
            </a:r>
          </a:p>
          <a:p>
            <a:pPr eaLnBrk="1" hangingPunct="1">
              <a:lnSpc>
                <a:spcPct val="100000"/>
              </a:lnSpc>
            </a:pPr>
            <a:r>
              <a:rPr lang="ru-RU" altLang="ru-RU" sz="2000" b="1" dirty="0">
                <a:solidFill>
                  <a:srgbClr val="002060"/>
                </a:solidFill>
                <a:latin typeface="Arial" charset="0"/>
                <a:cs typeface="Arial" charset="0"/>
              </a:rPr>
              <a:t>Технологический экстремизм</a:t>
            </a:r>
            <a:r>
              <a:rPr lang="ru-RU" altLang="ru-RU" sz="2000" dirty="0">
                <a:solidFill>
                  <a:srgbClr val="000000"/>
                </a:solidFill>
                <a:latin typeface="Arial" charset="0"/>
                <a:cs typeface="Arial" charset="0"/>
              </a:rPr>
              <a:t> направлен на использование или угрозу использования ядерного, химического или бактериологического оружия, радиоактивных и высокотоксичных химических и биологических веществ, а также захват ядерных или иных промышленных объектов, представляющих повышенную опасность для жизни и здоровья людей, ради достижения политических целей и др.</a:t>
            </a:r>
          </a:p>
        </p:txBody>
      </p:sp>
      <p:pic>
        <p:nvPicPr>
          <p:cNvPr id="45059" name="Рисунок 3"/>
          <p:cNvPicPr>
            <a:picLocks noChangeAspect="1"/>
          </p:cNvPicPr>
          <p:nvPr/>
        </p:nvPicPr>
        <p:blipFill>
          <a:blip r:embed="rId2" cstate="print">
            <a:extLst>
              <a:ext uri="{28A0092B-C50C-407E-A947-70E740481C1C}">
                <a14:useLocalDpi xmlns:a14="http://schemas.microsoft.com/office/drawing/2010/main" val="0"/>
              </a:ext>
            </a:extLst>
          </a:blip>
          <a:srcRect b="4333"/>
          <a:stretch>
            <a:fillRect/>
          </a:stretch>
        </p:blipFill>
        <p:spPr bwMode="auto">
          <a:xfrm>
            <a:off x="6175375" y="4732338"/>
            <a:ext cx="2928938"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Заголовок 2"/>
          <p:cNvSpPr txBox="1">
            <a:spLocks/>
          </p:cNvSpPr>
          <p:nvPr/>
        </p:nvSpPr>
        <p:spPr bwMode="auto">
          <a:xfrm>
            <a:off x="1423827" y="769864"/>
            <a:ext cx="3752180" cy="39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Сущность экстремизма</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ъект 2"/>
          <p:cNvSpPr>
            <a:spLocks noGrp="1"/>
          </p:cNvSpPr>
          <p:nvPr>
            <p:ph idx="1"/>
          </p:nvPr>
        </p:nvSpPr>
        <p:spPr>
          <a:xfrm>
            <a:off x="828675" y="1844675"/>
            <a:ext cx="7777163" cy="2736850"/>
          </a:xfrm>
        </p:spPr>
        <p:txBody>
          <a:bodyPr/>
          <a:lstStyle/>
          <a:p>
            <a:pPr marL="82550" indent="0" algn="ctr" eaLnBrk="1" hangingPunct="1">
              <a:lnSpc>
                <a:spcPct val="100000"/>
              </a:lnSpc>
              <a:buFont typeface="Arial" charset="0"/>
              <a:buNone/>
            </a:pPr>
            <a:r>
              <a:rPr lang="ru-RU" altLang="ru-RU" sz="2400">
                <a:solidFill>
                  <a:srgbClr val="000000"/>
                </a:solidFill>
                <a:latin typeface="Arial" charset="0"/>
                <a:cs typeface="Arial" charset="0"/>
              </a:rPr>
              <a:t>Современный религиозный </a:t>
            </a:r>
            <a:r>
              <a:rPr lang="ru-RU" altLang="ru-RU" sz="2400" b="1">
                <a:solidFill>
                  <a:srgbClr val="C00000"/>
                </a:solidFill>
                <a:latin typeface="Arial" charset="0"/>
                <a:cs typeface="Arial" charset="0"/>
              </a:rPr>
              <a:t>экстремизм </a:t>
            </a:r>
            <a:r>
              <a:rPr lang="ru-RU" altLang="ru-RU" sz="2400">
                <a:solidFill>
                  <a:srgbClr val="000000"/>
                </a:solidFill>
                <a:latin typeface="Arial" charset="0"/>
                <a:cs typeface="Arial" charset="0"/>
              </a:rPr>
              <a:t>неотделим от терроризма, который является одним из</a:t>
            </a:r>
            <a:br>
              <a:rPr lang="ru-RU" altLang="ru-RU" sz="2400">
                <a:solidFill>
                  <a:srgbClr val="000000"/>
                </a:solidFill>
                <a:latin typeface="Arial" charset="0"/>
                <a:cs typeface="Arial" charset="0"/>
              </a:rPr>
            </a:br>
            <a:r>
              <a:rPr lang="ru-RU" altLang="ru-RU" sz="2400" b="1">
                <a:solidFill>
                  <a:srgbClr val="C00000"/>
                </a:solidFill>
                <a:latin typeface="Arial" charset="0"/>
                <a:cs typeface="Arial" charset="0"/>
              </a:rPr>
              <a:t>крайних выражений</a:t>
            </a:r>
            <a:br>
              <a:rPr lang="ru-RU" altLang="ru-RU" sz="2400" b="1">
                <a:solidFill>
                  <a:srgbClr val="C00000"/>
                </a:solidFill>
                <a:latin typeface="Arial" charset="0"/>
                <a:cs typeface="Arial" charset="0"/>
              </a:rPr>
            </a:br>
            <a:r>
              <a:rPr lang="ru-RU" altLang="ru-RU" sz="2400" b="1">
                <a:solidFill>
                  <a:srgbClr val="C00000"/>
                </a:solidFill>
                <a:latin typeface="Arial" charset="0"/>
                <a:cs typeface="Arial" charset="0"/>
              </a:rPr>
              <a:t>экстремистской</a:t>
            </a:r>
            <a:br>
              <a:rPr lang="ru-RU" altLang="ru-RU" sz="2400" b="1">
                <a:solidFill>
                  <a:srgbClr val="C00000"/>
                </a:solidFill>
                <a:latin typeface="Arial" charset="0"/>
                <a:cs typeface="Arial" charset="0"/>
              </a:rPr>
            </a:br>
            <a:r>
              <a:rPr lang="ru-RU" altLang="ru-RU" sz="2400" b="1">
                <a:solidFill>
                  <a:srgbClr val="C00000"/>
                </a:solidFill>
                <a:latin typeface="Arial" charset="0"/>
                <a:cs typeface="Arial" charset="0"/>
              </a:rPr>
              <a:t>деятельности.</a:t>
            </a:r>
          </a:p>
        </p:txBody>
      </p:sp>
      <p:pic>
        <p:nvPicPr>
          <p:cNvPr id="46083"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6373" y="3775772"/>
            <a:ext cx="3893877" cy="28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Заголовок 2"/>
          <p:cNvSpPr txBox="1">
            <a:spLocks/>
          </p:cNvSpPr>
          <p:nvPr/>
        </p:nvSpPr>
        <p:spPr bwMode="auto">
          <a:xfrm>
            <a:off x="1381883" y="736309"/>
            <a:ext cx="3844459" cy="41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Сущность экстремизма</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Прямоугольник 3"/>
          <p:cNvSpPr>
            <a:spLocks noChangeArrowheads="1"/>
          </p:cNvSpPr>
          <p:nvPr/>
        </p:nvSpPr>
        <p:spPr bwMode="auto">
          <a:xfrm>
            <a:off x="405264" y="1529170"/>
            <a:ext cx="8640763"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tabLst>
                <a:tab pos="457200" algn="l"/>
              </a:tabLst>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tabLst>
                <a:tab pos="457200" algn="l"/>
              </a:tabLst>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tabLst>
                <a:tab pos="457200" algn="l"/>
              </a:tabLst>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tabLst>
                <a:tab pos="457200" algn="l"/>
              </a:tabLst>
              <a:defRPr>
                <a:solidFill>
                  <a:schemeClr val="tx1"/>
                </a:solidFill>
                <a:latin typeface="Calibri" pitchFamily="34" charset="0"/>
              </a:defRPr>
            </a:lvl4pPr>
            <a:lvl5pPr marL="2057400" indent="-228600" eaLnBrk="0" hangingPunct="0">
              <a:lnSpc>
                <a:spcPct val="90000"/>
              </a:lnSpc>
              <a:spcBef>
                <a:spcPts val="500"/>
              </a:spcBef>
              <a:buFont typeface="Arial" charset="0"/>
              <a:buChar char="•"/>
              <a:tabLst>
                <a:tab pos="457200" algn="l"/>
              </a:tabLst>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tabLst>
                <a:tab pos="457200" algn="l"/>
              </a:tabLst>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tabLst>
                <a:tab pos="457200" algn="l"/>
              </a:tabLst>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tabLst>
                <a:tab pos="457200" algn="l"/>
              </a:tabLst>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tabLst>
                <a:tab pos="457200" algn="l"/>
              </a:tabLst>
              <a:defRPr>
                <a:solidFill>
                  <a:schemeClr val="tx1"/>
                </a:solidFill>
                <a:latin typeface="Calibri" pitchFamily="34" charset="0"/>
              </a:defRPr>
            </a:lvl9pPr>
          </a:lstStyle>
          <a:p>
            <a:pPr eaLnBrk="1" hangingPunct="1">
              <a:lnSpc>
                <a:spcPct val="100000"/>
              </a:lnSpc>
              <a:spcBef>
                <a:spcPct val="0"/>
              </a:spcBef>
              <a:buSzPct val="160000"/>
              <a:buFont typeface="Arial" charset="0"/>
              <a:buNone/>
              <a:defRPr/>
            </a:pPr>
            <a:r>
              <a:rPr lang="ru-RU" altLang="ru-RU" sz="1800" b="1" dirty="0">
                <a:latin typeface="Arial" charset="0"/>
              </a:rPr>
              <a:t>Экстремизм как идеология, образ мышления и действий характеризуется следующими чертами:</a:t>
            </a:r>
          </a:p>
          <a:p>
            <a:pPr marL="361950" indent="-361950" eaLnBrk="1" hangingPunct="1">
              <a:lnSpc>
                <a:spcPct val="100000"/>
              </a:lnSpc>
              <a:spcBef>
                <a:spcPct val="0"/>
              </a:spcBef>
              <a:defRPr/>
            </a:pPr>
            <a:r>
              <a:rPr lang="ru-RU" altLang="ru-RU" sz="1800" dirty="0">
                <a:latin typeface="Arial" charset="0"/>
              </a:rPr>
              <a:t>отрицание инакомыслия и нетерпимость к сторонникам иных взглядов (политических, экономических, конфессиональных и др.);</a:t>
            </a:r>
          </a:p>
          <a:p>
            <a:pPr marL="361950" indent="-361950" eaLnBrk="1" hangingPunct="1">
              <a:lnSpc>
                <a:spcPct val="100000"/>
              </a:lnSpc>
              <a:spcBef>
                <a:spcPct val="0"/>
              </a:spcBef>
              <a:defRPr/>
            </a:pPr>
            <a:r>
              <a:rPr lang="ru-RU" altLang="ru-RU" sz="1800" dirty="0">
                <a:latin typeface="Arial" charset="0"/>
              </a:rPr>
              <a:t>попытки идеологического обоснования применения насилия по отношению не только к активным противникам, но и к любым лицам, не разделяющим убеждения экстремистов;</a:t>
            </a:r>
          </a:p>
          <a:p>
            <a:pPr marL="361950" indent="-361950" eaLnBrk="1" hangingPunct="1">
              <a:lnSpc>
                <a:spcPct val="100000"/>
              </a:lnSpc>
              <a:spcBef>
                <a:spcPct val="0"/>
              </a:spcBef>
              <a:defRPr/>
            </a:pPr>
            <a:r>
              <a:rPr lang="ru-RU" altLang="ru-RU" sz="1800" dirty="0">
                <a:latin typeface="Arial" charset="0"/>
              </a:rPr>
              <a:t>апелляция к каким-либо известным идеологическим или религиозным учениям, претензии на их «истинное» толкование или «углубление» и в то же время фактическое отрицание многих основных положений этих учений;</a:t>
            </a:r>
          </a:p>
          <a:p>
            <a:pPr marL="361950" indent="-361950" eaLnBrk="1" hangingPunct="1">
              <a:lnSpc>
                <a:spcPct val="100000"/>
              </a:lnSpc>
              <a:spcBef>
                <a:spcPct val="0"/>
              </a:spcBef>
              <a:defRPr/>
            </a:pPr>
            <a:r>
              <a:rPr lang="ru-RU" altLang="ru-RU" sz="1800" dirty="0">
                <a:latin typeface="Arial" charset="0"/>
              </a:rPr>
              <a:t>доминирование эмоциональных способов воздействия в процессе пропаганды экстремистских идей, обращение в том числе к чувствам и предрассудкам людей, а не к их разуму;</a:t>
            </a:r>
          </a:p>
          <a:p>
            <a:pPr marL="361950" indent="-361950" eaLnBrk="1" hangingPunct="1">
              <a:lnSpc>
                <a:spcPct val="100000"/>
              </a:lnSpc>
              <a:spcBef>
                <a:spcPct val="0"/>
              </a:spcBef>
              <a:defRPr/>
            </a:pPr>
            <a:r>
              <a:rPr lang="ru-RU" altLang="ru-RU" sz="1800" dirty="0">
                <a:latin typeface="Arial" charset="0"/>
              </a:rPr>
              <a:t>создание харизматического образа лидеров экстремистских движений, стремление представить этих лиц «непогрешимыми», а все их распоряжения не подлежащими обсуждению.</a:t>
            </a:r>
          </a:p>
        </p:txBody>
      </p:sp>
      <p:sp>
        <p:nvSpPr>
          <p:cNvPr id="5" name="Заголовок 2"/>
          <p:cNvSpPr txBox="1">
            <a:spLocks/>
          </p:cNvSpPr>
          <p:nvPr/>
        </p:nvSpPr>
        <p:spPr>
          <a:xfrm>
            <a:off x="1371746" y="626989"/>
            <a:ext cx="7470251" cy="65652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defRPr/>
            </a:pPr>
            <a:r>
              <a:rPr lang="ru-RU" sz="2400" b="1" dirty="0">
                <a:solidFill>
                  <a:srgbClr val="002060"/>
                </a:solidFill>
                <a:latin typeface="Arial" panose="020B0604020202020204" pitchFamily="34" charset="0"/>
                <a:cs typeface="Arial" panose="020B0604020202020204" pitchFamily="34" charset="0"/>
              </a:rPr>
              <a:t>Причины возникновения </a:t>
            </a:r>
            <a:r>
              <a:rPr lang="ru-RU" sz="2400" b="1" spc="-100" dirty="0">
                <a:solidFill>
                  <a:srgbClr val="002060"/>
                </a:solidFill>
                <a:latin typeface="Arial" panose="020B0604020202020204" pitchFamily="34" charset="0"/>
                <a:cs typeface="Arial" panose="020B0604020202020204" pitchFamily="34" charset="0"/>
              </a:rPr>
              <a:t>экстремизма и основные признаки</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a:spLocks noGrp="1"/>
          </p:cNvSpPr>
          <p:nvPr>
            <p:ph type="title"/>
          </p:nvPr>
        </p:nvSpPr>
        <p:spPr>
          <a:xfrm>
            <a:off x="1176585" y="1520082"/>
            <a:ext cx="7212013" cy="737941"/>
          </a:xfrm>
        </p:spPr>
        <p:txBody>
          <a:bodyPr>
            <a:normAutofit/>
          </a:bodyPr>
          <a:lstStyle/>
          <a:p>
            <a:pPr algn="ctr">
              <a:defRPr/>
            </a:pPr>
            <a:r>
              <a:rPr lang="ru-RU" altLang="ru-RU" sz="2000" b="1" dirty="0">
                <a:solidFill>
                  <a:srgbClr val="002060"/>
                </a:solidFill>
                <a:latin typeface="Arial" panose="020B0604020202020204" pitchFamily="34" charset="0"/>
                <a:ea typeface="+mn-ea"/>
                <a:cs typeface="Arial" panose="020B0604020202020204" pitchFamily="34" charset="0"/>
              </a:rPr>
              <a:t>Криминологическая характеристика представителя экстремизма</a:t>
            </a:r>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l="8554" r="31728"/>
          <a:stretch>
            <a:fillRect/>
          </a:stretch>
        </p:blipFill>
        <p:spPr bwMode="auto">
          <a:xfrm>
            <a:off x="6502750" y="3591857"/>
            <a:ext cx="2463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Прямоугольник 4"/>
          <p:cNvSpPr>
            <a:spLocks noChangeArrowheads="1"/>
          </p:cNvSpPr>
          <p:nvPr/>
        </p:nvSpPr>
        <p:spPr bwMode="auto">
          <a:xfrm>
            <a:off x="612775" y="2360613"/>
            <a:ext cx="594677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sz="2000" dirty="0"/>
              <a:t>Личность экстремиста – это молодой человек с неустоявшимися взглядами, примитивно воспринимаемой идеологией, но стремящийся, по его убеждению, к установлению справедливого миропорядка, основанного в то же время исключительно на насилии. Особняком применительно к личности экстремиста стоит их идеолог, который является организатором и лидером экстремистской организации. Характерной чертой идеологов экстремизма является пренебрежение чужой жизнью, причем в одинаковой степени как врагов, так и соратников.</a:t>
            </a:r>
          </a:p>
        </p:txBody>
      </p:sp>
      <p:sp>
        <p:nvSpPr>
          <p:cNvPr id="48133" name="Заголовок 2"/>
          <p:cNvSpPr txBox="1">
            <a:spLocks/>
          </p:cNvSpPr>
          <p:nvPr/>
        </p:nvSpPr>
        <p:spPr bwMode="auto">
          <a:xfrm>
            <a:off x="1344365" y="582191"/>
            <a:ext cx="6390285" cy="73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Причины возникновения экстремизма и основные признаки</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Прямоугольник 1"/>
          <p:cNvSpPr>
            <a:spLocks noChangeArrowheads="1"/>
          </p:cNvSpPr>
          <p:nvPr/>
        </p:nvSpPr>
        <p:spPr bwMode="auto">
          <a:xfrm>
            <a:off x="1528181" y="652418"/>
            <a:ext cx="1634469"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altLang="ru-RU" sz="3200" b="1" dirty="0">
                <a:solidFill>
                  <a:srgbClr val="002060"/>
                </a:solidFill>
                <a:latin typeface="Arial" panose="020B0604020202020204" pitchFamily="34" charset="0"/>
                <a:cs typeface="Arial" panose="020B0604020202020204" pitchFamily="34" charset="0"/>
              </a:rPr>
              <a:t>План:</a:t>
            </a:r>
          </a:p>
        </p:txBody>
      </p:sp>
      <p:sp>
        <p:nvSpPr>
          <p:cNvPr id="30723" name="Прямоугольник 2"/>
          <p:cNvSpPr>
            <a:spLocks noChangeArrowheads="1"/>
          </p:cNvSpPr>
          <p:nvPr/>
        </p:nvSpPr>
        <p:spPr bwMode="auto">
          <a:xfrm>
            <a:off x="764039" y="1445615"/>
            <a:ext cx="7885011"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Bef>
                <a:spcPts val="600"/>
              </a:spcBef>
              <a:buFont typeface="Calibri Light" pitchFamily="34" charset="0"/>
              <a:buAutoNum type="arabicPeriod"/>
            </a:pPr>
            <a:r>
              <a:rPr lang="ru-RU" altLang="ru-RU" sz="2000" dirty="0"/>
              <a:t>Сущность экстремизма. Определение.</a:t>
            </a:r>
          </a:p>
          <a:p>
            <a:pPr marL="457200" indent="-457200">
              <a:spcBef>
                <a:spcPts val="600"/>
              </a:spcBef>
              <a:buFont typeface="Calibri Light" pitchFamily="34" charset="0"/>
              <a:buAutoNum type="arabicPeriod"/>
            </a:pPr>
            <a:r>
              <a:rPr lang="ru-RU" altLang="ru-RU" sz="2000" dirty="0"/>
              <a:t>Причины возникновения и основные признаки.</a:t>
            </a:r>
          </a:p>
          <a:p>
            <a:pPr marL="457200" indent="-457200">
              <a:spcBef>
                <a:spcPts val="600"/>
              </a:spcBef>
              <a:buFont typeface="Calibri Light" pitchFamily="34" charset="0"/>
              <a:buAutoNum type="arabicPeriod"/>
            </a:pPr>
            <a:r>
              <a:rPr lang="ru-RU" altLang="ru-RU" sz="2000" dirty="0"/>
              <a:t>Неформальные молодежные организации.</a:t>
            </a:r>
          </a:p>
          <a:p>
            <a:pPr marL="457200" indent="-457200">
              <a:spcBef>
                <a:spcPts val="600"/>
              </a:spcBef>
              <a:buFont typeface="Calibri Light" pitchFamily="34" charset="0"/>
              <a:buAutoNum type="arabicPeriod"/>
            </a:pPr>
            <a:r>
              <a:rPr lang="ru-RU" altLang="ru-RU" sz="2000" dirty="0"/>
              <a:t>Группы риска.</a:t>
            </a:r>
          </a:p>
          <a:p>
            <a:pPr marL="457200" indent="-457200">
              <a:spcBef>
                <a:spcPts val="600"/>
              </a:spcBef>
              <a:buFont typeface="Calibri Light" pitchFamily="34" charset="0"/>
              <a:buAutoNum type="arabicPeriod"/>
            </a:pPr>
            <a:r>
              <a:rPr lang="ru-RU" altLang="ru-RU" sz="2000" dirty="0"/>
              <a:t>Молодежный экстремизм как особо опасная форма проявления экстремистской деятельности.</a:t>
            </a:r>
          </a:p>
          <a:p>
            <a:pPr marL="457200" indent="-457200">
              <a:spcBef>
                <a:spcPts val="600"/>
              </a:spcBef>
              <a:buFont typeface="Calibri Light" pitchFamily="34" charset="0"/>
              <a:buAutoNum type="arabicPeriod"/>
            </a:pPr>
            <a:r>
              <a:rPr lang="ru-RU" altLang="ru-RU" sz="2000" dirty="0"/>
              <a:t>Меры противодействия экстремизму.</a:t>
            </a:r>
            <a:endParaRPr lang="en-US" altLang="ru-RU" sz="2000" dirty="0"/>
          </a:p>
          <a:p>
            <a:pPr marL="457200" indent="-457200">
              <a:spcBef>
                <a:spcPts val="600"/>
              </a:spcBef>
              <a:buFont typeface="Calibri Light" pitchFamily="34" charset="0"/>
              <a:buAutoNum type="arabicPeriod"/>
            </a:pPr>
            <a:r>
              <a:rPr lang="ru-RU" altLang="ru-RU" sz="2000" dirty="0"/>
              <a:t>Правовая база о противодействии экстремизму.</a:t>
            </a:r>
          </a:p>
          <a:p>
            <a:pPr marL="457200" indent="-457200">
              <a:spcBef>
                <a:spcPts val="600"/>
              </a:spcBef>
              <a:buFont typeface="Calibri Light" pitchFamily="34" charset="0"/>
              <a:buAutoNum type="arabicPeriod"/>
            </a:pPr>
            <a:endParaRPr lang="ru-RU" altLang="ru-RU" sz="2000" dirty="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Прямоугольник 5"/>
          <p:cNvSpPr>
            <a:spLocks noChangeArrowheads="1"/>
          </p:cNvSpPr>
          <p:nvPr/>
        </p:nvSpPr>
        <p:spPr bwMode="auto">
          <a:xfrm>
            <a:off x="684096" y="1476069"/>
            <a:ext cx="77773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altLang="ru-RU" sz="2000" b="1" dirty="0">
                <a:solidFill>
                  <a:srgbClr val="002060"/>
                </a:solidFill>
              </a:rPr>
              <a:t>Особенности личности рядового «обычного» экстремиста</a:t>
            </a:r>
          </a:p>
        </p:txBody>
      </p:sp>
      <p:sp>
        <p:nvSpPr>
          <p:cNvPr id="49155" name="Прямоугольник 1"/>
          <p:cNvSpPr>
            <a:spLocks noChangeArrowheads="1"/>
          </p:cNvSpPr>
          <p:nvPr/>
        </p:nvSpPr>
        <p:spPr bwMode="auto">
          <a:xfrm>
            <a:off x="468313" y="1970088"/>
            <a:ext cx="8450262"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lvl="1" indent="-342900">
              <a:buFont typeface="Arial" charset="0"/>
              <a:buChar char="•"/>
              <a:tabLst>
                <a:tab pos="0" algn="l"/>
              </a:tabLst>
            </a:pPr>
            <a:r>
              <a:rPr lang="ru-RU" altLang="ru-RU" sz="1900" b="1"/>
              <a:t>Молодой возраст</a:t>
            </a:r>
            <a:r>
              <a:rPr lang="ru-RU" altLang="ru-RU" sz="1900"/>
              <a:t>, который, в свою очередь, также дифференцируется на: а) 14–16 лет; б) 16–18 лет; в) 18–20 лет;</a:t>
            </a:r>
            <a:br>
              <a:rPr lang="ru-RU" altLang="ru-RU" sz="1900"/>
            </a:br>
            <a:r>
              <a:rPr lang="ru-RU" altLang="ru-RU" sz="1900"/>
              <a:t>г) 20–25 лет; д) 25–30 лет; е) 30–35 лет; ж) 35 лет и старше.</a:t>
            </a:r>
          </a:p>
          <a:p>
            <a:pPr marL="342900" indent="-342900">
              <a:buFont typeface="Arial" charset="0"/>
              <a:buChar char="•"/>
              <a:tabLst>
                <a:tab pos="0" algn="l"/>
              </a:tabLst>
            </a:pPr>
            <a:r>
              <a:rPr lang="ru-RU" altLang="ru-RU" sz="1900" b="1"/>
              <a:t>Показная бравада</a:t>
            </a:r>
            <a:r>
              <a:rPr lang="ru-RU" altLang="ru-RU" sz="1900"/>
              <a:t>. Экстремист хочет быть на виду, быть узнанным, хочет, чтобы о его преступлении узнало как можно больше людей. Можно назвать это эпатажем экстремизма, поскольку часто подобные правонарушения совершаются в вульгарной форме.</a:t>
            </a:r>
          </a:p>
          <a:p>
            <a:pPr marL="342900" indent="-342900">
              <a:buFont typeface="Arial" charset="0"/>
              <a:buChar char="•"/>
              <a:tabLst>
                <a:tab pos="0" algn="l"/>
              </a:tabLst>
            </a:pPr>
            <a:r>
              <a:rPr lang="ru-RU" altLang="ru-RU" sz="1900" b="1"/>
              <a:t>Комплекс Герострата:</a:t>
            </a:r>
            <a:r>
              <a:rPr lang="ru-RU" altLang="ru-RU" sz="1900"/>
              <a:t> экстремист стремится войти в историю любой ценой.</a:t>
            </a:r>
          </a:p>
          <a:p>
            <a:pPr marL="342900" indent="-342900">
              <a:buFont typeface="Arial" charset="0"/>
              <a:buChar char="•"/>
              <a:tabLst>
                <a:tab pos="0" algn="l"/>
              </a:tabLst>
            </a:pPr>
            <a:r>
              <a:rPr lang="ru-RU" altLang="ru-RU" sz="1900" b="1"/>
              <a:t>Отсутствие конечной цели</a:t>
            </a:r>
            <a:r>
              <a:rPr lang="ru-RU" altLang="ru-RU" sz="1900"/>
              <a:t>, так как заявленная конечная цель в виде расовой нетерпимости, построения мононационального государства, устранение людей, исповедующих другую религию или провозглашающих иные политические ценности, явно недостижима. Если экстремист по мере взросления постепенно не отходит от радикальных взглядов, то для него становится характерной еще одна черта, – нарушение и полный распад семейно-бытовых связей.</a:t>
            </a:r>
          </a:p>
        </p:txBody>
      </p:sp>
      <p:sp>
        <p:nvSpPr>
          <p:cNvPr id="49156" name="Заголовок 2"/>
          <p:cNvSpPr txBox="1">
            <a:spLocks/>
          </p:cNvSpPr>
          <p:nvPr/>
        </p:nvSpPr>
        <p:spPr bwMode="auto">
          <a:xfrm>
            <a:off x="1369197" y="538375"/>
            <a:ext cx="7549377" cy="68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Причины возникновения экстремизма и основные признаки</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blip>
          <a:stretch>
            <a:fillRect/>
          </a:stretch>
        </p:blipFill>
        <p:spPr>
          <a:xfrm>
            <a:off x="4767542" y="3573016"/>
            <a:ext cx="4283814" cy="3113736"/>
          </a:xfrm>
          <a:prstGeom prst="rect">
            <a:avLst/>
          </a:prstGeom>
          <a:ln>
            <a:noFill/>
          </a:ln>
          <a:effectLst>
            <a:softEdge rad="112500"/>
          </a:effectLst>
        </p:spPr>
      </p:pic>
      <p:pic>
        <p:nvPicPr>
          <p:cNvPr id="3" name="Рисунок 2"/>
          <p:cNvPicPr>
            <a:picLocks noChangeAspect="1"/>
          </p:cNvPicPr>
          <p:nvPr/>
        </p:nvPicPr>
        <p:blipFill>
          <a:blip r:embed="rId3" cstate="print">
            <a:extLst/>
          </a:blip>
          <a:stretch>
            <a:fillRect/>
          </a:stretch>
        </p:blipFill>
        <p:spPr>
          <a:xfrm>
            <a:off x="4767542" y="188640"/>
            <a:ext cx="4370400" cy="3249601"/>
          </a:xfrm>
          <a:prstGeom prst="rect">
            <a:avLst/>
          </a:prstGeom>
          <a:ln>
            <a:noFill/>
          </a:ln>
          <a:effectLst>
            <a:softEdge rad="112500"/>
          </a:effectLst>
        </p:spPr>
      </p:pic>
      <p:sp>
        <p:nvSpPr>
          <p:cNvPr id="50180" name="Прямоугольник 3"/>
          <p:cNvSpPr>
            <a:spLocks noChangeArrowheads="1"/>
          </p:cNvSpPr>
          <p:nvPr/>
        </p:nvSpPr>
        <p:spPr bwMode="auto">
          <a:xfrm>
            <a:off x="688538" y="2972941"/>
            <a:ext cx="3960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sz="2400" b="1" dirty="0">
                <a:solidFill>
                  <a:srgbClr val="000000"/>
                </a:solidFill>
              </a:rPr>
              <a:t>Причина</a:t>
            </a:r>
            <a:r>
              <a:rPr lang="ru-RU" altLang="ru-RU" sz="2400" dirty="0">
                <a:solidFill>
                  <a:srgbClr val="000000"/>
                </a:solidFill>
              </a:rPr>
              <a:t>: социальная</a:t>
            </a:r>
            <a:br>
              <a:rPr lang="ru-RU" altLang="ru-RU" sz="2400" dirty="0">
                <a:solidFill>
                  <a:srgbClr val="000000"/>
                </a:solidFill>
              </a:rPr>
            </a:br>
            <a:r>
              <a:rPr lang="ru-RU" altLang="ru-RU" sz="2400" dirty="0">
                <a:solidFill>
                  <a:srgbClr val="000000"/>
                </a:solidFill>
              </a:rPr>
              <a:t>и экономическая неустойчивость общества.</a:t>
            </a:r>
          </a:p>
        </p:txBody>
      </p:sp>
      <p:sp>
        <p:nvSpPr>
          <p:cNvPr id="5" name="Заголовок 2"/>
          <p:cNvSpPr txBox="1">
            <a:spLocks/>
          </p:cNvSpPr>
          <p:nvPr/>
        </p:nvSpPr>
        <p:spPr>
          <a:xfrm>
            <a:off x="385909" y="721744"/>
            <a:ext cx="3794125" cy="1552575"/>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defRPr/>
            </a:pPr>
            <a:r>
              <a:rPr lang="ru-RU" sz="2800" b="1" dirty="0">
                <a:solidFill>
                  <a:srgbClr val="002060"/>
                </a:solidFill>
                <a:latin typeface="Arial" panose="020B0604020202020204" pitchFamily="34" charset="0"/>
                <a:cs typeface="Arial" panose="020B0604020202020204" pitchFamily="34" charset="0"/>
              </a:rPr>
              <a:t>Причины возникновения экстремизма и основные признаки</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Прямоугольник 2"/>
          <p:cNvSpPr>
            <a:spLocks noChangeArrowheads="1"/>
          </p:cNvSpPr>
          <p:nvPr/>
        </p:nvSpPr>
        <p:spPr bwMode="auto">
          <a:xfrm>
            <a:off x="520496" y="1448644"/>
            <a:ext cx="8430557"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defRPr/>
            </a:pPr>
            <a:r>
              <a:rPr lang="ru-RU" altLang="ru-RU" sz="1800" b="1" dirty="0">
                <a:solidFill>
                  <a:srgbClr val="002060"/>
                </a:solidFill>
                <a:latin typeface="Arial" panose="020B0604020202020204" pitchFamily="34" charset="0"/>
                <a:cs typeface="Arial" panose="020B0604020202020204" pitchFamily="34" charset="0"/>
              </a:rPr>
              <a:t>Причины роста экстремизма обусловлены действием трех главных групп факторов:</a:t>
            </a:r>
          </a:p>
          <a:p>
            <a:pPr marL="361950" indent="-361950" eaLnBrk="1" hangingPunct="1">
              <a:lnSpc>
                <a:spcPct val="100000"/>
              </a:lnSpc>
              <a:spcBef>
                <a:spcPts val="600"/>
              </a:spcBef>
              <a:buFont typeface="+mj-lt"/>
              <a:buAutoNum type="arabicParenR"/>
              <a:defRPr/>
            </a:pPr>
            <a:r>
              <a:rPr lang="ru-RU" altLang="ru-RU" sz="1800" b="1" dirty="0">
                <a:latin typeface="Arial" panose="020B0604020202020204" pitchFamily="34" charset="0"/>
                <a:cs typeface="Arial" panose="020B0604020202020204" pitchFamily="34" charset="0"/>
              </a:rPr>
              <a:t>экономических</a:t>
            </a:r>
            <a:r>
              <a:rPr lang="ru-RU" altLang="ru-RU" sz="1800" dirty="0">
                <a:latin typeface="Arial" panose="020B0604020202020204" pitchFamily="34" charset="0"/>
                <a:cs typeface="Arial" panose="020B0604020202020204" pitchFamily="34" charset="0"/>
              </a:rPr>
              <a:t>, к которым относятся экономические кризисы, сопровождающиеся безработицей, обнищанием большой части населения; криминализация определенной части экономики; возникновение большого социального расслоения в обществе; наличие на той или иной территории запасов природных богатств или выгодное географическое положение, что может вызвать рост сепаратистских настроений;</a:t>
            </a:r>
          </a:p>
          <a:p>
            <a:pPr marL="361950" indent="-361950" eaLnBrk="1" hangingPunct="1">
              <a:lnSpc>
                <a:spcPct val="100000"/>
              </a:lnSpc>
              <a:spcBef>
                <a:spcPct val="0"/>
              </a:spcBef>
              <a:buFont typeface="+mj-lt"/>
              <a:buAutoNum type="arabicParenR"/>
              <a:defRPr/>
            </a:pPr>
            <a:r>
              <a:rPr lang="ru-RU" altLang="ru-RU" sz="1800" b="1" dirty="0">
                <a:latin typeface="Arial" panose="020B0604020202020204" pitchFamily="34" charset="0"/>
                <a:cs typeface="Arial" panose="020B0604020202020204" pitchFamily="34" charset="0"/>
              </a:rPr>
              <a:t>социально-политических</a:t>
            </a:r>
            <a:r>
              <a:rPr lang="ru-RU" altLang="ru-RU" sz="1800" dirty="0">
                <a:latin typeface="Arial" panose="020B0604020202020204" pitchFamily="34" charset="0"/>
                <a:cs typeface="Arial" panose="020B0604020202020204" pitchFamily="34" charset="0"/>
              </a:rPr>
              <a:t>, к которым относятся: ослабление государственной власти и пассивность ее силовых структур; высокая коррумпированность чиновников; криминализация общества; содействие экстремистам со стороны представителей зарубежных общественных организаций, направляющих деньги на финансирование экстремистской деятельности;</a:t>
            </a:r>
          </a:p>
          <a:p>
            <a:pPr marL="361950" indent="-361950" eaLnBrk="1" hangingPunct="1">
              <a:lnSpc>
                <a:spcPct val="100000"/>
              </a:lnSpc>
              <a:spcBef>
                <a:spcPct val="0"/>
              </a:spcBef>
              <a:buFont typeface="+mj-lt"/>
              <a:buAutoNum type="arabicParenR"/>
              <a:defRPr/>
            </a:pPr>
            <a:r>
              <a:rPr lang="ru-RU" altLang="ru-RU" sz="1800" b="1" dirty="0">
                <a:latin typeface="Arial" panose="020B0604020202020204" pitchFamily="34" charset="0"/>
                <a:cs typeface="Arial" panose="020B0604020202020204" pitchFamily="34" charset="0"/>
              </a:rPr>
              <a:t>идеологических</a:t>
            </a:r>
            <a:r>
              <a:rPr lang="ru-RU" altLang="ru-RU" sz="1800" dirty="0">
                <a:latin typeface="Arial" panose="020B0604020202020204" pitchFamily="34" charset="0"/>
                <a:cs typeface="Arial" panose="020B0604020202020204" pitchFamily="34" charset="0"/>
              </a:rPr>
              <a:t>, к которым можно</a:t>
            </a:r>
            <a:r>
              <a:rPr lang="ru-RU" altLang="ru-RU" sz="1800" b="1" dirty="0">
                <a:latin typeface="Arial" panose="020B0604020202020204" pitchFamily="34" charset="0"/>
                <a:cs typeface="Arial" panose="020B0604020202020204" pitchFamily="34" charset="0"/>
              </a:rPr>
              <a:t> </a:t>
            </a:r>
            <a:r>
              <a:rPr lang="ru-RU" altLang="ru-RU" sz="1800" dirty="0">
                <a:latin typeface="Arial" panose="020B0604020202020204" pitchFamily="34" charset="0"/>
                <a:cs typeface="Arial" panose="020B0604020202020204" pitchFamily="34" charset="0"/>
              </a:rPr>
              <a:t>отнести отсутствие в государстве общепризнанной идеологической концепции, разделяемой подавляющим большинством населения.</a:t>
            </a:r>
          </a:p>
        </p:txBody>
      </p:sp>
      <p:sp>
        <p:nvSpPr>
          <p:cNvPr id="3" name="Заголовок 2"/>
          <p:cNvSpPr txBox="1">
            <a:spLocks/>
          </p:cNvSpPr>
          <p:nvPr/>
        </p:nvSpPr>
        <p:spPr>
          <a:xfrm>
            <a:off x="1415438" y="607561"/>
            <a:ext cx="7453313" cy="698471"/>
          </a:xfrm>
          <a:prstGeom prst="rect">
            <a:avLst/>
          </a:prstGeom>
        </p:spPr>
        <p:txBody>
          <a:bodyP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defRPr/>
            </a:pPr>
            <a:r>
              <a:rPr lang="ru-RU" sz="2400" b="1" dirty="0">
                <a:solidFill>
                  <a:srgbClr val="002060"/>
                </a:solidFill>
                <a:latin typeface="Arial" panose="020B0604020202020204" pitchFamily="34" charset="0"/>
                <a:cs typeface="Arial" panose="020B0604020202020204" pitchFamily="34" charset="0"/>
              </a:rPr>
              <a:t>Причины возникновения экстремизма</a:t>
            </a:r>
            <a:br>
              <a:rPr lang="ru-RU" sz="2400" b="1" dirty="0">
                <a:solidFill>
                  <a:srgbClr val="002060"/>
                </a:solidFill>
                <a:latin typeface="Arial" panose="020B0604020202020204" pitchFamily="34" charset="0"/>
                <a:cs typeface="Arial" panose="020B0604020202020204" pitchFamily="34" charset="0"/>
              </a:rPr>
            </a:br>
            <a:r>
              <a:rPr lang="ru-RU" sz="2400" b="1" dirty="0">
                <a:solidFill>
                  <a:srgbClr val="002060"/>
                </a:solidFill>
                <a:latin typeface="Arial" panose="020B0604020202020204" pitchFamily="34" charset="0"/>
                <a:cs typeface="Arial" panose="020B0604020202020204" pitchFamily="34" charset="0"/>
              </a:rPr>
              <a:t>и основные признаки</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Объект 2"/>
          <p:cNvSpPr>
            <a:spLocks noGrp="1"/>
          </p:cNvSpPr>
          <p:nvPr>
            <p:ph idx="1"/>
          </p:nvPr>
        </p:nvSpPr>
        <p:spPr>
          <a:xfrm>
            <a:off x="409575" y="1417738"/>
            <a:ext cx="8482755" cy="5008229"/>
          </a:xfrm>
        </p:spPr>
        <p:txBody>
          <a:bodyPr>
            <a:normAutofit lnSpcReduction="10000"/>
          </a:bodyPr>
          <a:lstStyle/>
          <a:p>
            <a:pPr marL="0" indent="0" algn="just">
              <a:buFont typeface="Arial" charset="0"/>
              <a:buNone/>
              <a:defRPr/>
            </a:pPr>
            <a:r>
              <a:rPr lang="ru-RU" altLang="ru-RU" sz="1800" b="1" dirty="0">
                <a:latin typeface="Arial" panose="020B0604020202020204" pitchFamily="34" charset="0"/>
                <a:cs typeface="Arial" panose="020B0604020202020204" pitchFamily="34" charset="0"/>
              </a:rPr>
              <a:t>Факторы возникновения экстремистских проявлений:</a:t>
            </a:r>
          </a:p>
          <a:p>
            <a:pPr marL="342900" indent="-342900">
              <a:spcBef>
                <a:spcPts val="600"/>
              </a:spcBef>
              <a:buFont typeface="+mj-lt"/>
              <a:buAutoNum type="arabicPeriod"/>
              <a:defRPr/>
            </a:pPr>
            <a:r>
              <a:rPr lang="ru-RU" altLang="ru-RU" sz="1800" dirty="0">
                <a:latin typeface="Arial" panose="020B0604020202020204" pitchFamily="34" charset="0"/>
                <a:cs typeface="Arial" panose="020B0604020202020204" pitchFamily="34" charset="0"/>
              </a:rPr>
              <a:t>Экстремизм формируется преимущественно в маргинальной среде. Он постоянно подпитывается неопределенностью положения молодого человека и его неустановившимися взглядами на происходящее.</a:t>
            </a:r>
          </a:p>
          <a:p>
            <a:pPr marL="342900" indent="-342900">
              <a:spcBef>
                <a:spcPts val="600"/>
              </a:spcBef>
              <a:buFont typeface="+mj-lt"/>
              <a:buAutoNum type="arabicPeriod"/>
              <a:defRPr/>
            </a:pPr>
            <a:r>
              <a:rPr lang="ru-RU" altLang="ru-RU" sz="1800" dirty="0">
                <a:latin typeface="Arial" panose="020B0604020202020204" pitchFamily="34" charset="0"/>
                <a:cs typeface="Arial" panose="020B0604020202020204" pitchFamily="34" charset="0"/>
              </a:rPr>
              <a:t>Экстремизм чаще всего проявляется в системах и ситуациях, характерных отсутствием действующих нормативов, установок, ориентирующих на законопослушность, консенсус с государственными институтами.</a:t>
            </a:r>
          </a:p>
          <a:p>
            <a:pPr marL="342900" indent="-342900">
              <a:spcBef>
                <a:spcPts val="600"/>
              </a:spcBef>
              <a:buFont typeface="+mj-lt"/>
              <a:buAutoNum type="arabicPeriod"/>
              <a:defRPr/>
            </a:pPr>
            <a:r>
              <a:rPr lang="ru-RU" altLang="ru-RU" sz="1800" dirty="0">
                <a:latin typeface="Arial" panose="020B0604020202020204" pitchFamily="34" charset="0"/>
                <a:cs typeface="Arial" panose="020B0604020202020204" pitchFamily="34" charset="0"/>
              </a:rPr>
              <a:t>Экстремизм проявляется чаще в тех обществах и группах, где проявляется низкий уровень самоуважения или же условия способствуют игнорированию прав личности.</a:t>
            </a:r>
          </a:p>
          <a:p>
            <a:pPr marL="342900" indent="-342900">
              <a:spcBef>
                <a:spcPts val="600"/>
              </a:spcBef>
              <a:buFont typeface="+mj-lt"/>
              <a:buAutoNum type="arabicPeriod"/>
              <a:defRPr/>
            </a:pPr>
            <a:r>
              <a:rPr lang="ru-RU" altLang="ru-RU" sz="1800" dirty="0">
                <a:latin typeface="Arial" panose="020B0604020202020204" pitchFamily="34" charset="0"/>
                <a:cs typeface="Arial" panose="020B0604020202020204" pitchFamily="34" charset="0"/>
              </a:rPr>
              <a:t>Данный феномен характерен для общностей не только с так называемым «низким уровнем культуры», но и с культурой разорванной, деформированной, не являющей собой целостности.</a:t>
            </a:r>
          </a:p>
          <a:p>
            <a:pPr marL="342900" indent="-342900">
              <a:spcBef>
                <a:spcPts val="600"/>
              </a:spcBef>
              <a:buFont typeface="+mj-lt"/>
              <a:buAutoNum type="arabicPeriod"/>
              <a:defRPr/>
            </a:pPr>
            <a:r>
              <a:rPr lang="ru-RU" altLang="ru-RU" sz="1800" dirty="0">
                <a:latin typeface="Arial" panose="020B0604020202020204" pitchFamily="34" charset="0"/>
                <a:cs typeface="Arial" panose="020B0604020202020204" pitchFamily="34" charset="0"/>
              </a:rPr>
              <a:t>Экстремизм соответствует обществам и группам, принявшим идеологию насилия и проповедующим нравственную неразборчивость, особенно в средствах достижения целей.</a:t>
            </a:r>
          </a:p>
          <a:p>
            <a:pPr marL="342900" indent="-342900">
              <a:spcBef>
                <a:spcPts val="600"/>
              </a:spcBef>
              <a:buFont typeface="+mj-lt"/>
              <a:buAutoNum type="arabicPeriod"/>
              <a:defRPr/>
            </a:pPr>
            <a:r>
              <a:rPr lang="ru-RU" altLang="ru-RU" sz="1800" dirty="0">
                <a:latin typeface="Arial" panose="020B0604020202020204" pitchFamily="34" charset="0"/>
                <a:cs typeface="Arial" panose="020B0604020202020204" pitchFamily="34" charset="0"/>
              </a:rPr>
              <a:t>Экстремистские действия навязываются обществу.</a:t>
            </a:r>
          </a:p>
          <a:p>
            <a:pPr marL="342900" indent="-342900" algn="just">
              <a:buFont typeface="+mj-lt"/>
              <a:buAutoNum type="arabicPeriod"/>
              <a:defRPr/>
            </a:pPr>
            <a:endParaRPr lang="ru-RU" altLang="ru-RU" sz="1800" dirty="0">
              <a:latin typeface="Arial" panose="020B0604020202020204" pitchFamily="34" charset="0"/>
              <a:cs typeface="Arial" panose="020B0604020202020204" pitchFamily="34" charset="0"/>
            </a:endParaRPr>
          </a:p>
        </p:txBody>
      </p:sp>
      <p:sp>
        <p:nvSpPr>
          <p:cNvPr id="5" name="Заголовок 2"/>
          <p:cNvSpPr txBox="1">
            <a:spLocks/>
          </p:cNvSpPr>
          <p:nvPr/>
        </p:nvSpPr>
        <p:spPr>
          <a:xfrm>
            <a:off x="1423826" y="432033"/>
            <a:ext cx="7468504" cy="941752"/>
          </a:xfrm>
          <a:prstGeom prst="rect">
            <a:avLst/>
          </a:prstGeom>
        </p:spPr>
        <p:txBody>
          <a:bodyP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nSpc>
                <a:spcPct val="120000"/>
              </a:lnSpc>
              <a:defRPr/>
            </a:pPr>
            <a:r>
              <a:rPr lang="ru-RU" sz="2400" b="1" dirty="0">
                <a:solidFill>
                  <a:srgbClr val="002060"/>
                </a:solidFill>
                <a:latin typeface="Arial" panose="020B0604020202020204" pitchFamily="34" charset="0"/>
                <a:cs typeface="Arial" panose="020B0604020202020204" pitchFamily="34" charset="0"/>
              </a:rPr>
              <a:t>Причины возникновения экстремизма и основные признаки</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1"/>
          <p:cNvSpPr>
            <a:spLocks noGrp="1"/>
          </p:cNvSpPr>
          <p:nvPr>
            <p:ph type="title"/>
          </p:nvPr>
        </p:nvSpPr>
        <p:spPr>
          <a:xfrm>
            <a:off x="746125" y="1412875"/>
            <a:ext cx="8002588" cy="1584325"/>
          </a:xfrm>
        </p:spPr>
        <p:txBody>
          <a:bodyPr/>
          <a:lstStyle/>
          <a:p>
            <a:pPr algn="ctr" eaLnBrk="1" hangingPunct="1"/>
            <a:r>
              <a:rPr lang="ru-RU" altLang="ru-RU" sz="2200" dirty="0">
                <a:latin typeface="Arial" charset="0"/>
                <a:cs typeface="Arial" charset="0"/>
              </a:rPr>
              <a:t>На начало 2010 г. зарегистрированы</a:t>
            </a:r>
            <a:br>
              <a:rPr lang="ru-RU" altLang="ru-RU" sz="2200" dirty="0">
                <a:latin typeface="Arial" charset="0"/>
                <a:cs typeface="Arial" charset="0"/>
              </a:rPr>
            </a:br>
            <a:r>
              <a:rPr lang="ru-RU" altLang="ru-RU" sz="2200" dirty="0">
                <a:latin typeface="Arial" charset="0"/>
                <a:cs typeface="Arial" charset="0"/>
              </a:rPr>
              <a:t>302 неформальные экстремистские организации</a:t>
            </a:r>
            <a:br>
              <a:rPr lang="ru-RU" altLang="ru-RU" sz="2200" dirty="0">
                <a:latin typeface="Arial" charset="0"/>
                <a:cs typeface="Arial" charset="0"/>
              </a:rPr>
            </a:br>
            <a:r>
              <a:rPr lang="ru-RU" altLang="ru-RU" sz="2200" dirty="0">
                <a:latin typeface="Arial" charset="0"/>
                <a:cs typeface="Arial" charset="0"/>
              </a:rPr>
              <a:t>(М. </a:t>
            </a:r>
            <a:r>
              <a:rPr lang="ru-RU" altLang="ru-RU" sz="2200" dirty="0" err="1">
                <a:latin typeface="Arial" charset="0"/>
                <a:cs typeface="Arial" charset="0"/>
              </a:rPr>
              <a:t>Ситтель</a:t>
            </a:r>
            <a:r>
              <a:rPr lang="ru-RU" altLang="ru-RU" sz="2200" dirty="0">
                <a:latin typeface="Arial" charset="0"/>
                <a:cs typeface="Arial" charset="0"/>
              </a:rPr>
              <a:t>, журналист, ведущая программы «Специальный корреспондент», телеканал ОРТ). </a:t>
            </a:r>
          </a:p>
        </p:txBody>
      </p:sp>
      <p:sp>
        <p:nvSpPr>
          <p:cNvPr id="53251" name="TextBox 2"/>
          <p:cNvSpPr txBox="1">
            <a:spLocks noChangeArrowheads="1"/>
          </p:cNvSpPr>
          <p:nvPr/>
        </p:nvSpPr>
        <p:spPr bwMode="auto">
          <a:xfrm>
            <a:off x="631825" y="3213100"/>
            <a:ext cx="39417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buFont typeface="Arial" charset="0"/>
              <a:buChar char="•"/>
            </a:pPr>
            <a:r>
              <a:rPr lang="ru-RU" altLang="ru-RU" sz="2000" dirty="0">
                <a:latin typeface="Arial" charset="0"/>
              </a:rPr>
              <a:t>Число участников –</a:t>
            </a:r>
            <a:br>
              <a:rPr lang="ru-RU" altLang="ru-RU" sz="2000" dirty="0">
                <a:latin typeface="Arial" charset="0"/>
              </a:rPr>
            </a:br>
            <a:r>
              <a:rPr lang="ru-RU" altLang="ru-RU" sz="2000" dirty="0">
                <a:latin typeface="Arial" charset="0"/>
              </a:rPr>
              <a:t>3 млн человек.</a:t>
            </a:r>
          </a:p>
          <a:p>
            <a:pPr>
              <a:buFont typeface="Arial" charset="0"/>
              <a:buChar char="•"/>
            </a:pPr>
            <a:r>
              <a:rPr lang="ru-RU" altLang="ru-RU" sz="2000" dirty="0">
                <a:latin typeface="Arial" charset="0"/>
              </a:rPr>
              <a:t>Причины появления: нестабильная политическая и экономическая ситуация в стране.</a:t>
            </a:r>
          </a:p>
          <a:p>
            <a:pPr>
              <a:buFont typeface="Arial" charset="0"/>
              <a:buChar char="•"/>
            </a:pPr>
            <a:r>
              <a:rPr lang="ru-RU" altLang="ru-RU" sz="2000" dirty="0">
                <a:latin typeface="Arial" charset="0"/>
              </a:rPr>
              <a:t>Неформальные группировки возникают на основе общности интересов.</a:t>
            </a:r>
          </a:p>
        </p:txBody>
      </p:sp>
      <p:pic>
        <p:nvPicPr>
          <p:cNvPr id="4" name="Рисунок 3"/>
          <p:cNvPicPr>
            <a:picLocks noChangeAspect="1"/>
          </p:cNvPicPr>
          <p:nvPr/>
        </p:nvPicPr>
        <p:blipFill>
          <a:blip r:embed="rId2" cstate="print"/>
          <a:stretch>
            <a:fillRect/>
          </a:stretch>
        </p:blipFill>
        <p:spPr>
          <a:xfrm>
            <a:off x="5035226" y="3136563"/>
            <a:ext cx="3942682" cy="3015336"/>
          </a:xfrm>
          <a:prstGeom prst="rect">
            <a:avLst/>
          </a:prstGeom>
          <a:ln>
            <a:noFill/>
          </a:ln>
          <a:effectLst>
            <a:softEdge rad="112500"/>
          </a:effectLst>
        </p:spPr>
      </p:pic>
      <p:sp>
        <p:nvSpPr>
          <p:cNvPr id="53253" name="Заголовок 2"/>
          <p:cNvSpPr txBox="1">
            <a:spLocks/>
          </p:cNvSpPr>
          <p:nvPr/>
        </p:nvSpPr>
        <p:spPr bwMode="auto">
          <a:xfrm>
            <a:off x="1596645" y="683420"/>
            <a:ext cx="675879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294" y="1529359"/>
            <a:ext cx="7753313" cy="2246769"/>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a:spAutoFit/>
          </a:bodyPr>
          <a:lstStyle/>
          <a:p>
            <a:pPr fontAlgn="auto">
              <a:spcBef>
                <a:spcPts val="600"/>
              </a:spcBef>
              <a:spcAft>
                <a:spcPts val="0"/>
              </a:spcAft>
              <a:defRPr/>
            </a:pPr>
            <a:r>
              <a:rPr lang="ru-RU" sz="2400" b="1" dirty="0">
                <a:latin typeface="Arial" panose="020B0604020202020204" pitchFamily="34" charset="0"/>
                <a:cs typeface="Arial" panose="020B0604020202020204" pitchFamily="34" charset="0"/>
              </a:rPr>
              <a:t>Основные признаки</a:t>
            </a:r>
            <a:r>
              <a:rPr lang="ru-RU" sz="2400" dirty="0">
                <a:latin typeface="Arial" panose="020B0604020202020204" pitchFamily="34" charset="0"/>
                <a:cs typeface="Arial" panose="020B0604020202020204" pitchFamily="34" charset="0"/>
              </a:rPr>
              <a:t>:</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отсутствие юридического статуса;</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отсутствие общей программы;</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ношение необычной, порой вызывающей одежды;</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агрессивность.</a:t>
            </a:r>
          </a:p>
        </p:txBody>
      </p:sp>
      <p:sp>
        <p:nvSpPr>
          <p:cNvPr id="5" name="TextBox 4"/>
          <p:cNvSpPr txBox="1"/>
          <p:nvPr/>
        </p:nvSpPr>
        <p:spPr>
          <a:xfrm>
            <a:off x="1080294" y="690038"/>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9706" y="690038"/>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
        <p:nvSpPr>
          <p:cNvPr id="8" name="TextBox 7"/>
          <p:cNvSpPr txBox="1"/>
          <p:nvPr/>
        </p:nvSpPr>
        <p:spPr>
          <a:xfrm>
            <a:off x="998248" y="1395999"/>
            <a:ext cx="7759858" cy="4924425"/>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pPr fontAlgn="auto">
              <a:spcBef>
                <a:spcPts val="0"/>
              </a:spcBef>
              <a:spcAft>
                <a:spcPts val="0"/>
              </a:spcAft>
              <a:defRPr/>
            </a:pPr>
            <a:r>
              <a:rPr lang="ru-RU" sz="2400" b="1" dirty="0">
                <a:latin typeface="Arial" panose="020B0604020202020204" pitchFamily="34" charset="0"/>
                <a:cs typeface="Arial" panose="020B0604020202020204" pitchFamily="34" charset="0"/>
              </a:rPr>
              <a:t>Причины возникновения</a:t>
            </a:r>
            <a:r>
              <a:rPr lang="ru-RU" sz="2400" dirty="0">
                <a:latin typeface="Arial" panose="020B0604020202020204" pitchFamily="34" charset="0"/>
                <a:cs typeface="Arial" panose="020B0604020202020204" pitchFamily="34" charset="0"/>
              </a:rPr>
              <a:t>:</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вызов и протест обществу;</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непонимание в семье;</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желание быть не похожим на остальных;</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стремление к самоутверждению;</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привлечь к себе внимание;</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отсутствие цели в жизни;</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влияние криминальных структур, хулиганство;</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религиозные, идейные убеждения;</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копирование западной культуры;</a:t>
            </a:r>
          </a:p>
          <a:p>
            <a:pPr marL="285750" indent="-285750" fontAlgn="auto">
              <a:spcBef>
                <a:spcPts val="60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отсталая культурная сфера в стране.</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refdb.ru/images/508/1015322/19899fd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748" y="1660666"/>
            <a:ext cx="5957765" cy="372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799081" y="5197862"/>
            <a:ext cx="7416800" cy="1569660"/>
          </a:xfrm>
          <a:prstGeom prst="rect">
            <a:avLst/>
          </a:prstGeom>
        </p:spPr>
        <p:txBody>
          <a:bodyPr>
            <a:spAutoFit/>
          </a:bodyPr>
          <a:lstStyle/>
          <a:p>
            <a:pPr fontAlgn="auto">
              <a:spcBef>
                <a:spcPts val="0"/>
              </a:spcBef>
              <a:spcAft>
                <a:spcPts val="0"/>
              </a:spcAft>
              <a:defRPr/>
            </a:pPr>
            <a:r>
              <a:rPr lang="ru-RU" sz="1600" b="1" dirty="0">
                <a:solidFill>
                  <a:srgbClr val="000000"/>
                </a:solidFill>
                <a:latin typeface="Arial" panose="020B0604020202020204" pitchFamily="34" charset="0"/>
                <a:cs typeface="Arial" panose="020B0604020202020204" pitchFamily="34" charset="0"/>
              </a:rPr>
              <a:t>Выводы:</a:t>
            </a:r>
            <a:endParaRPr lang="ru-RU" sz="1600" dirty="0">
              <a:solidFill>
                <a:srgbClr val="000000"/>
              </a:solidFill>
              <a:latin typeface="Arial" panose="020B0604020202020204" pitchFamily="34" charset="0"/>
              <a:cs typeface="Arial" panose="020B0604020202020204" pitchFamily="34" charset="0"/>
            </a:endParaRPr>
          </a:p>
          <a:p>
            <a:pPr marL="263525" indent="-263525" fontAlgn="auto">
              <a:spcBef>
                <a:spcPts val="0"/>
              </a:spcBef>
              <a:spcAft>
                <a:spcPts val="0"/>
              </a:spcAft>
              <a:buFont typeface="+mj-lt"/>
              <a:buAutoNum type="arabicPeriod"/>
              <a:defRPr/>
            </a:pPr>
            <a:r>
              <a:rPr lang="ru-RU" sz="1600" dirty="0">
                <a:solidFill>
                  <a:srgbClr val="000000"/>
                </a:solidFill>
                <a:latin typeface="Arial" panose="020B0604020202020204" pitchFamily="34" charset="0"/>
                <a:cs typeface="Arial" panose="020B0604020202020204" pitchFamily="34" charset="0"/>
              </a:rPr>
              <a:t>Главная причина, привлекающая опрошенных подростков в неформальные объединения – это </a:t>
            </a:r>
            <a:r>
              <a:rPr lang="ru-RU" sz="1600" b="1" dirty="0">
                <a:solidFill>
                  <a:srgbClr val="000000"/>
                </a:solidFill>
                <a:latin typeface="Arial" panose="020B0604020202020204" pitchFamily="34" charset="0"/>
                <a:cs typeface="Arial" panose="020B0604020202020204" pitchFamily="34" charset="0"/>
              </a:rPr>
              <a:t>общение со сверстниками</a:t>
            </a:r>
            <a:r>
              <a:rPr lang="ru-RU" sz="1600" dirty="0">
                <a:solidFill>
                  <a:srgbClr val="000000"/>
                </a:solidFill>
                <a:latin typeface="Arial" panose="020B0604020202020204" pitchFamily="34" charset="0"/>
                <a:cs typeface="Arial" panose="020B0604020202020204" pitchFamily="34" charset="0"/>
              </a:rPr>
              <a:t>, что считается основной потребностью возраста – 30,4 %.</a:t>
            </a:r>
          </a:p>
          <a:p>
            <a:pPr marL="263525" indent="-263525" fontAlgn="auto">
              <a:spcBef>
                <a:spcPts val="0"/>
              </a:spcBef>
              <a:spcAft>
                <a:spcPts val="0"/>
              </a:spcAft>
              <a:buFont typeface="+mj-lt"/>
              <a:buAutoNum type="arabicPeriod"/>
              <a:defRPr/>
            </a:pPr>
            <a:r>
              <a:rPr lang="ru-RU" sz="1600" dirty="0">
                <a:solidFill>
                  <a:srgbClr val="000000"/>
                </a:solidFill>
                <a:latin typeface="Arial" panose="020B0604020202020204" pitchFamily="34" charset="0"/>
                <a:cs typeface="Arial" panose="020B0604020202020204" pitchFamily="34" charset="0"/>
              </a:rPr>
              <a:t>Привлекает возможность быть индивидуальностью 13 %, необычный внешний вид – 10,9 %.</a:t>
            </a:r>
          </a:p>
        </p:txBody>
      </p:sp>
      <p:sp>
        <p:nvSpPr>
          <p:cNvPr id="56324" name="Прямоугольник 4"/>
          <p:cNvSpPr>
            <a:spLocks noChangeArrowheads="1"/>
          </p:cNvSpPr>
          <p:nvPr/>
        </p:nvSpPr>
        <p:spPr bwMode="auto">
          <a:xfrm>
            <a:off x="1025482" y="1475472"/>
            <a:ext cx="76517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altLang="ru-RU" b="1" dirty="0">
                <a:solidFill>
                  <a:srgbClr val="002060"/>
                </a:solidFill>
              </a:rPr>
              <a:t>Причины выбора подростками неформальных объединений</a:t>
            </a:r>
          </a:p>
          <a:p>
            <a:endParaRPr lang="ru-RU" altLang="ru-RU" dirty="0">
              <a:latin typeface="Calibri" pitchFamily="34" charset="0"/>
            </a:endParaRPr>
          </a:p>
        </p:txBody>
      </p:sp>
      <p:sp>
        <p:nvSpPr>
          <p:cNvPr id="5" name="TextBox 4"/>
          <p:cNvSpPr txBox="1"/>
          <p:nvPr/>
        </p:nvSpPr>
        <p:spPr>
          <a:xfrm>
            <a:off x="1153676" y="698526"/>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трелка вниз 7"/>
          <p:cNvSpPr/>
          <p:nvPr/>
        </p:nvSpPr>
        <p:spPr>
          <a:xfrm>
            <a:off x="1763713" y="2139950"/>
            <a:ext cx="317500" cy="1073150"/>
          </a:xfrm>
          <a:prstGeom prst="downArrow">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ru-RU"/>
          </a:p>
        </p:txBody>
      </p:sp>
      <p:sp>
        <p:nvSpPr>
          <p:cNvPr id="9" name="Стрелка вниз 8"/>
          <p:cNvSpPr/>
          <p:nvPr/>
        </p:nvSpPr>
        <p:spPr>
          <a:xfrm>
            <a:off x="3708400" y="2138363"/>
            <a:ext cx="315913" cy="1074737"/>
          </a:xfrm>
          <a:prstGeom prst="downArrow">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ru-RU"/>
          </a:p>
        </p:txBody>
      </p:sp>
      <p:sp>
        <p:nvSpPr>
          <p:cNvPr id="10" name="Стрелка вниз 9"/>
          <p:cNvSpPr/>
          <p:nvPr/>
        </p:nvSpPr>
        <p:spPr>
          <a:xfrm>
            <a:off x="5767388" y="2138363"/>
            <a:ext cx="317500" cy="1074737"/>
          </a:xfrm>
          <a:prstGeom prst="downArrow">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ru-RU"/>
          </a:p>
        </p:txBody>
      </p:sp>
      <p:sp>
        <p:nvSpPr>
          <p:cNvPr id="11" name="Стрелка вниз 10"/>
          <p:cNvSpPr/>
          <p:nvPr/>
        </p:nvSpPr>
        <p:spPr>
          <a:xfrm>
            <a:off x="7783513" y="2138363"/>
            <a:ext cx="317500" cy="1074737"/>
          </a:xfrm>
          <a:prstGeom prst="downArrow">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ru-RU"/>
          </a:p>
        </p:txBody>
      </p:sp>
      <p:sp>
        <p:nvSpPr>
          <p:cNvPr id="12" name="Прямоугольник 11"/>
          <p:cNvSpPr/>
          <p:nvPr/>
        </p:nvSpPr>
        <p:spPr>
          <a:xfrm>
            <a:off x="1404938" y="1376363"/>
            <a:ext cx="7272337" cy="7572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400" b="1" dirty="0">
                <a:solidFill>
                  <a:schemeClr val="tx1"/>
                </a:solidFill>
                <a:latin typeface="Arial" panose="020B0604020202020204" pitchFamily="34" charset="0"/>
                <a:cs typeface="Arial" panose="020B0604020202020204" pitchFamily="34" charset="0"/>
              </a:rPr>
              <a:t>Неформальные организации</a:t>
            </a:r>
          </a:p>
        </p:txBody>
      </p:sp>
      <p:sp>
        <p:nvSpPr>
          <p:cNvPr id="20" name="Прямоугольник 19"/>
          <p:cNvSpPr/>
          <p:nvPr/>
        </p:nvSpPr>
        <p:spPr>
          <a:xfrm>
            <a:off x="7164388" y="3192463"/>
            <a:ext cx="1800225" cy="66833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latin typeface="Arial" panose="020B0604020202020204" pitchFamily="34" charset="0"/>
                <a:cs typeface="Arial" panose="020B0604020202020204" pitchFamily="34" charset="0"/>
              </a:rPr>
              <a:t>Политические</a:t>
            </a:r>
          </a:p>
        </p:txBody>
      </p:sp>
      <p:sp>
        <p:nvSpPr>
          <p:cNvPr id="21" name="Прямоугольник 20"/>
          <p:cNvSpPr/>
          <p:nvPr/>
        </p:nvSpPr>
        <p:spPr>
          <a:xfrm>
            <a:off x="4860925" y="3190875"/>
            <a:ext cx="2211388" cy="6699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pc="-20" dirty="0">
                <a:solidFill>
                  <a:schemeClr val="tx1"/>
                </a:solidFill>
                <a:latin typeface="Arial" panose="020B0604020202020204" pitchFamily="34" charset="0"/>
                <a:cs typeface="Arial" panose="020B0604020202020204" pitchFamily="34" charset="0"/>
              </a:rPr>
              <a:t>Философствующие</a:t>
            </a:r>
          </a:p>
        </p:txBody>
      </p:sp>
      <p:sp>
        <p:nvSpPr>
          <p:cNvPr id="22" name="Прямоугольник 21"/>
          <p:cNvSpPr/>
          <p:nvPr/>
        </p:nvSpPr>
        <p:spPr>
          <a:xfrm>
            <a:off x="2922588" y="3190875"/>
            <a:ext cx="1800225" cy="6699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latin typeface="Arial" panose="020B0604020202020204" pitchFamily="34" charset="0"/>
                <a:cs typeface="Arial" panose="020B0604020202020204" pitchFamily="34" charset="0"/>
              </a:rPr>
              <a:t>Спортивные</a:t>
            </a:r>
          </a:p>
        </p:txBody>
      </p:sp>
      <p:sp>
        <p:nvSpPr>
          <p:cNvPr id="23" name="Прямоугольник 22"/>
          <p:cNvSpPr/>
          <p:nvPr/>
        </p:nvSpPr>
        <p:spPr>
          <a:xfrm>
            <a:off x="973138" y="3190875"/>
            <a:ext cx="1800225" cy="6699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dirty="0">
                <a:solidFill>
                  <a:schemeClr val="tx1"/>
                </a:solidFill>
                <a:latin typeface="Arial" panose="020B0604020202020204" pitchFamily="34" charset="0"/>
                <a:cs typeface="Arial" panose="020B0604020202020204" pitchFamily="34" charset="0"/>
              </a:rPr>
              <a:t>Музыкальные</a:t>
            </a:r>
          </a:p>
        </p:txBody>
      </p:sp>
      <p:sp>
        <p:nvSpPr>
          <p:cNvPr id="24" name="Прямоугольник 23"/>
          <p:cNvSpPr/>
          <p:nvPr/>
        </p:nvSpPr>
        <p:spPr>
          <a:xfrm>
            <a:off x="7173913" y="3978275"/>
            <a:ext cx="1800225" cy="2403475"/>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fontAlgn="auto">
              <a:spcBef>
                <a:spcPts val="600"/>
              </a:spcBef>
              <a:spcAft>
                <a:spcPts val="0"/>
              </a:spcAft>
              <a:buFont typeface="Arial" panose="020B0604020202020204" pitchFamily="34" charset="0"/>
              <a:buChar char="•"/>
              <a:tabLst>
                <a:tab pos="179388" algn="l"/>
              </a:tabLst>
              <a:defRPr/>
            </a:pPr>
            <a:r>
              <a:rPr lang="ru-RU" dirty="0">
                <a:solidFill>
                  <a:schemeClr val="tx1"/>
                </a:solidFill>
                <a:latin typeface="Arial" panose="020B0604020202020204" pitchFamily="34" charset="0"/>
                <a:cs typeface="Arial" panose="020B0604020202020204" pitchFamily="34" charset="0"/>
              </a:rPr>
              <a:t>Пацифисты.</a:t>
            </a:r>
          </a:p>
          <a:p>
            <a:pPr marL="179388" indent="-179388" fontAlgn="auto">
              <a:spcBef>
                <a:spcPts val="600"/>
              </a:spcBef>
              <a:spcAft>
                <a:spcPts val="0"/>
              </a:spcAft>
              <a:buFont typeface="Arial" panose="020B0604020202020204" pitchFamily="34" charset="0"/>
              <a:buChar char="•"/>
              <a:tabLst>
                <a:tab pos="179388" algn="l"/>
              </a:tabLst>
              <a:defRPr/>
            </a:pPr>
            <a:r>
              <a:rPr lang="ru-RU" dirty="0">
                <a:solidFill>
                  <a:schemeClr val="tx1"/>
                </a:solidFill>
                <a:latin typeface="Arial" panose="020B0604020202020204" pitchFamily="34" charset="0"/>
                <a:cs typeface="Arial" panose="020B0604020202020204" pitchFamily="34" charset="0"/>
              </a:rPr>
              <a:t>Панки.</a:t>
            </a:r>
          </a:p>
          <a:p>
            <a:pPr marL="179388" indent="-179388" fontAlgn="auto">
              <a:spcBef>
                <a:spcPts val="600"/>
              </a:spcBef>
              <a:spcAft>
                <a:spcPts val="0"/>
              </a:spcAft>
              <a:buFont typeface="Arial" panose="020B0604020202020204" pitchFamily="34" charset="0"/>
              <a:buChar char="•"/>
              <a:tabLst>
                <a:tab pos="179388" algn="l"/>
              </a:tabLst>
              <a:defRPr/>
            </a:pPr>
            <a:r>
              <a:rPr lang="ru-RU" dirty="0">
                <a:solidFill>
                  <a:schemeClr val="tx1"/>
                </a:solidFill>
                <a:latin typeface="Arial" panose="020B0604020202020204" pitchFamily="34" charset="0"/>
                <a:cs typeface="Arial" panose="020B0604020202020204" pitchFamily="34" charset="0"/>
              </a:rPr>
              <a:t>Скинхеды</a:t>
            </a:r>
          </a:p>
        </p:txBody>
      </p:sp>
      <p:sp>
        <p:nvSpPr>
          <p:cNvPr id="25" name="Прямоугольник 24"/>
          <p:cNvSpPr/>
          <p:nvPr/>
        </p:nvSpPr>
        <p:spPr>
          <a:xfrm>
            <a:off x="4881563" y="3978275"/>
            <a:ext cx="2139950" cy="2403475"/>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fontAlgn="auto">
              <a:spcBef>
                <a:spcPts val="600"/>
              </a:spcBef>
              <a:spcAft>
                <a:spcPts val="0"/>
              </a:spcAft>
              <a:buFont typeface="Arial" panose="020B0604020202020204" pitchFamily="34" charset="0"/>
              <a:buChar char="•"/>
              <a:tabLst>
                <a:tab pos="179388" algn="l"/>
              </a:tabLst>
              <a:defRPr/>
            </a:pPr>
            <a:r>
              <a:rPr lang="ru-RU" dirty="0">
                <a:solidFill>
                  <a:schemeClr val="tx1"/>
                </a:solidFill>
                <a:latin typeface="Arial" panose="020B0604020202020204" pitchFamily="34" charset="0"/>
                <a:cs typeface="Arial" panose="020B0604020202020204" pitchFamily="34" charset="0"/>
              </a:rPr>
              <a:t>Хиппи.</a:t>
            </a:r>
          </a:p>
          <a:p>
            <a:pPr marL="179388" indent="-179388" fontAlgn="auto">
              <a:spcBef>
                <a:spcPts val="600"/>
              </a:spcBef>
              <a:spcAft>
                <a:spcPts val="0"/>
              </a:spcAft>
              <a:buFont typeface="Arial" panose="020B0604020202020204" pitchFamily="34" charset="0"/>
              <a:buChar char="•"/>
              <a:tabLst>
                <a:tab pos="179388" algn="l"/>
              </a:tabLst>
              <a:defRPr/>
            </a:pPr>
            <a:r>
              <a:rPr lang="ru-RU" dirty="0">
                <a:solidFill>
                  <a:schemeClr val="tx1"/>
                </a:solidFill>
                <a:latin typeface="Arial" panose="020B0604020202020204" pitchFamily="34" charset="0"/>
                <a:cs typeface="Arial" panose="020B0604020202020204" pitchFamily="34" charset="0"/>
              </a:rPr>
              <a:t>Готы.</a:t>
            </a:r>
          </a:p>
          <a:p>
            <a:pPr marL="179388" indent="-179388" fontAlgn="auto">
              <a:spcBef>
                <a:spcPts val="600"/>
              </a:spcBef>
              <a:spcAft>
                <a:spcPts val="0"/>
              </a:spcAft>
              <a:buFont typeface="Arial" panose="020B0604020202020204" pitchFamily="34" charset="0"/>
              <a:buChar char="•"/>
              <a:tabLst>
                <a:tab pos="179388" algn="l"/>
              </a:tabLst>
              <a:defRPr/>
            </a:pPr>
            <a:r>
              <a:rPr lang="ru-RU" dirty="0" err="1">
                <a:solidFill>
                  <a:schemeClr val="tx1"/>
                </a:solidFill>
                <a:latin typeface="Arial" panose="020B0604020202020204" pitchFamily="34" charset="0"/>
                <a:cs typeface="Arial" panose="020B0604020202020204" pitchFamily="34" charset="0"/>
              </a:rPr>
              <a:t>Эмо</a:t>
            </a:r>
            <a:endParaRPr lang="ru-RU" dirty="0">
              <a:solidFill>
                <a:schemeClr val="tx1"/>
              </a:solidFill>
              <a:latin typeface="Arial" panose="020B0604020202020204" pitchFamily="34" charset="0"/>
              <a:cs typeface="Arial" panose="020B0604020202020204" pitchFamily="34" charset="0"/>
            </a:endParaRPr>
          </a:p>
        </p:txBody>
      </p:sp>
      <p:sp>
        <p:nvSpPr>
          <p:cNvPr id="26" name="Прямоугольник 25"/>
          <p:cNvSpPr/>
          <p:nvPr/>
        </p:nvSpPr>
        <p:spPr>
          <a:xfrm>
            <a:off x="2922588" y="3971925"/>
            <a:ext cx="1800225" cy="2409825"/>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fontAlgn="auto">
              <a:spcBef>
                <a:spcPts val="600"/>
              </a:spcBef>
              <a:spcAft>
                <a:spcPts val="0"/>
              </a:spcAft>
              <a:buFont typeface="Arial" panose="020B0604020202020204" pitchFamily="34" charset="0"/>
              <a:buChar char="•"/>
              <a:tabLst>
                <a:tab pos="179388" algn="l"/>
              </a:tabLst>
              <a:defRPr/>
            </a:pPr>
            <a:r>
              <a:rPr lang="ru-RU" dirty="0">
                <a:solidFill>
                  <a:schemeClr val="tx1"/>
                </a:solidFill>
                <a:latin typeface="Arial" panose="020B0604020202020204" pitchFamily="34" charset="0"/>
                <a:cs typeface="Arial" panose="020B0604020202020204" pitchFamily="34" charset="0"/>
              </a:rPr>
              <a:t>Футбольные фанаты.</a:t>
            </a:r>
          </a:p>
          <a:p>
            <a:pPr marL="179388" indent="-179388" fontAlgn="auto">
              <a:spcBef>
                <a:spcPts val="600"/>
              </a:spcBef>
              <a:spcAft>
                <a:spcPts val="0"/>
              </a:spcAft>
              <a:buFont typeface="Arial" panose="020B0604020202020204" pitchFamily="34" charset="0"/>
              <a:buChar char="•"/>
              <a:tabLst>
                <a:tab pos="179388" algn="l"/>
              </a:tabLst>
              <a:defRPr/>
            </a:pPr>
            <a:r>
              <a:rPr lang="ru-RU" dirty="0">
                <a:solidFill>
                  <a:schemeClr val="tx1"/>
                </a:solidFill>
                <a:latin typeface="Arial" panose="020B0604020202020204" pitchFamily="34" charset="0"/>
                <a:cs typeface="Arial" panose="020B0604020202020204" pitchFamily="34" charset="0"/>
              </a:rPr>
              <a:t>«Ночные всадники» – рокеры</a:t>
            </a:r>
            <a:r>
              <a:rPr lang="ru-RU" dirty="0">
                <a:solidFill>
                  <a:schemeClr val="tx1"/>
                </a:solidFill>
                <a:cs typeface="Arial" panose="020B0604020202020204" pitchFamily="34" charset="0"/>
              </a:rPr>
              <a:t> </a:t>
            </a:r>
            <a:endParaRPr lang="ru-RU" dirty="0">
              <a:solidFill>
                <a:schemeClr val="tx1"/>
              </a:solidFill>
              <a:latin typeface="Arial" panose="020B0604020202020204" pitchFamily="34" charset="0"/>
              <a:cs typeface="Arial" panose="020B0604020202020204" pitchFamily="34" charset="0"/>
            </a:endParaRPr>
          </a:p>
        </p:txBody>
      </p:sp>
      <p:sp>
        <p:nvSpPr>
          <p:cNvPr id="27" name="Прямоугольник 26"/>
          <p:cNvSpPr/>
          <p:nvPr/>
        </p:nvSpPr>
        <p:spPr>
          <a:xfrm>
            <a:off x="973138" y="3978275"/>
            <a:ext cx="1800225" cy="2403475"/>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fontAlgn="auto">
              <a:spcBef>
                <a:spcPts val="600"/>
              </a:spcBef>
              <a:spcAft>
                <a:spcPts val="0"/>
              </a:spcAft>
              <a:buFont typeface="Arial" panose="020B0604020202020204" pitchFamily="34" charset="0"/>
              <a:buChar char="•"/>
              <a:tabLst>
                <a:tab pos="179388" algn="l"/>
              </a:tabLst>
              <a:defRPr/>
            </a:pPr>
            <a:r>
              <a:rPr lang="ru-RU" dirty="0">
                <a:solidFill>
                  <a:schemeClr val="tx1"/>
                </a:solidFill>
                <a:latin typeface="Arial" panose="020B0604020202020204" pitchFamily="34" charset="0"/>
                <a:cs typeface="Arial" panose="020B0604020202020204" pitchFamily="34" charset="0"/>
              </a:rPr>
              <a:t>Металлисты «</a:t>
            </a:r>
            <a:r>
              <a:rPr lang="ru-RU" dirty="0" err="1">
                <a:solidFill>
                  <a:schemeClr val="tx1"/>
                </a:solidFill>
                <a:latin typeface="Arial" panose="020B0604020202020204" pitchFamily="34" charset="0"/>
                <a:cs typeface="Arial" panose="020B0604020202020204" pitchFamily="34" charset="0"/>
              </a:rPr>
              <a:t>хэви</a:t>
            </a:r>
            <a:r>
              <a:rPr lang="ru-RU" dirty="0">
                <a:solidFill>
                  <a:schemeClr val="tx1"/>
                </a:solidFill>
                <a:latin typeface="Arial" panose="020B0604020202020204" pitchFamily="34" charset="0"/>
                <a:cs typeface="Arial" panose="020B0604020202020204" pitchFamily="34" charset="0"/>
              </a:rPr>
              <a:t> металл».</a:t>
            </a:r>
          </a:p>
          <a:p>
            <a:pPr marL="179388" indent="-179388" fontAlgn="auto">
              <a:spcBef>
                <a:spcPts val="600"/>
              </a:spcBef>
              <a:spcAft>
                <a:spcPts val="0"/>
              </a:spcAft>
              <a:buFont typeface="Arial" panose="020B0604020202020204" pitchFamily="34" charset="0"/>
              <a:buChar char="•"/>
              <a:tabLst>
                <a:tab pos="179388" algn="l"/>
              </a:tabLst>
              <a:defRPr/>
            </a:pPr>
            <a:r>
              <a:rPr lang="ru-RU" dirty="0" err="1">
                <a:solidFill>
                  <a:schemeClr val="tx1"/>
                </a:solidFill>
                <a:latin typeface="Arial" panose="020B0604020202020204" pitchFamily="34" charset="0"/>
                <a:cs typeface="Arial" panose="020B0604020202020204" pitchFamily="34" charset="0"/>
              </a:rPr>
              <a:t>Брейкеры</a:t>
            </a:r>
            <a:r>
              <a:rPr lang="ru-RU" dirty="0">
                <a:solidFill>
                  <a:schemeClr val="tx1"/>
                </a:solidFill>
                <a:latin typeface="Arial" panose="020B0604020202020204" pitchFamily="34" charset="0"/>
                <a:cs typeface="Arial" panose="020B0604020202020204" pitchFamily="34" charset="0"/>
              </a:rPr>
              <a:t>.</a:t>
            </a:r>
          </a:p>
          <a:p>
            <a:pPr marL="179388" indent="-179388" fontAlgn="auto">
              <a:spcBef>
                <a:spcPts val="600"/>
              </a:spcBef>
              <a:spcAft>
                <a:spcPts val="0"/>
              </a:spcAft>
              <a:buFont typeface="Arial" panose="020B0604020202020204" pitchFamily="34" charset="0"/>
              <a:buChar char="•"/>
              <a:tabLst>
                <a:tab pos="179388" algn="l"/>
              </a:tabLst>
              <a:defRPr/>
            </a:pPr>
            <a:r>
              <a:rPr lang="ru-RU" dirty="0" err="1">
                <a:solidFill>
                  <a:schemeClr val="tx1"/>
                </a:solidFill>
                <a:latin typeface="Arial" panose="020B0604020202020204" pitchFamily="34" charset="0"/>
                <a:cs typeface="Arial" panose="020B0604020202020204" pitchFamily="34" charset="0"/>
              </a:rPr>
              <a:t>Рэпперы</a:t>
            </a:r>
            <a:r>
              <a:rPr lang="ru-RU" dirty="0">
                <a:solidFill>
                  <a:schemeClr val="tx1"/>
                </a:solidFill>
                <a:latin typeface="Arial" panose="020B0604020202020204" pitchFamily="34" charset="0"/>
                <a:cs typeface="Arial" panose="020B0604020202020204" pitchFamily="34" charset="0"/>
              </a:rPr>
              <a:t>.</a:t>
            </a:r>
          </a:p>
          <a:p>
            <a:pPr marL="179388" indent="-179388" fontAlgn="auto">
              <a:spcBef>
                <a:spcPts val="600"/>
              </a:spcBef>
              <a:spcAft>
                <a:spcPts val="0"/>
              </a:spcAft>
              <a:buFont typeface="Arial" panose="020B0604020202020204" pitchFamily="34" charset="0"/>
              <a:buChar char="•"/>
              <a:tabLst>
                <a:tab pos="179388" algn="l"/>
              </a:tabLst>
              <a:defRPr/>
            </a:pPr>
            <a:r>
              <a:rPr lang="ru-RU" dirty="0">
                <a:solidFill>
                  <a:schemeClr val="tx1"/>
                </a:solidFill>
                <a:latin typeface="Arial" panose="020B0604020202020204" pitchFamily="34" charset="0"/>
                <a:cs typeface="Arial" panose="020B0604020202020204" pitchFamily="34" charset="0"/>
              </a:rPr>
              <a:t>Хип-хоп.</a:t>
            </a:r>
          </a:p>
          <a:p>
            <a:pPr marL="179388" indent="-179388" fontAlgn="auto">
              <a:spcBef>
                <a:spcPts val="600"/>
              </a:spcBef>
              <a:spcAft>
                <a:spcPts val="0"/>
              </a:spcAft>
              <a:buFont typeface="Arial" panose="020B0604020202020204" pitchFamily="34" charset="0"/>
              <a:buChar char="•"/>
              <a:tabLst>
                <a:tab pos="179388" algn="l"/>
              </a:tabLst>
              <a:defRPr/>
            </a:pPr>
            <a:r>
              <a:rPr lang="ru-RU" dirty="0">
                <a:solidFill>
                  <a:schemeClr val="tx1"/>
                </a:solidFill>
                <a:latin typeface="Arial" panose="020B0604020202020204" pitchFamily="34" charset="0"/>
                <a:cs typeface="Arial" panose="020B0604020202020204" pitchFamily="34" charset="0"/>
              </a:rPr>
              <a:t>Граффити</a:t>
            </a:r>
            <a:endParaRPr lang="ru-RU" dirty="0">
              <a:solidFill>
                <a:srgbClr val="002060"/>
              </a:solidFill>
              <a:latin typeface="Arial" panose="020B0604020202020204" pitchFamily="34" charset="0"/>
              <a:cs typeface="Arial" panose="020B0604020202020204" pitchFamily="34" charset="0"/>
            </a:endParaRPr>
          </a:p>
        </p:txBody>
      </p:sp>
      <p:sp>
        <p:nvSpPr>
          <p:cNvPr id="15" name="TextBox 14"/>
          <p:cNvSpPr txBox="1"/>
          <p:nvPr/>
        </p:nvSpPr>
        <p:spPr>
          <a:xfrm>
            <a:off x="1389063" y="715317"/>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blip>
          <a:srcRect t="3383" b="14428"/>
          <a:stretch/>
        </p:blipFill>
        <p:spPr>
          <a:xfrm>
            <a:off x="5581650" y="1191270"/>
            <a:ext cx="3484154" cy="3744416"/>
          </a:xfrm>
          <a:prstGeom prst="rect">
            <a:avLst/>
          </a:prstGeom>
          <a:ln>
            <a:noFill/>
          </a:ln>
          <a:effectLst>
            <a:softEdge rad="112500"/>
          </a:effectLst>
        </p:spPr>
      </p:pic>
      <p:sp>
        <p:nvSpPr>
          <p:cNvPr id="4" name="Прямоугольник 3"/>
          <p:cNvSpPr/>
          <p:nvPr/>
        </p:nvSpPr>
        <p:spPr>
          <a:xfrm>
            <a:off x="541338" y="4975225"/>
            <a:ext cx="8351837" cy="1755775"/>
          </a:xfrm>
          <a:prstGeom prst="rect">
            <a:avLst/>
          </a:prstGeom>
        </p:spPr>
        <p:txBody>
          <a:bodyPr>
            <a:spAutoFit/>
          </a:bodyPr>
          <a:lstStyle/>
          <a:p>
            <a:pPr fontAlgn="auto">
              <a:spcBef>
                <a:spcPts val="0"/>
              </a:spcBef>
              <a:spcAft>
                <a:spcPts val="0"/>
              </a:spcAft>
              <a:defRPr/>
            </a:pPr>
            <a:r>
              <a:rPr lang="ru-RU"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Стиляги</a:t>
            </a:r>
            <a:r>
              <a:rPr lang="ru-RU"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dirty="0">
                <a:effectLst>
                  <a:outerShdw blurRad="38100" dist="38100" dir="2700000" algn="tl">
                    <a:srgbClr val="000000">
                      <a:alpha val="43137"/>
                    </a:srgbClr>
                  </a:outerShdw>
                </a:effectLst>
                <a:latin typeface="Arial"/>
                <a:cs typeface="Arial"/>
              </a:rPr>
              <a:t>–</a:t>
            </a:r>
            <a:r>
              <a:rPr lang="ru-RU" dirty="0">
                <a:latin typeface="Arial" panose="020B0604020202020204" pitchFamily="34" charset="0"/>
                <a:cs typeface="Arial" panose="020B0604020202020204" pitchFamily="34" charset="0"/>
              </a:rPr>
              <a:t> молодежная субкультура в СССР, получившая распространение в крупных советских городах с конца 1940-х по начало 1960-х годов, имевшая в качестве эталона преимущественно американский образ жизни… </a:t>
            </a:r>
            <a:r>
              <a:rPr lang="ru-RU" dirty="0"/>
              <a:t>Одно из направлений, которое одевалось только в американские марки одежды, называло себя «штат», «</a:t>
            </a:r>
            <a:r>
              <a:rPr lang="ru-RU" dirty="0" err="1"/>
              <a:t>штатники</a:t>
            </a:r>
            <a:r>
              <a:rPr lang="ru-RU" dirty="0"/>
              <a:t>»</a:t>
            </a:r>
            <a:r>
              <a:rPr lang="ru-RU" altLang="ru-RU" dirty="0"/>
              <a:t>.</a:t>
            </a:r>
            <a:endParaRPr lang="ru-RU" dirty="0">
              <a:latin typeface="Arial" panose="020B0604020202020204" pitchFamily="34" charset="0"/>
              <a:cs typeface="Arial" panose="020B0604020202020204" pitchFamily="34" charset="0"/>
            </a:endParaRPr>
          </a:p>
          <a:p>
            <a:pPr algn="r" fontAlgn="auto">
              <a:spcBef>
                <a:spcPts val="0"/>
              </a:spcBef>
              <a:spcAft>
                <a:spcPts val="0"/>
              </a:spcAft>
              <a:defRPr/>
            </a:pPr>
            <a:r>
              <a:rPr lang="ru-RU" i="1" dirty="0">
                <a:latin typeface="Arial" panose="020B0604020202020204" pitchFamily="34" charset="0"/>
                <a:cs typeface="Arial" panose="020B0604020202020204" pitchFamily="34" charset="0"/>
              </a:rPr>
              <a:t>Википедия</a:t>
            </a:r>
          </a:p>
        </p:txBody>
      </p:sp>
      <p:sp>
        <p:nvSpPr>
          <p:cNvPr id="58372" name="Прямоугольник 4"/>
          <p:cNvSpPr>
            <a:spLocks noChangeArrowheads="1"/>
          </p:cNvSpPr>
          <p:nvPr/>
        </p:nvSpPr>
        <p:spPr bwMode="auto">
          <a:xfrm>
            <a:off x="541338" y="2420938"/>
            <a:ext cx="50403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ts val="1000"/>
              </a:spcBef>
              <a:buFont typeface="Arial" charset="0"/>
              <a:buNone/>
            </a:pPr>
            <a:r>
              <a:rPr lang="ru-RU" altLang="ru-RU"/>
              <a:t>Социологи отмечают, что эта субкультура была первым значительным общественным движением, которое стало началом формирования многочисленных молодежных неформальных объединений: хиппи, панки, рокеры – все они так или иначе выросли из традиций стиляг.</a:t>
            </a:r>
          </a:p>
        </p:txBody>
      </p:sp>
      <p:sp>
        <p:nvSpPr>
          <p:cNvPr id="7" name="Прямоугольник 6"/>
          <p:cNvSpPr/>
          <p:nvPr/>
        </p:nvSpPr>
        <p:spPr>
          <a:xfrm>
            <a:off x="931069" y="1574007"/>
            <a:ext cx="4260850" cy="585788"/>
          </a:xfrm>
          <a:prstGeom prst="rect">
            <a:avLst/>
          </a:prstGeom>
        </p:spPr>
        <p:txBody>
          <a:bodyPr>
            <a:spAutoFit/>
          </a:bodyPr>
          <a:lstStyle/>
          <a:p>
            <a:pPr algn="ctr" fontAlgn="auto">
              <a:spcBef>
                <a:spcPts val="0"/>
              </a:spcBef>
              <a:spcAft>
                <a:spcPts val="0"/>
              </a:spcAft>
              <a:defRPr/>
            </a:pPr>
            <a:r>
              <a:rPr lang="ru-RU"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Стиляги</a:t>
            </a:r>
            <a:endParaRPr lang="ru-RU" sz="3200" dirty="0">
              <a:effectLst>
                <a:outerShdw blurRad="38100" dist="38100" dir="2700000" algn="tl">
                  <a:srgbClr val="000000">
                    <a:alpha val="43137"/>
                  </a:srgbClr>
                </a:outerShdw>
              </a:effectLst>
              <a:latin typeface="+mn-lt"/>
              <a:cs typeface="+mn-cs"/>
            </a:endParaRPr>
          </a:p>
        </p:txBody>
      </p:sp>
      <p:sp>
        <p:nvSpPr>
          <p:cNvPr id="6" name="TextBox 5"/>
          <p:cNvSpPr txBox="1"/>
          <p:nvPr/>
        </p:nvSpPr>
        <p:spPr>
          <a:xfrm>
            <a:off x="1016466" y="690066"/>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Прямоугольник 2"/>
          <p:cNvSpPr>
            <a:spLocks noChangeArrowheads="1"/>
          </p:cNvSpPr>
          <p:nvPr/>
        </p:nvSpPr>
        <p:spPr bwMode="auto">
          <a:xfrm>
            <a:off x="994241" y="1414531"/>
            <a:ext cx="65532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2200" b="1" dirty="0">
                <a:ea typeface="Calibri" pitchFamily="34" charset="0"/>
              </a:rPr>
              <a:t>Актуальность темы обусловливается вызовами экстремизма, которые в начале XXI в. представляют не только угрозу национальной безопасности и целостности России, но и общемировую проблему. </a:t>
            </a:r>
          </a:p>
        </p:txBody>
      </p:sp>
      <p:sp>
        <p:nvSpPr>
          <p:cNvPr id="31747" name="Прямоугольник 3"/>
          <p:cNvSpPr>
            <a:spLocks noChangeArrowheads="1"/>
          </p:cNvSpPr>
          <p:nvPr/>
        </p:nvSpPr>
        <p:spPr bwMode="auto">
          <a:xfrm>
            <a:off x="611187" y="3481060"/>
            <a:ext cx="833986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altLang="ru-RU" sz="2000" b="1" dirty="0">
                <a:solidFill>
                  <a:srgbClr val="C00000"/>
                </a:solidFill>
                <a:ea typeface="Calibri" pitchFamily="34" charset="0"/>
              </a:rPr>
              <a:t>Стратегией национальной безопасности Российской Федерации до 2020 г. </a:t>
            </a:r>
            <a:r>
              <a:rPr lang="ru-RU" altLang="ru-RU" sz="2000" dirty="0">
                <a:ea typeface="Calibri" pitchFamily="34" charset="0"/>
              </a:rPr>
              <a:t>определено, что </a:t>
            </a:r>
            <a:r>
              <a:rPr lang="ru-RU" altLang="ru-RU" sz="2000" b="1" dirty="0">
                <a:solidFill>
                  <a:srgbClr val="000000"/>
                </a:solidFill>
                <a:ea typeface="Calibri" pitchFamily="34" charset="0"/>
              </a:rPr>
              <a:t>Российская Федерация при обеспечении национальной безопасности в сфере государственной и общественной безопасности на долгосрочную перспективу исходит из необходимости постоянного совершенствования правоохранительных мер по выявлению, предупреждению, пресечению и раскрытию актов терроризма и экстремизма наряду с другими преступными посягательствами. </a:t>
            </a:r>
            <a:endParaRPr lang="ru-RU" altLang="ru-RU" sz="2000" b="1" dirty="0">
              <a:ea typeface="Calibri" pitchFamily="34" charset="0"/>
            </a:endParaRPr>
          </a:p>
        </p:txBody>
      </p:sp>
      <p:pic>
        <p:nvPicPr>
          <p:cNvPr id="2" name="Рисунок 1"/>
          <p:cNvPicPr>
            <a:picLocks noChangeAspect="1"/>
          </p:cNvPicPr>
          <p:nvPr/>
        </p:nvPicPr>
        <p:blipFill>
          <a:blip r:embed="rId2"/>
          <a:stretch>
            <a:fillRect/>
          </a:stretch>
        </p:blipFill>
        <p:spPr>
          <a:xfrm>
            <a:off x="7547441" y="73491"/>
            <a:ext cx="1339850" cy="212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749" name="Заголовок 2"/>
          <p:cNvSpPr txBox="1">
            <a:spLocks/>
          </p:cNvSpPr>
          <p:nvPr/>
        </p:nvSpPr>
        <p:spPr bwMode="auto">
          <a:xfrm>
            <a:off x="1215837" y="711200"/>
            <a:ext cx="4631290" cy="42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a:lnSpc>
                <a:spcPct val="90000"/>
              </a:lnSpc>
            </a:pPr>
            <a:r>
              <a:rPr lang="ru-RU" altLang="ru-RU" sz="2400" b="1" dirty="0">
                <a:solidFill>
                  <a:srgbClr val="002060"/>
                </a:solidFill>
                <a:latin typeface="Arial" panose="020B0604020202020204" pitchFamily="34" charset="0"/>
                <a:cs typeface="Arial" panose="020B0604020202020204" pitchFamily="34" charset="0"/>
              </a:rPr>
              <a:t>Сущность экстремизма</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Прямоугольник 2"/>
          <p:cNvSpPr>
            <a:spLocks noChangeArrowheads="1"/>
          </p:cNvSpPr>
          <p:nvPr/>
        </p:nvSpPr>
        <p:spPr bwMode="auto">
          <a:xfrm>
            <a:off x="900113" y="1557338"/>
            <a:ext cx="7848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ts val="600"/>
              </a:spcBef>
              <a:buFont typeface="Arial" charset="0"/>
              <a:buChar char="•"/>
            </a:pPr>
            <a:r>
              <a:rPr lang="ru-RU" altLang="ru-RU" sz="2400" b="1">
                <a:solidFill>
                  <a:srgbClr val="002060"/>
                </a:solidFill>
              </a:rPr>
              <a:t>Чувак</a:t>
            </a:r>
            <a:r>
              <a:rPr lang="ru-RU" altLang="ru-RU" sz="2400">
                <a:solidFill>
                  <a:srgbClr val="002060"/>
                </a:solidFill>
              </a:rPr>
              <a:t> </a:t>
            </a:r>
            <a:r>
              <a:rPr lang="ru-RU" altLang="ru-RU" sz="2400"/>
              <a:t>– проверенный, в теме, «свой» человек.</a:t>
            </a:r>
          </a:p>
          <a:p>
            <a:pPr marL="342900" indent="-342900">
              <a:spcBef>
                <a:spcPts val="600"/>
              </a:spcBef>
              <a:buFont typeface="Arial" charset="0"/>
              <a:buChar char="•"/>
            </a:pPr>
            <a:r>
              <a:rPr lang="ru-RU" altLang="ru-RU" sz="2400" b="1">
                <a:solidFill>
                  <a:srgbClr val="002060"/>
                </a:solidFill>
              </a:rPr>
              <a:t>Динамо</a:t>
            </a:r>
            <a:r>
              <a:rPr lang="ru-RU" altLang="ru-RU" sz="2400">
                <a:solidFill>
                  <a:srgbClr val="002060"/>
                </a:solidFill>
              </a:rPr>
              <a:t> </a:t>
            </a:r>
            <a:r>
              <a:rPr lang="ru-RU" altLang="ru-RU" sz="2400"/>
              <a:t>(динамо-машина) – такси.</a:t>
            </a:r>
          </a:p>
          <a:p>
            <a:pPr marL="342900" indent="-342900">
              <a:spcBef>
                <a:spcPts val="600"/>
              </a:spcBef>
              <a:buFont typeface="Arial" charset="0"/>
              <a:buChar char="•"/>
            </a:pPr>
            <a:r>
              <a:rPr lang="ru-RU" altLang="ru-RU" sz="2400" b="1">
                <a:solidFill>
                  <a:srgbClr val="002060"/>
                </a:solidFill>
              </a:rPr>
              <a:t>Бараться</a:t>
            </a:r>
            <a:r>
              <a:rPr lang="ru-RU" altLang="ru-RU" sz="2400">
                <a:solidFill>
                  <a:srgbClr val="002060"/>
                </a:solidFill>
              </a:rPr>
              <a:t> </a:t>
            </a:r>
            <a:r>
              <a:rPr lang="ru-RU" altLang="ru-RU" sz="2400"/>
              <a:t>– вступать в сексуальный контакт.</a:t>
            </a:r>
          </a:p>
          <a:p>
            <a:pPr marL="342900" indent="-342900">
              <a:spcBef>
                <a:spcPts val="600"/>
              </a:spcBef>
              <a:buFont typeface="Arial" charset="0"/>
              <a:buChar char="•"/>
            </a:pPr>
            <a:r>
              <a:rPr lang="ru-RU" altLang="ru-RU" sz="2400" b="1">
                <a:solidFill>
                  <a:srgbClr val="002060"/>
                </a:solidFill>
              </a:rPr>
              <a:t>Фазер</a:t>
            </a:r>
            <a:r>
              <a:rPr lang="ru-RU" altLang="ru-RU" sz="2400">
                <a:solidFill>
                  <a:srgbClr val="002060"/>
                </a:solidFill>
              </a:rPr>
              <a:t> </a:t>
            </a:r>
            <a:r>
              <a:rPr lang="ru-RU" altLang="ru-RU" sz="2400"/>
              <a:t>(от англ. </a:t>
            </a:r>
            <a:r>
              <a:rPr lang="en-US" altLang="ru-RU" sz="2400" i="1"/>
              <a:t>father</a:t>
            </a:r>
            <a:r>
              <a:rPr lang="en-US" altLang="ru-RU" sz="2400"/>
              <a:t>) </a:t>
            </a:r>
            <a:r>
              <a:rPr lang="ru-RU" altLang="ru-RU" sz="2400"/>
              <a:t>–</a:t>
            </a:r>
            <a:r>
              <a:rPr lang="en-US" altLang="ru-RU" sz="2400"/>
              <a:t> </a:t>
            </a:r>
            <a:r>
              <a:rPr lang="ru-RU" altLang="ru-RU" sz="2400"/>
              <a:t>отец.</a:t>
            </a:r>
          </a:p>
          <a:p>
            <a:pPr marL="342900" indent="-342900">
              <a:spcBef>
                <a:spcPts val="600"/>
              </a:spcBef>
              <a:buFont typeface="Arial" charset="0"/>
              <a:buChar char="•"/>
            </a:pPr>
            <a:r>
              <a:rPr lang="ru-RU" altLang="ru-RU" sz="2400" b="1">
                <a:solidFill>
                  <a:srgbClr val="002060"/>
                </a:solidFill>
              </a:rPr>
              <a:t>Лукать</a:t>
            </a:r>
            <a:r>
              <a:rPr lang="ru-RU" altLang="ru-RU" sz="2400">
                <a:solidFill>
                  <a:srgbClr val="002060"/>
                </a:solidFill>
              </a:rPr>
              <a:t> </a:t>
            </a:r>
            <a:r>
              <a:rPr lang="ru-RU" altLang="ru-RU" sz="2400"/>
              <a:t>(от англ. </a:t>
            </a:r>
            <a:r>
              <a:rPr lang="en-US" altLang="ru-RU" sz="2400" i="1"/>
              <a:t>look</a:t>
            </a:r>
            <a:r>
              <a:rPr lang="en-US" altLang="ru-RU" sz="2400"/>
              <a:t>) </a:t>
            </a:r>
            <a:r>
              <a:rPr lang="ru-RU" altLang="ru-RU" sz="2400"/>
              <a:t>– смотреть.</a:t>
            </a:r>
          </a:p>
          <a:p>
            <a:pPr marL="342900" indent="-342900">
              <a:spcBef>
                <a:spcPts val="600"/>
              </a:spcBef>
              <a:buFont typeface="Arial" charset="0"/>
              <a:buChar char="•"/>
            </a:pPr>
            <a:r>
              <a:rPr lang="ru-RU" altLang="ru-RU" sz="2400" b="1">
                <a:solidFill>
                  <a:srgbClr val="002060"/>
                </a:solidFill>
              </a:rPr>
              <a:t>Дринкать</a:t>
            </a:r>
            <a:r>
              <a:rPr lang="ru-RU" altLang="ru-RU" sz="2400">
                <a:solidFill>
                  <a:srgbClr val="002060"/>
                </a:solidFill>
              </a:rPr>
              <a:t> </a:t>
            </a:r>
            <a:r>
              <a:rPr lang="ru-RU" altLang="ru-RU" sz="2400"/>
              <a:t>(от англ. </a:t>
            </a:r>
            <a:r>
              <a:rPr lang="en-US" altLang="ru-RU" sz="2400" i="1"/>
              <a:t>drink</a:t>
            </a:r>
            <a:r>
              <a:rPr lang="en-US" altLang="ru-RU" sz="2400"/>
              <a:t> </a:t>
            </a:r>
            <a:r>
              <a:rPr lang="ru-RU" altLang="ru-RU" sz="2400"/>
              <a:t>– пить) – выпивать.</a:t>
            </a:r>
          </a:p>
          <a:p>
            <a:pPr marL="342900" indent="-342900">
              <a:spcBef>
                <a:spcPts val="600"/>
              </a:spcBef>
              <a:buFont typeface="Arial" charset="0"/>
              <a:buChar char="•"/>
            </a:pPr>
            <a:r>
              <a:rPr lang="ru-RU" altLang="ru-RU" sz="2400" b="1">
                <a:solidFill>
                  <a:srgbClr val="002060"/>
                </a:solidFill>
              </a:rPr>
              <a:t>Батон</a:t>
            </a:r>
            <a:r>
              <a:rPr lang="ru-RU" altLang="ru-RU" sz="2400">
                <a:solidFill>
                  <a:srgbClr val="002060"/>
                </a:solidFill>
              </a:rPr>
              <a:t> </a:t>
            </a:r>
            <a:r>
              <a:rPr lang="ru-RU" altLang="ru-RU" sz="2400"/>
              <a:t>– обычная девушка, участвующая в вечеринке. </a:t>
            </a:r>
          </a:p>
          <a:p>
            <a:pPr marL="342900" indent="-342900">
              <a:spcBef>
                <a:spcPts val="600"/>
              </a:spcBef>
              <a:buFont typeface="Arial" charset="0"/>
              <a:buChar char="•"/>
            </a:pPr>
            <a:r>
              <a:rPr lang="ru-RU" altLang="ru-RU" sz="2400" b="1">
                <a:solidFill>
                  <a:srgbClr val="002060"/>
                </a:solidFill>
              </a:rPr>
              <a:t>Таек</a:t>
            </a:r>
            <a:r>
              <a:rPr lang="ru-RU" altLang="ru-RU" sz="2400">
                <a:solidFill>
                  <a:srgbClr val="002060"/>
                </a:solidFill>
              </a:rPr>
              <a:t> </a:t>
            </a:r>
            <a:r>
              <a:rPr lang="ru-RU" altLang="ru-RU" sz="2400"/>
              <a:t>(от англ. </a:t>
            </a:r>
            <a:r>
              <a:rPr lang="en-US" altLang="ru-RU" sz="2400" i="1"/>
              <a:t>tie</a:t>
            </a:r>
            <a:r>
              <a:rPr lang="en-US" altLang="ru-RU" sz="2400"/>
              <a:t>) </a:t>
            </a:r>
            <a:r>
              <a:rPr lang="ru-RU" altLang="ru-RU" sz="2400"/>
              <a:t>– галстук.</a:t>
            </a:r>
          </a:p>
          <a:p>
            <a:pPr marL="342900" indent="-342900">
              <a:spcBef>
                <a:spcPts val="600"/>
              </a:spcBef>
              <a:buFont typeface="Arial" charset="0"/>
              <a:buChar char="•"/>
            </a:pPr>
            <a:r>
              <a:rPr lang="ru-RU" altLang="ru-RU" sz="2400" b="1">
                <a:solidFill>
                  <a:srgbClr val="002060"/>
                </a:solidFill>
              </a:rPr>
              <a:t>Хэток</a:t>
            </a:r>
            <a:r>
              <a:rPr lang="ru-RU" altLang="ru-RU" sz="2400">
                <a:solidFill>
                  <a:srgbClr val="002060"/>
                </a:solidFill>
              </a:rPr>
              <a:t> </a:t>
            </a:r>
            <a:r>
              <a:rPr lang="ru-RU" altLang="ru-RU" sz="2400"/>
              <a:t>(от англ. </a:t>
            </a:r>
            <a:r>
              <a:rPr lang="en-US" altLang="ru-RU" sz="2400" i="1"/>
              <a:t>hat</a:t>
            </a:r>
            <a:r>
              <a:rPr lang="en-US" altLang="ru-RU" sz="2400"/>
              <a:t> </a:t>
            </a:r>
            <a:r>
              <a:rPr lang="ru-RU" altLang="ru-RU" sz="2400"/>
              <a:t>– шляпа) – головной убор.</a:t>
            </a:r>
          </a:p>
        </p:txBody>
      </p:sp>
      <p:sp>
        <p:nvSpPr>
          <p:cNvPr id="4" name="Прямоугольник 3"/>
          <p:cNvSpPr/>
          <p:nvPr/>
        </p:nvSpPr>
        <p:spPr>
          <a:xfrm>
            <a:off x="1566265" y="669279"/>
            <a:ext cx="1806109" cy="461665"/>
          </a:xfrm>
          <a:prstGeom prst="rect">
            <a:avLst/>
          </a:prstGeom>
        </p:spPr>
        <p:txBody>
          <a:bodyPr wrap="square">
            <a:spAutoFit/>
          </a:bodyPr>
          <a:lstStyle/>
          <a:p>
            <a:pPr fontAlgn="auto">
              <a:spcBef>
                <a:spcPts val="0"/>
              </a:spcBef>
              <a:spcAft>
                <a:spcPts val="0"/>
              </a:spcAft>
              <a:defRPr/>
            </a:pPr>
            <a:r>
              <a:rPr lang="ru-RU"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Стиляги</a:t>
            </a:r>
            <a:endParaRPr lang="ru-RU" sz="2400" dirty="0">
              <a:effectLst>
                <a:outerShdw blurRad="38100" dist="38100" dir="2700000" algn="tl">
                  <a:srgbClr val="000000">
                    <a:alpha val="43137"/>
                  </a:srgbClr>
                </a:outerShdw>
              </a:effectLst>
              <a:latin typeface="+mn-lt"/>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66064" y="1202772"/>
            <a:ext cx="2001837" cy="584200"/>
          </a:xfrm>
          <a:prstGeom prst="rect">
            <a:avLst/>
          </a:prstGeom>
          <a:noFill/>
        </p:spPr>
        <p:txBody>
          <a:bodyPr wrap="none">
            <a:spAutoFit/>
          </a:bodyPr>
          <a:lstStyle/>
          <a:p>
            <a:pPr algn="ctr" fontAlgn="auto">
              <a:spcBef>
                <a:spcPts val="0"/>
              </a:spcBef>
              <a:spcAft>
                <a:spcPts val="0"/>
              </a:spcAft>
              <a:defRPr/>
            </a:pPr>
            <a:r>
              <a:rPr lang="ru-RU" sz="32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Рейверы</a:t>
            </a:r>
            <a:endParaRPr lang="ru-RU"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419" name="Прямоугольник 2"/>
          <p:cNvSpPr>
            <a:spLocks noChangeArrowheads="1"/>
          </p:cNvSpPr>
          <p:nvPr/>
        </p:nvSpPr>
        <p:spPr bwMode="auto">
          <a:xfrm>
            <a:off x="684213" y="1708150"/>
            <a:ext cx="82804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charset="0"/>
              <a:buNone/>
            </a:pPr>
            <a:r>
              <a:rPr lang="ru-RU" altLang="ru-RU"/>
              <a:t>Субкультура представляет собой бесконечные ночные вечеринки. В переводе с английского «рейв» дословно означает «бредить, бушевать». </a:t>
            </a:r>
          </a:p>
          <a:p>
            <a:pPr>
              <a:buFont typeface="Arial" charset="0"/>
              <a:buNone/>
            </a:pPr>
            <a:r>
              <a:rPr lang="ru-RU" altLang="ru-RU"/>
              <a:t>В 1988 году в Лондоне зародился рейв в связи с появлением в клубах музыки эйсид-хаус. Первые рейв-вечеринки устраивались нелегально в заброшенных зданиях, складах, ангарах, а то и вовсе в лесу. Сборище неконтролируемой молодежи, громкая музыка, наркотики – все это, безусловно, вызывало волну возмущений в обществе. Рейверы всегда преследовались властями как злостные нарушители общественного порядка и, разумеется, осуждались обществом. </a:t>
            </a:r>
          </a:p>
        </p:txBody>
      </p:sp>
      <p:pic>
        <p:nvPicPr>
          <p:cNvPr id="3074" name="Picture 2" descr="http://cs421728.vk.me/v421728325/2d3c/k-zGuLWDg50.jpg"/>
          <p:cNvPicPr>
            <a:picLocks noChangeAspect="1" noChangeArrowheads="1"/>
          </p:cNvPicPr>
          <p:nvPr/>
        </p:nvPicPr>
        <p:blipFill>
          <a:blip r:embed="rId2" cstate="print">
            <a:extLst/>
          </a:blip>
          <a:srcRect/>
          <a:stretch>
            <a:fillRect/>
          </a:stretch>
        </p:blipFill>
        <p:spPr bwMode="auto">
          <a:xfrm>
            <a:off x="3130774" y="4386774"/>
            <a:ext cx="2016224" cy="2390932"/>
          </a:xfrm>
          <a:prstGeom prst="rect">
            <a:avLst/>
          </a:prstGeom>
          <a:ln>
            <a:noFill/>
          </a:ln>
          <a:effectLst>
            <a:softEdge rad="112500"/>
          </a:effectLst>
          <a:extLst/>
        </p:spPr>
      </p:pic>
      <p:pic>
        <p:nvPicPr>
          <p:cNvPr id="3076" name="Picture 4" descr="http://1.bp.blogspot.com/-GYgrffb5Vus/TZ9Nne_JD5I/AAAAAAAAADE/1Y-eKlL7rbU/s320/ub.jpg"/>
          <p:cNvPicPr>
            <a:picLocks noChangeAspect="1" noChangeArrowheads="1"/>
          </p:cNvPicPr>
          <p:nvPr/>
        </p:nvPicPr>
        <p:blipFill>
          <a:blip r:embed="rId3" cstate="print">
            <a:extLst/>
          </a:blip>
          <a:srcRect/>
          <a:stretch>
            <a:fillRect/>
          </a:stretch>
        </p:blipFill>
        <p:spPr bwMode="auto">
          <a:xfrm>
            <a:off x="5367901" y="4365104"/>
            <a:ext cx="3669389" cy="2492895"/>
          </a:xfrm>
          <a:prstGeom prst="rect">
            <a:avLst/>
          </a:prstGeom>
          <a:ln>
            <a:noFill/>
          </a:ln>
          <a:effectLst>
            <a:softEdge rad="112500"/>
          </a:effectLst>
          <a:extLst/>
        </p:spPr>
      </p:pic>
      <p:sp>
        <p:nvSpPr>
          <p:cNvPr id="6" name="TextBox 5"/>
          <p:cNvSpPr txBox="1"/>
          <p:nvPr/>
        </p:nvSpPr>
        <p:spPr>
          <a:xfrm>
            <a:off x="991300" y="712681"/>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52274" y="1398767"/>
            <a:ext cx="1993900" cy="585788"/>
          </a:xfrm>
          <a:prstGeom prst="rect">
            <a:avLst/>
          </a:prstGeom>
          <a:noFill/>
        </p:spPr>
        <p:txBody>
          <a:bodyPr wrap="none">
            <a:spAutoFit/>
          </a:bodyPr>
          <a:lstStyle/>
          <a:p>
            <a:pPr algn="ctr" fontAlgn="auto">
              <a:spcBef>
                <a:spcPts val="0"/>
              </a:spcBef>
              <a:spcAft>
                <a:spcPts val="0"/>
              </a:spcAft>
              <a:defRPr/>
            </a:pPr>
            <a:r>
              <a:rPr lang="ru-RU"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Байкеры</a:t>
            </a:r>
          </a:p>
        </p:txBody>
      </p:sp>
      <p:pic>
        <p:nvPicPr>
          <p:cNvPr id="3" name="Рисунок 2"/>
          <p:cNvPicPr>
            <a:picLocks noChangeAspect="1"/>
          </p:cNvPicPr>
          <p:nvPr/>
        </p:nvPicPr>
        <p:blipFill>
          <a:blip r:embed="rId2" cstate="print">
            <a:extLst/>
          </a:blip>
          <a:stretch>
            <a:fillRect/>
          </a:stretch>
        </p:blipFill>
        <p:spPr>
          <a:xfrm>
            <a:off x="1047330" y="4121805"/>
            <a:ext cx="4029520" cy="2763579"/>
          </a:xfrm>
          <a:prstGeom prst="rect">
            <a:avLst/>
          </a:prstGeom>
          <a:ln>
            <a:noFill/>
          </a:ln>
          <a:effectLst>
            <a:softEdge rad="112500"/>
          </a:effectLst>
        </p:spPr>
      </p:pic>
      <p:sp>
        <p:nvSpPr>
          <p:cNvPr id="4" name="Прямоугольник 3"/>
          <p:cNvSpPr/>
          <p:nvPr/>
        </p:nvSpPr>
        <p:spPr>
          <a:xfrm>
            <a:off x="1047330" y="2219380"/>
            <a:ext cx="3957512" cy="1569660"/>
          </a:xfrm>
          <a:prstGeom prst="rect">
            <a:avLst/>
          </a:prstGeom>
          <a:noFill/>
        </p:spPr>
        <p:txBody>
          <a:bodyPr>
            <a:spAutoFit/>
          </a:bodyPr>
          <a:lstStyle/>
          <a:p>
            <a:pPr marL="342900" indent="-342900" fontAlgn="auto">
              <a:spcBef>
                <a:spcPts val="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1950 – США.</a:t>
            </a:r>
          </a:p>
          <a:p>
            <a:pPr marL="342900" indent="-342900" fontAlgn="auto">
              <a:spcBef>
                <a:spcPts val="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1970 – Европа</a:t>
            </a:r>
            <a:br>
              <a:rPr lang="ru-RU" sz="2400" dirty="0">
                <a:latin typeface="Arial" panose="020B0604020202020204" pitchFamily="34" charset="0"/>
                <a:cs typeface="Arial" panose="020B0604020202020204" pitchFamily="34" charset="0"/>
              </a:rPr>
            </a:br>
            <a:r>
              <a:rPr lang="ru-RU" sz="2400" dirty="0">
                <a:latin typeface="Arial" panose="020B0604020202020204" pitchFamily="34" charset="0"/>
                <a:cs typeface="Arial" panose="020B0604020202020204" pitchFamily="34" charset="0"/>
              </a:rPr>
              <a:t>и Россия.</a:t>
            </a:r>
          </a:p>
          <a:p>
            <a:pPr marL="342900" indent="-342900" fontAlgn="auto">
              <a:spcBef>
                <a:spcPts val="0"/>
              </a:spcBef>
              <a:spcAft>
                <a:spcPts val="0"/>
              </a:spcAft>
              <a:buFont typeface="Arial" panose="020B0604020202020204" pitchFamily="34" charset="0"/>
              <a:buChar char="•"/>
              <a:defRPr/>
            </a:pPr>
            <a:r>
              <a:rPr lang="ru-RU" sz="2400" dirty="0">
                <a:latin typeface="Arial" panose="020B0604020202020204" pitchFamily="34" charset="0"/>
                <a:cs typeface="Arial" panose="020B0604020202020204" pitchFamily="34" charset="0"/>
              </a:rPr>
              <a:t>Пренебрегают ПДД.</a:t>
            </a:r>
            <a:endParaRPr lang="ru-RU"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endParaRPr>
          </a:p>
        </p:txBody>
      </p:sp>
      <p:pic>
        <p:nvPicPr>
          <p:cNvPr id="6" name="Рисунок 5"/>
          <p:cNvPicPr>
            <a:picLocks noChangeAspect="1"/>
          </p:cNvPicPr>
          <p:nvPr/>
        </p:nvPicPr>
        <p:blipFill>
          <a:blip r:embed="rId3" cstate="print">
            <a:extLst/>
          </a:blip>
          <a:stretch>
            <a:fillRect/>
          </a:stretch>
        </p:blipFill>
        <p:spPr>
          <a:xfrm>
            <a:off x="5292874" y="4181469"/>
            <a:ext cx="3831957" cy="2703915"/>
          </a:xfrm>
          <a:prstGeom prst="rect">
            <a:avLst/>
          </a:prstGeom>
          <a:ln>
            <a:noFill/>
          </a:ln>
          <a:effectLst>
            <a:softEdge rad="112500"/>
          </a:effectLst>
        </p:spPr>
      </p:pic>
      <p:pic>
        <p:nvPicPr>
          <p:cNvPr id="7" name="Рисунок 6"/>
          <p:cNvPicPr>
            <a:picLocks noChangeAspect="1"/>
          </p:cNvPicPr>
          <p:nvPr/>
        </p:nvPicPr>
        <p:blipFill>
          <a:blip r:embed="rId4" cstate="print">
            <a:extLst/>
          </a:blip>
          <a:stretch>
            <a:fillRect/>
          </a:stretch>
        </p:blipFill>
        <p:spPr>
          <a:xfrm>
            <a:off x="5364882" y="1275574"/>
            <a:ext cx="3724097" cy="2729490"/>
          </a:xfrm>
          <a:prstGeom prst="rect">
            <a:avLst/>
          </a:prstGeom>
          <a:ln>
            <a:noFill/>
          </a:ln>
          <a:effectLst>
            <a:softEdge rad="112500"/>
          </a:effectLst>
        </p:spPr>
      </p:pic>
      <p:sp>
        <p:nvSpPr>
          <p:cNvPr id="8" name="TextBox 7"/>
          <p:cNvSpPr txBox="1"/>
          <p:nvPr/>
        </p:nvSpPr>
        <p:spPr>
          <a:xfrm>
            <a:off x="1080294" y="702277"/>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Прямоугольник 3"/>
          <p:cNvSpPr>
            <a:spLocks noChangeArrowheads="1"/>
          </p:cNvSpPr>
          <p:nvPr/>
        </p:nvSpPr>
        <p:spPr bwMode="auto">
          <a:xfrm>
            <a:off x="860425" y="1538288"/>
            <a:ext cx="7816850"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buFont typeface="Arial" charset="0"/>
              <a:buNone/>
            </a:pPr>
            <a:r>
              <a:rPr lang="ru-RU" altLang="ru-RU" dirty="0"/>
              <a:t>Субкультура «байкеры» не может обойтись без двух главных мероприятий в году. Это открытие и закрытие сезона. На протяжении нескольких дней все представители данной субкультуры, а также те, кто интересуется байками, празднуют и хвалятся друг перед другом своими агрегатами. Конечно, такие шоу не проходят без обилия пива, сигарет и девушек.</a:t>
            </a:r>
          </a:p>
          <a:p>
            <a:pPr>
              <a:spcBef>
                <a:spcPts val="1200"/>
              </a:spcBef>
            </a:pPr>
            <a:r>
              <a:rPr lang="ru-RU" altLang="ru-RU" dirty="0"/>
              <a:t>Байкеры вовсе не обязательно должны надевать на себя кожаные изделия или цепи. Достаточно иметь агрессивный и бунтарский характер. Это и будет вся атрибутика. Ведь байкер может носить и строгий костюм, но в нем всегда можно распознать представителя этой субкультуры. </a:t>
            </a:r>
          </a:p>
          <a:p>
            <a:pPr>
              <a:spcBef>
                <a:spcPts val="1200"/>
              </a:spcBef>
            </a:pPr>
            <a:r>
              <a:rPr lang="ru-RU" altLang="ru-RU" dirty="0"/>
              <a:t>Субкультура «байкеры» сегодня распространена не только среди молодежи. Взрослые и солидные люди также не откажутся лишний раз промчаться по трассе на большой скорости. </a:t>
            </a:r>
          </a:p>
          <a:p>
            <a:endParaRPr lang="ru-RU" altLang="ru-RU" dirty="0"/>
          </a:p>
        </p:txBody>
      </p:sp>
      <p:sp>
        <p:nvSpPr>
          <p:cNvPr id="5" name="Прямоугольник 4"/>
          <p:cNvSpPr/>
          <p:nvPr/>
        </p:nvSpPr>
        <p:spPr>
          <a:xfrm>
            <a:off x="1532710" y="706394"/>
            <a:ext cx="1764164" cy="461665"/>
          </a:xfrm>
          <a:prstGeom prst="rect">
            <a:avLst/>
          </a:prstGeom>
        </p:spPr>
        <p:txBody>
          <a:bodyPr wrap="square">
            <a:spAutoFit/>
          </a:bodyPr>
          <a:lstStyle/>
          <a:p>
            <a:pPr fontAlgn="auto">
              <a:spcBef>
                <a:spcPts val="0"/>
              </a:spcBef>
              <a:spcAft>
                <a:spcPts val="0"/>
              </a:spcAft>
              <a:defRPr/>
            </a:pPr>
            <a:r>
              <a:rPr lang="ru-RU"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Байкеры</a:t>
            </a:r>
            <a:endParaRPr lang="ru-RU" sz="2400" dirty="0">
              <a:effectLst>
                <a:outerShdw blurRad="38100" dist="38100" dir="2700000" algn="tl">
                  <a:srgbClr val="000000">
                    <a:alpha val="43137"/>
                  </a:srgbClr>
                </a:outerShdw>
              </a:effectLst>
              <a:latin typeface="+mn-lt"/>
              <a:cs typeface="+mn-cs"/>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799758" y="3496735"/>
            <a:ext cx="2620908" cy="3329515"/>
          </a:xfrm>
          <a:prstGeom prst="rect">
            <a:avLst/>
          </a:prstGeom>
          <a:ln>
            <a:noFill/>
          </a:ln>
          <a:effectLst>
            <a:softEdge rad="112500"/>
          </a:effectLst>
        </p:spPr>
      </p:pic>
      <p:sp>
        <p:nvSpPr>
          <p:cNvPr id="3" name="TextBox 2"/>
          <p:cNvSpPr txBox="1"/>
          <p:nvPr/>
        </p:nvSpPr>
        <p:spPr>
          <a:xfrm>
            <a:off x="815975" y="1773238"/>
            <a:ext cx="7500938" cy="1630362"/>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none">
            <a:spAutoFit/>
          </a:bodyPr>
          <a:lstStyle/>
          <a:p>
            <a:pPr fontAlgn="auto">
              <a:spcBef>
                <a:spcPts val="0"/>
              </a:spcBef>
              <a:spcAft>
                <a:spcPts val="0"/>
              </a:spcAft>
              <a:defRPr/>
            </a:pPr>
            <a:r>
              <a:rPr lang="ru-RU" sz="2000" dirty="0">
                <a:latin typeface="Arial" panose="020B0604020202020204" pitchFamily="34" charset="0"/>
                <a:cs typeface="Arial" panose="020B0604020202020204" pitchFamily="34" charset="0"/>
              </a:rPr>
              <a:t>Хиппи </a:t>
            </a:r>
            <a:r>
              <a:rPr lang="ru-RU" sz="2000" dirty="0">
                <a:latin typeface="Arial"/>
                <a:cs typeface="Arial"/>
              </a:rPr>
              <a:t>–</a:t>
            </a:r>
            <a:r>
              <a:rPr lang="ru-RU" sz="2000" dirty="0">
                <a:latin typeface="Arial" panose="020B0604020202020204" pitchFamily="34" charset="0"/>
                <a:cs typeface="Arial" panose="020B0604020202020204" pitchFamily="34" charset="0"/>
              </a:rPr>
              <a:t> движение </a:t>
            </a:r>
            <a:r>
              <a:rPr lang="ru-RU" sz="2000" dirty="0" err="1">
                <a:latin typeface="Arial" panose="020B0604020202020204" pitchFamily="34" charset="0"/>
                <a:cs typeface="Arial" panose="020B0604020202020204" pitchFamily="34" charset="0"/>
              </a:rPr>
              <a:t>растаманов</a:t>
            </a:r>
            <a:r>
              <a:rPr lang="ru-RU" sz="2000" dirty="0">
                <a:latin typeface="Arial" panose="020B0604020202020204" pitchFamily="34" charset="0"/>
                <a:cs typeface="Arial" panose="020B0604020202020204" pitchFamily="34" charset="0"/>
              </a:rPr>
              <a:t>. Для них характерно:</a:t>
            </a:r>
          </a:p>
          <a:p>
            <a:pPr marL="266700" indent="-266700" fontAlgn="auto">
              <a:spcBef>
                <a:spcPts val="0"/>
              </a:spcBef>
              <a:spcAft>
                <a:spcPts val="0"/>
              </a:spcAft>
              <a:buFont typeface="Arial" panose="020B0604020202020204" pitchFamily="34" charset="0"/>
              <a:buChar char="•"/>
              <a:defRPr/>
            </a:pPr>
            <a:r>
              <a:rPr lang="ru-RU" sz="2000" dirty="0">
                <a:latin typeface="Arial" panose="020B0604020202020204" pitchFamily="34" charset="0"/>
                <a:cs typeface="Arial" panose="020B0604020202020204" pitchFamily="34" charset="0"/>
              </a:rPr>
              <a:t>курение марихуаны; </a:t>
            </a:r>
          </a:p>
          <a:p>
            <a:pPr marL="266700" indent="-266700" fontAlgn="auto">
              <a:spcBef>
                <a:spcPts val="0"/>
              </a:spcBef>
              <a:spcAft>
                <a:spcPts val="0"/>
              </a:spcAft>
              <a:buFont typeface="Arial" panose="020B0604020202020204" pitchFamily="34" charset="0"/>
              <a:buChar char="•"/>
              <a:defRPr/>
            </a:pPr>
            <a:r>
              <a:rPr lang="ru-RU" sz="2000" dirty="0">
                <a:latin typeface="Arial" panose="020B0604020202020204" pitchFamily="34" charset="0"/>
                <a:cs typeface="Arial" panose="020B0604020202020204" pitchFamily="34" charset="0"/>
              </a:rPr>
              <a:t>употребление психоделических средств; </a:t>
            </a:r>
          </a:p>
          <a:p>
            <a:pPr marL="266700" indent="-266700" fontAlgn="auto">
              <a:spcBef>
                <a:spcPts val="0"/>
              </a:spcBef>
              <a:spcAft>
                <a:spcPts val="0"/>
              </a:spcAft>
              <a:buFont typeface="Arial" panose="020B0604020202020204" pitchFamily="34" charset="0"/>
              <a:buChar char="•"/>
              <a:defRPr/>
            </a:pPr>
            <a:r>
              <a:rPr lang="ru-RU" sz="2000" dirty="0">
                <a:latin typeface="Arial" panose="020B0604020202020204" pitchFamily="34" charset="0"/>
                <a:cs typeface="Arial" panose="020B0604020202020204" pitchFamily="34" charset="0"/>
              </a:rPr>
              <a:t>жизнь в общине;</a:t>
            </a:r>
          </a:p>
          <a:p>
            <a:pPr marL="266700" indent="-266700" fontAlgn="auto">
              <a:spcBef>
                <a:spcPts val="0"/>
              </a:spcBef>
              <a:spcAft>
                <a:spcPts val="0"/>
              </a:spcAft>
              <a:buFont typeface="Arial" panose="020B0604020202020204" pitchFamily="34" charset="0"/>
              <a:buChar char="•"/>
              <a:defRPr/>
            </a:pPr>
            <a:r>
              <a:rPr lang="ru-RU" sz="2000" dirty="0">
                <a:latin typeface="Arial" panose="020B0604020202020204" pitchFamily="34" charset="0"/>
                <a:cs typeface="Arial" panose="020B0604020202020204" pitchFamily="34" charset="0"/>
              </a:rPr>
              <a:t>неразборчивость в половых связях (сексуальная свобода).</a:t>
            </a:r>
            <a:endParaRPr lang="ru-RU" sz="24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cstate="print"/>
          <a:stretch>
            <a:fillRect/>
          </a:stretch>
        </p:blipFill>
        <p:spPr>
          <a:xfrm>
            <a:off x="3420665" y="3504159"/>
            <a:ext cx="5710505" cy="3322091"/>
          </a:xfrm>
          <a:prstGeom prst="rect">
            <a:avLst/>
          </a:prstGeom>
          <a:ln>
            <a:noFill/>
          </a:ln>
          <a:effectLst>
            <a:softEdge rad="112500"/>
          </a:effectLst>
        </p:spPr>
      </p:pic>
      <p:sp>
        <p:nvSpPr>
          <p:cNvPr id="5" name="Прямоугольник 4"/>
          <p:cNvSpPr/>
          <p:nvPr/>
        </p:nvSpPr>
        <p:spPr>
          <a:xfrm>
            <a:off x="1749017" y="1187450"/>
            <a:ext cx="1458913" cy="585788"/>
          </a:xfrm>
          <a:prstGeom prst="rect">
            <a:avLst/>
          </a:prstGeom>
          <a:noFill/>
        </p:spPr>
        <p:txBody>
          <a:bodyPr wrap="none">
            <a:spAutoFit/>
          </a:bodyPr>
          <a:lstStyle/>
          <a:p>
            <a:pPr algn="ctr" fontAlgn="auto">
              <a:spcBef>
                <a:spcPts val="0"/>
              </a:spcBef>
              <a:spcAft>
                <a:spcPts val="0"/>
              </a:spcAft>
              <a:defRPr/>
            </a:pPr>
            <a:r>
              <a:rPr lang="ru-RU"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Хиппи</a:t>
            </a:r>
          </a:p>
        </p:txBody>
      </p:sp>
      <p:sp>
        <p:nvSpPr>
          <p:cNvPr id="6" name="TextBox 5"/>
          <p:cNvSpPr txBox="1"/>
          <p:nvPr/>
        </p:nvSpPr>
        <p:spPr>
          <a:xfrm>
            <a:off x="1435916" y="652760"/>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Таня\Pictures\1289946428_zenit_09.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840854" y="3352691"/>
            <a:ext cx="5093422" cy="3390764"/>
          </a:xfrm>
        </p:spPr>
      </p:pic>
      <p:sp>
        <p:nvSpPr>
          <p:cNvPr id="64515" name="TextBox 6"/>
          <p:cNvSpPr txBox="1">
            <a:spLocks noChangeArrowheads="1"/>
          </p:cNvSpPr>
          <p:nvPr/>
        </p:nvSpPr>
        <p:spPr bwMode="auto">
          <a:xfrm>
            <a:off x="795119" y="1798637"/>
            <a:ext cx="79930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ru-RU" altLang="ru-RU" sz="2000" dirty="0">
                <a:solidFill>
                  <a:srgbClr val="000000"/>
                </a:solidFill>
                <a:latin typeface="Arial" charset="0"/>
              </a:rPr>
              <a:t>Ведущие представители данного течения – футбольные фанаты. Одеваются они в одинаковую форму спортсменов любимого клуба или имеют атрибутику с его изображением, могут провоцировать драки и хулиганские действия в отношении болельщиков других спортивных клубов. </a:t>
            </a:r>
          </a:p>
        </p:txBody>
      </p:sp>
      <p:sp>
        <p:nvSpPr>
          <p:cNvPr id="5" name="TextBox 4"/>
          <p:cNvSpPr txBox="1"/>
          <p:nvPr/>
        </p:nvSpPr>
        <p:spPr>
          <a:xfrm>
            <a:off x="1092285" y="715317"/>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
        <p:nvSpPr>
          <p:cNvPr id="7" name="Прямоугольник 6"/>
          <p:cNvSpPr/>
          <p:nvPr/>
        </p:nvSpPr>
        <p:spPr>
          <a:xfrm>
            <a:off x="1633814" y="1256977"/>
            <a:ext cx="3478709" cy="461665"/>
          </a:xfrm>
          <a:prstGeom prst="rect">
            <a:avLst/>
          </a:prstGeom>
          <a:noFill/>
        </p:spPr>
        <p:txBody>
          <a:bodyPr wrap="none">
            <a:spAutoFit/>
          </a:bodyPr>
          <a:lstStyle/>
          <a:p>
            <a:pPr algn="ctr" fontAlgn="auto">
              <a:spcBef>
                <a:spcPts val="0"/>
              </a:spcBef>
              <a:spcAft>
                <a:spcPts val="0"/>
              </a:spcAft>
              <a:defRPr/>
            </a:pPr>
            <a:r>
              <a:rPr lang="ru-RU"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Неформалы в спорте</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photo.championat.com/7/7924/full/312730-bolelshhiki-sbornoj-rossi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8540" y="1741467"/>
            <a:ext cx="2683458" cy="220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descr="http://melichaev.ru/wp-content/uploads/2012/03/edinomishlennik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540" y="4398929"/>
            <a:ext cx="2685437" cy="200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Прямоугольник 3"/>
          <p:cNvSpPr>
            <a:spLocks noChangeArrowheads="1"/>
          </p:cNvSpPr>
          <p:nvPr/>
        </p:nvSpPr>
        <p:spPr bwMode="auto">
          <a:xfrm>
            <a:off x="374650" y="1949450"/>
            <a:ext cx="556577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3525" indent="-263525">
              <a:spcBef>
                <a:spcPts val="600"/>
              </a:spcBef>
              <a:buFont typeface="Arial" charset="0"/>
              <a:buChar char="•"/>
              <a:tabLst>
                <a:tab pos="263525" algn="l"/>
              </a:tabLst>
            </a:pPr>
            <a:r>
              <a:rPr lang="ru-RU" altLang="ru-RU" sz="2000" b="1" dirty="0">
                <a:solidFill>
                  <a:srgbClr val="002060"/>
                </a:solidFill>
              </a:rPr>
              <a:t>Акакий</a:t>
            </a:r>
            <a:r>
              <a:rPr lang="ru-RU" altLang="ru-RU" sz="2000" dirty="0"/>
              <a:t> – футбольный болельщик с завышенным самомнением.</a:t>
            </a:r>
          </a:p>
          <a:p>
            <a:pPr marL="263525" indent="-263525">
              <a:spcBef>
                <a:spcPts val="600"/>
              </a:spcBef>
              <a:buFont typeface="Arial" charset="0"/>
              <a:buChar char="•"/>
              <a:tabLst>
                <a:tab pos="263525" algn="l"/>
              </a:tabLst>
            </a:pPr>
            <a:r>
              <a:rPr lang="ru-RU" altLang="ru-RU" sz="2000" b="1" dirty="0">
                <a:solidFill>
                  <a:srgbClr val="000066"/>
                </a:solidFill>
              </a:rPr>
              <a:t>Белки</a:t>
            </a:r>
            <a:r>
              <a:rPr lang="ru-RU" altLang="ru-RU" sz="2000" dirty="0"/>
              <a:t> –</a:t>
            </a:r>
            <a:r>
              <a:rPr lang="ru-RU" altLang="ru-RU" sz="2000" dirty="0">
                <a:solidFill>
                  <a:srgbClr val="000066"/>
                </a:solidFill>
              </a:rPr>
              <a:t> </a:t>
            </a:r>
            <a:r>
              <a:rPr lang="ru-RU" altLang="ru-RU" sz="2000" dirty="0"/>
              <a:t>девушки легкого поведения, общающиеся с фанатским сообществом.</a:t>
            </a:r>
          </a:p>
          <a:p>
            <a:pPr marL="263525" indent="-263525">
              <a:spcBef>
                <a:spcPts val="600"/>
              </a:spcBef>
              <a:buFont typeface="Arial" charset="0"/>
              <a:buChar char="•"/>
              <a:tabLst>
                <a:tab pos="263525" algn="l"/>
              </a:tabLst>
            </a:pPr>
            <a:r>
              <a:rPr lang="ru-RU" altLang="ru-RU" sz="2000" b="1" dirty="0">
                <a:solidFill>
                  <a:srgbClr val="000066"/>
                </a:solidFill>
              </a:rPr>
              <a:t>Йогурты</a:t>
            </a:r>
            <a:r>
              <a:rPr lang="ru-RU" altLang="ru-RU" sz="2000" dirty="0">
                <a:solidFill>
                  <a:srgbClr val="000066"/>
                </a:solidFill>
              </a:rPr>
              <a:t> </a:t>
            </a:r>
            <a:r>
              <a:rPr lang="ru-RU" altLang="ru-RU" sz="2000" dirty="0"/>
              <a:t>(</a:t>
            </a:r>
            <a:r>
              <a:rPr lang="ru-RU" altLang="ru-RU" sz="2000" i="1" dirty="0" err="1"/>
              <a:t>оскорб</a:t>
            </a:r>
            <a:r>
              <a:rPr lang="ru-RU" altLang="ru-RU" sz="2000" dirty="0"/>
              <a:t>.) – фанаты ФК «Сатурн».</a:t>
            </a:r>
          </a:p>
          <a:p>
            <a:pPr marL="263525" indent="-263525">
              <a:spcBef>
                <a:spcPts val="600"/>
              </a:spcBef>
              <a:buFont typeface="Arial" charset="0"/>
              <a:buChar char="•"/>
              <a:tabLst>
                <a:tab pos="263525" algn="l"/>
              </a:tabLst>
            </a:pPr>
            <a:r>
              <a:rPr lang="ru-RU" altLang="ru-RU" sz="2000" b="1" dirty="0">
                <a:solidFill>
                  <a:srgbClr val="000066"/>
                </a:solidFill>
              </a:rPr>
              <a:t>Кастрюли</a:t>
            </a:r>
            <a:r>
              <a:rPr lang="ru-RU" altLang="ru-RU" sz="2000" dirty="0">
                <a:solidFill>
                  <a:srgbClr val="000066"/>
                </a:solidFill>
              </a:rPr>
              <a:t> </a:t>
            </a:r>
            <a:r>
              <a:rPr lang="ru-RU" altLang="ru-RU" sz="2000" dirty="0"/>
              <a:t>(</a:t>
            </a:r>
            <a:r>
              <a:rPr lang="ru-RU" altLang="ru-RU" sz="2000" i="1" dirty="0" err="1"/>
              <a:t>оскорб</a:t>
            </a:r>
            <a:r>
              <a:rPr lang="ru-RU" altLang="ru-RU" sz="2000" dirty="0"/>
              <a:t>.) – фанаты «Торпедо».</a:t>
            </a:r>
          </a:p>
          <a:p>
            <a:pPr marL="263525" indent="-263525">
              <a:spcBef>
                <a:spcPts val="600"/>
              </a:spcBef>
              <a:buFont typeface="Arial" charset="0"/>
              <a:buChar char="•"/>
              <a:tabLst>
                <a:tab pos="263525" algn="l"/>
              </a:tabLst>
            </a:pPr>
            <a:r>
              <a:rPr lang="ru-RU" altLang="ru-RU" sz="2000" b="1" dirty="0">
                <a:solidFill>
                  <a:srgbClr val="000066"/>
                </a:solidFill>
              </a:rPr>
              <a:t>Лохи</a:t>
            </a:r>
            <a:r>
              <a:rPr lang="ru-RU" altLang="ru-RU" sz="2000" dirty="0">
                <a:solidFill>
                  <a:srgbClr val="000066"/>
                </a:solidFill>
              </a:rPr>
              <a:t>, </a:t>
            </a:r>
            <a:r>
              <a:rPr lang="ru-RU" altLang="ru-RU" sz="2000" b="1" dirty="0" err="1">
                <a:solidFill>
                  <a:srgbClr val="000066"/>
                </a:solidFill>
              </a:rPr>
              <a:t>лохомоты</a:t>
            </a:r>
            <a:r>
              <a:rPr lang="ru-RU" altLang="ru-RU" sz="2000" dirty="0">
                <a:solidFill>
                  <a:srgbClr val="000066"/>
                </a:solidFill>
              </a:rPr>
              <a:t> </a:t>
            </a:r>
            <a:r>
              <a:rPr lang="ru-RU" altLang="ru-RU" sz="2000" dirty="0"/>
              <a:t>(</a:t>
            </a:r>
            <a:r>
              <a:rPr lang="ru-RU" altLang="ru-RU" sz="2000" i="1" dirty="0" err="1"/>
              <a:t>оскорб</a:t>
            </a:r>
            <a:r>
              <a:rPr lang="ru-RU" altLang="ru-RU" sz="2000" dirty="0"/>
              <a:t>.) – фанаты «Локомотива».</a:t>
            </a:r>
          </a:p>
          <a:p>
            <a:pPr marL="263525" indent="-263525">
              <a:spcBef>
                <a:spcPts val="600"/>
              </a:spcBef>
              <a:buFont typeface="Arial" charset="0"/>
              <a:buChar char="•"/>
              <a:tabLst>
                <a:tab pos="263525" algn="l"/>
              </a:tabLst>
            </a:pPr>
            <a:r>
              <a:rPr lang="ru-RU" altLang="ru-RU" sz="2000" b="1" dirty="0">
                <a:solidFill>
                  <a:srgbClr val="000066"/>
                </a:solidFill>
              </a:rPr>
              <a:t>Лошади</a:t>
            </a:r>
            <a:r>
              <a:rPr lang="ru-RU" altLang="ru-RU" sz="2000" dirty="0"/>
              <a:t> – фанаты ЦСКА.</a:t>
            </a:r>
          </a:p>
          <a:p>
            <a:pPr marL="263525" indent="-263525">
              <a:spcBef>
                <a:spcPts val="600"/>
              </a:spcBef>
              <a:buFont typeface="Arial" charset="0"/>
              <a:buChar char="•"/>
              <a:tabLst>
                <a:tab pos="263525" algn="l"/>
              </a:tabLst>
            </a:pPr>
            <a:r>
              <a:rPr lang="ru-RU" altLang="ru-RU" sz="2000" b="1" dirty="0">
                <a:solidFill>
                  <a:srgbClr val="000066"/>
                </a:solidFill>
              </a:rPr>
              <a:t>Проститутка</a:t>
            </a:r>
            <a:r>
              <a:rPr lang="ru-RU" altLang="ru-RU" sz="2000" dirty="0">
                <a:solidFill>
                  <a:srgbClr val="000066"/>
                </a:solidFill>
              </a:rPr>
              <a:t> </a:t>
            </a:r>
            <a:r>
              <a:rPr lang="ru-RU" altLang="ru-RU" sz="2000" dirty="0"/>
              <a:t>(</a:t>
            </a:r>
            <a:r>
              <a:rPr lang="ru-RU" altLang="ru-RU" sz="2000" i="1" dirty="0" err="1"/>
              <a:t>оскорб</a:t>
            </a:r>
            <a:r>
              <a:rPr lang="ru-RU" altLang="ru-RU" sz="2000" dirty="0"/>
              <a:t>.) – фанат, который начал поддерживать другую команду.</a:t>
            </a:r>
          </a:p>
          <a:p>
            <a:pPr marL="263525" indent="-263525">
              <a:buFont typeface="Arial" charset="0"/>
              <a:buChar char="•"/>
              <a:tabLst>
                <a:tab pos="263525" algn="l"/>
              </a:tabLst>
            </a:pPr>
            <a:endParaRPr lang="ru-RU" altLang="ru-RU" dirty="0"/>
          </a:p>
        </p:txBody>
      </p:sp>
      <p:sp>
        <p:nvSpPr>
          <p:cNvPr id="6" name="Прямоугольник 5"/>
          <p:cNvSpPr/>
          <p:nvPr/>
        </p:nvSpPr>
        <p:spPr>
          <a:xfrm>
            <a:off x="1356351" y="1259532"/>
            <a:ext cx="2770187" cy="584200"/>
          </a:xfrm>
          <a:prstGeom prst="rect">
            <a:avLst/>
          </a:prstGeom>
          <a:noFill/>
        </p:spPr>
        <p:txBody>
          <a:bodyPr wrap="none">
            <a:spAutoFit/>
          </a:bodyPr>
          <a:lstStyle/>
          <a:p>
            <a:pPr algn="ctr" fontAlgn="auto">
              <a:spcBef>
                <a:spcPts val="0"/>
              </a:spcBef>
              <a:spcAft>
                <a:spcPts val="0"/>
              </a:spcAft>
              <a:defRPr/>
            </a:pPr>
            <a:r>
              <a:rPr lang="ru-RU"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Болельщики</a:t>
            </a:r>
          </a:p>
        </p:txBody>
      </p:sp>
      <p:sp>
        <p:nvSpPr>
          <p:cNvPr id="7" name="TextBox 6"/>
          <p:cNvSpPr txBox="1"/>
          <p:nvPr/>
        </p:nvSpPr>
        <p:spPr>
          <a:xfrm>
            <a:off x="1356351" y="692150"/>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832252" y="3501008"/>
            <a:ext cx="3964678" cy="3312367"/>
          </a:xfrm>
          <a:prstGeom prst="rect">
            <a:avLst/>
          </a:prstGeom>
          <a:ln>
            <a:noFill/>
          </a:ln>
          <a:effectLst>
            <a:softEdge rad="112500"/>
          </a:effectLst>
        </p:spPr>
      </p:pic>
      <p:pic>
        <p:nvPicPr>
          <p:cNvPr id="3" name="Рисунок 2"/>
          <p:cNvPicPr>
            <a:picLocks noChangeAspect="1"/>
          </p:cNvPicPr>
          <p:nvPr/>
        </p:nvPicPr>
        <p:blipFill>
          <a:blip r:embed="rId3" cstate="print"/>
          <a:stretch>
            <a:fillRect/>
          </a:stretch>
        </p:blipFill>
        <p:spPr>
          <a:xfrm>
            <a:off x="6517010" y="3501008"/>
            <a:ext cx="2627696" cy="3351412"/>
          </a:xfrm>
          <a:prstGeom prst="rect">
            <a:avLst/>
          </a:prstGeom>
          <a:ln>
            <a:noFill/>
          </a:ln>
          <a:effectLst>
            <a:softEdge rad="112500"/>
          </a:effectLst>
        </p:spPr>
      </p:pic>
      <p:sp>
        <p:nvSpPr>
          <p:cNvPr id="4" name="TextBox 3"/>
          <p:cNvSpPr txBox="1"/>
          <p:nvPr/>
        </p:nvSpPr>
        <p:spPr>
          <a:xfrm>
            <a:off x="684213" y="1649413"/>
            <a:ext cx="8064500" cy="181610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a:spAutoFit/>
          </a:bodyPr>
          <a:lstStyle/>
          <a:p>
            <a:pPr marL="342900" indent="-342900" fontAlgn="auto">
              <a:spcBef>
                <a:spcPts val="0"/>
              </a:spcBef>
              <a:spcAft>
                <a:spcPts val="0"/>
              </a:spcAft>
              <a:buFont typeface="Arial" panose="020B0604020202020204" pitchFamily="34" charset="0"/>
              <a:buChar char="•"/>
              <a:defRPr/>
            </a:pPr>
            <a:r>
              <a:rPr lang="ru-RU" sz="2200" dirty="0">
                <a:latin typeface="Arial" panose="020B0604020202020204" pitchFamily="34" charset="0"/>
                <a:cs typeface="Arial" panose="020B0604020202020204" pitchFamily="34" charset="0"/>
              </a:rPr>
              <a:t>Постоянное депрессивное состояние.</a:t>
            </a:r>
          </a:p>
          <a:p>
            <a:pPr marL="342900" indent="-342900" fontAlgn="auto">
              <a:spcBef>
                <a:spcPts val="0"/>
              </a:spcBef>
              <a:spcAft>
                <a:spcPts val="0"/>
              </a:spcAft>
              <a:buFont typeface="Arial" panose="020B0604020202020204" pitchFamily="34" charset="0"/>
              <a:buChar char="•"/>
              <a:defRPr/>
            </a:pPr>
            <a:r>
              <a:rPr lang="ru-RU" sz="2200" dirty="0">
                <a:latin typeface="Arial" panose="020B0604020202020204" pitchFamily="34" charset="0"/>
                <a:cs typeface="Arial" panose="020B0604020202020204" pitchFamily="34" charset="0"/>
              </a:rPr>
              <a:t>Склонность к нанесению повреждений своему телу и вовлечение в таковые действия других лиц (нанесение татуировок и многочисленные пирсинги).</a:t>
            </a:r>
          </a:p>
          <a:p>
            <a:pPr marL="342900" indent="-342900" fontAlgn="auto">
              <a:spcBef>
                <a:spcPts val="0"/>
              </a:spcBef>
              <a:spcAft>
                <a:spcPts val="0"/>
              </a:spcAft>
              <a:buFont typeface="Arial" panose="020B0604020202020204" pitchFamily="34" charset="0"/>
              <a:buChar char="•"/>
              <a:defRPr/>
            </a:pPr>
            <a:r>
              <a:rPr lang="ru-RU" sz="2200" dirty="0">
                <a:latin typeface="Arial" panose="020B0604020202020204" pitchFamily="34" charset="0"/>
                <a:cs typeface="Arial" panose="020B0604020202020204" pitchFamily="34" charset="0"/>
              </a:rPr>
              <a:t>Демонстрация употребления крови животных и др</a:t>
            </a:r>
            <a:r>
              <a:rPr lang="ru-RU" sz="2400" dirty="0">
                <a:latin typeface="Arial" panose="020B0604020202020204" pitchFamily="34" charset="0"/>
                <a:cs typeface="Arial" panose="020B0604020202020204" pitchFamily="34" charset="0"/>
              </a:rPr>
              <a:t>.</a:t>
            </a:r>
          </a:p>
        </p:txBody>
      </p:sp>
      <p:sp>
        <p:nvSpPr>
          <p:cNvPr id="5" name="Прямоугольник 4"/>
          <p:cNvSpPr/>
          <p:nvPr/>
        </p:nvSpPr>
        <p:spPr>
          <a:xfrm>
            <a:off x="1832252" y="1193428"/>
            <a:ext cx="1189037" cy="584200"/>
          </a:xfrm>
          <a:prstGeom prst="rect">
            <a:avLst/>
          </a:prstGeom>
          <a:noFill/>
        </p:spPr>
        <p:txBody>
          <a:bodyPr wrap="none">
            <a:spAutoFit/>
          </a:bodyPr>
          <a:lstStyle/>
          <a:p>
            <a:pPr algn="ctr" fontAlgn="auto">
              <a:spcBef>
                <a:spcPts val="0"/>
              </a:spcBef>
              <a:spcAft>
                <a:spcPts val="0"/>
              </a:spcAft>
              <a:defRPr/>
            </a:pPr>
            <a:r>
              <a:rPr lang="ru-RU"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Готы</a:t>
            </a:r>
          </a:p>
        </p:txBody>
      </p:sp>
      <p:sp>
        <p:nvSpPr>
          <p:cNvPr id="6" name="TextBox 5"/>
          <p:cNvSpPr txBox="1"/>
          <p:nvPr/>
        </p:nvSpPr>
        <p:spPr>
          <a:xfrm>
            <a:off x="1410749" y="696268"/>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62100" y="615950"/>
            <a:ext cx="1412875" cy="585788"/>
          </a:xfrm>
          <a:prstGeom prst="rect">
            <a:avLst/>
          </a:prstGeom>
          <a:noFill/>
        </p:spPr>
        <p:txBody>
          <a:bodyPr wrap="none">
            <a:spAutoFit/>
          </a:bodyPr>
          <a:lstStyle/>
          <a:p>
            <a:pPr algn="ctr" fontAlgn="auto">
              <a:spcBef>
                <a:spcPts val="0"/>
              </a:spcBef>
              <a:spcAft>
                <a:spcPts val="0"/>
              </a:spcAft>
              <a:defRPr/>
            </a:pPr>
            <a:r>
              <a:rPr lang="ru-RU"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Панки</a:t>
            </a:r>
          </a:p>
        </p:txBody>
      </p:sp>
      <p:sp>
        <p:nvSpPr>
          <p:cNvPr id="67587" name="AutoShape 2" descr="http://whatwhen.ru/uploads/events/clumba_the_last_party_dress_code__punk/events_1353_images_2015-07-02-15-14-52_0.jpg"/>
          <p:cNvSpPr>
            <a:spLocks noChangeAspect="1" noChangeArrowheads="1"/>
          </p:cNvSpPr>
          <p:nvPr/>
        </p:nvSpPr>
        <p:spPr bwMode="auto">
          <a:xfrm>
            <a:off x="47625" y="-136525"/>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Calibri" pitchFamily="34" charset="0"/>
            </a:endParaRPr>
          </a:p>
        </p:txBody>
      </p:sp>
      <p:sp>
        <p:nvSpPr>
          <p:cNvPr id="4" name="Прямоугольник 3"/>
          <p:cNvSpPr/>
          <p:nvPr/>
        </p:nvSpPr>
        <p:spPr>
          <a:xfrm>
            <a:off x="4429125" y="1941513"/>
            <a:ext cx="4321175" cy="16319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fontAlgn="auto">
              <a:spcBef>
                <a:spcPts val="0"/>
              </a:spcBef>
              <a:spcAft>
                <a:spcPts val="0"/>
              </a:spcAft>
              <a:buFont typeface="Arial" panose="020B0604020202020204" pitchFamily="34" charset="0"/>
              <a:buChar char="•"/>
              <a:defRPr/>
            </a:pPr>
            <a:r>
              <a:rPr lang="ru-RU" sz="2000" dirty="0">
                <a:latin typeface="Arial" panose="020B0604020202020204" pitchFamily="34" charset="0"/>
                <a:cs typeface="Arial" panose="020B0604020202020204" pitchFamily="34" charset="0"/>
              </a:rPr>
              <a:t>Отвержение христианской культуры и поклонение сатане, посещение кладбищ, участие в </a:t>
            </a:r>
            <a:r>
              <a:rPr lang="ru-RU" sz="2000" dirty="0" err="1">
                <a:latin typeface="Arial" panose="020B0604020202020204" pitchFamily="34" charset="0"/>
                <a:cs typeface="Arial" panose="020B0604020202020204" pitchFamily="34" charset="0"/>
              </a:rPr>
              <a:t>окультных</a:t>
            </a:r>
            <a:r>
              <a:rPr lang="ru-RU" sz="2000" dirty="0">
                <a:latin typeface="Arial" panose="020B0604020202020204" pitchFamily="34" charset="0"/>
                <a:cs typeface="Arial" panose="020B0604020202020204" pitchFamily="34" charset="0"/>
              </a:rPr>
              <a:t> обрядах, склонность к некрофилии.</a:t>
            </a:r>
          </a:p>
        </p:txBody>
      </p:sp>
      <p:pic>
        <p:nvPicPr>
          <p:cNvPr id="5" name="Рисунок 4"/>
          <p:cNvPicPr>
            <a:picLocks noChangeAspect="1"/>
          </p:cNvPicPr>
          <p:nvPr/>
        </p:nvPicPr>
        <p:blipFill>
          <a:blip r:embed="rId2" cstate="print">
            <a:extLst/>
          </a:blip>
          <a:stretch>
            <a:fillRect/>
          </a:stretch>
        </p:blipFill>
        <p:spPr>
          <a:xfrm>
            <a:off x="684362" y="4834636"/>
            <a:ext cx="3168352" cy="2050747"/>
          </a:xfrm>
          <a:prstGeom prst="rect">
            <a:avLst/>
          </a:prstGeom>
          <a:ln>
            <a:noFill/>
          </a:ln>
          <a:effectLst>
            <a:softEdge rad="112500"/>
          </a:effectLst>
        </p:spPr>
      </p:pic>
      <p:pic>
        <p:nvPicPr>
          <p:cNvPr id="6" name="Рисунок 5"/>
          <p:cNvPicPr>
            <a:picLocks noChangeAspect="1"/>
          </p:cNvPicPr>
          <p:nvPr/>
        </p:nvPicPr>
        <p:blipFill>
          <a:blip r:embed="rId3" cstate="print">
            <a:extLst/>
          </a:blip>
          <a:stretch>
            <a:fillRect/>
          </a:stretch>
        </p:blipFill>
        <p:spPr>
          <a:xfrm>
            <a:off x="684362" y="2779352"/>
            <a:ext cx="3038996" cy="2089808"/>
          </a:xfrm>
          <a:prstGeom prst="rect">
            <a:avLst/>
          </a:prstGeom>
          <a:ln>
            <a:noFill/>
          </a:ln>
          <a:effectLst>
            <a:softEdge rad="112500"/>
          </a:effectLst>
        </p:spPr>
      </p:pic>
      <p:pic>
        <p:nvPicPr>
          <p:cNvPr id="7" name="Рисунок 6"/>
          <p:cNvPicPr>
            <a:picLocks noChangeAspect="1"/>
          </p:cNvPicPr>
          <p:nvPr/>
        </p:nvPicPr>
        <p:blipFill rotWithShape="1">
          <a:blip r:embed="rId4" cstate="print"/>
          <a:srcRect t="16985" b="1821"/>
          <a:stretch/>
        </p:blipFill>
        <p:spPr>
          <a:xfrm>
            <a:off x="3771862" y="3648167"/>
            <a:ext cx="5371350" cy="3237217"/>
          </a:xfrm>
          <a:prstGeom prst="rect">
            <a:avLst/>
          </a:prstGeom>
          <a:ln>
            <a:noFill/>
          </a:ln>
          <a:effectLst>
            <a:softEdge rad="112500"/>
          </a:effectLst>
        </p:spPr>
      </p:pic>
      <p:sp>
        <p:nvSpPr>
          <p:cNvPr id="9" name="Прямоугольник 8"/>
          <p:cNvSpPr/>
          <p:nvPr/>
        </p:nvSpPr>
        <p:spPr>
          <a:xfrm>
            <a:off x="5437188" y="1260475"/>
            <a:ext cx="2420937" cy="584200"/>
          </a:xfrm>
          <a:prstGeom prst="rect">
            <a:avLst/>
          </a:prstGeom>
        </p:spPr>
        <p:txBody>
          <a:bodyPr wrap="none">
            <a:spAutoFit/>
          </a:bodyPr>
          <a:lstStyle/>
          <a:p>
            <a:pPr fontAlgn="auto">
              <a:spcBef>
                <a:spcPts val="0"/>
              </a:spcBef>
              <a:spcAft>
                <a:spcPts val="0"/>
              </a:spcAft>
              <a:defRPr/>
            </a:pPr>
            <a:r>
              <a:rPr lang="ru-RU"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Сатанисты</a:t>
            </a:r>
          </a:p>
        </p:txBody>
      </p:sp>
      <p:sp>
        <p:nvSpPr>
          <p:cNvPr id="10" name="Прямоугольник 9"/>
          <p:cNvSpPr/>
          <p:nvPr/>
        </p:nvSpPr>
        <p:spPr>
          <a:xfrm>
            <a:off x="539750" y="1222375"/>
            <a:ext cx="4103688" cy="1630363"/>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marL="342900" indent="-342900" fontAlgn="auto">
              <a:spcBef>
                <a:spcPts val="0"/>
              </a:spcBef>
              <a:spcAft>
                <a:spcPts val="0"/>
              </a:spcAft>
              <a:buFont typeface="Arial" panose="020B0604020202020204" pitchFamily="34" charset="0"/>
              <a:buChar char="•"/>
              <a:defRPr/>
            </a:pPr>
            <a:r>
              <a:rPr lang="ru-RU" sz="2000" dirty="0">
                <a:latin typeface="Arial" panose="020B0604020202020204" pitchFamily="34" charset="0"/>
                <a:cs typeface="Arial" panose="020B0604020202020204" pitchFamily="34" charset="0"/>
              </a:rPr>
              <a:t>Критическое отношение к обществу и политике, проявление агрессии в обществе и употребление ПАВ.</a:t>
            </a:r>
          </a:p>
        </p:txBody>
      </p:sp>
      <p:sp>
        <p:nvSpPr>
          <p:cNvPr id="11" name="TextBox 10"/>
          <p:cNvSpPr txBox="1"/>
          <p:nvPr/>
        </p:nvSpPr>
        <p:spPr>
          <a:xfrm>
            <a:off x="2124075" y="26988"/>
            <a:ext cx="6985000" cy="95408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8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2775" y="1484313"/>
            <a:ext cx="4852419" cy="926547"/>
          </a:xfrm>
        </p:spPr>
        <p:txBody>
          <a:bodyPr>
            <a:normAutofit fontScale="90000"/>
          </a:bodyPr>
          <a:lstStyle/>
          <a:p>
            <a:pPr algn="ctr" eaLnBrk="1" hangingPunct="1">
              <a:defRPr/>
            </a:pPr>
            <a:r>
              <a:rPr lang="ru-RU" altLang="ru-RU" sz="2800" b="1" dirty="0">
                <a:solidFill>
                  <a:srgbClr val="00206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Приверженцы </a:t>
            </a:r>
            <a:r>
              <a:rPr lang="ru-RU" altLang="ru-RU" sz="2800" b="1" dirty="0" err="1">
                <a:solidFill>
                  <a:srgbClr val="00206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сатанистских</a:t>
            </a:r>
            <a:br>
              <a:rPr lang="ru-RU" altLang="ru-RU" sz="2800" b="1" dirty="0">
                <a:solidFill>
                  <a:srgbClr val="00206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br>
            <a:r>
              <a:rPr lang="ru-RU" altLang="ru-RU" sz="2800" b="1" dirty="0">
                <a:solidFill>
                  <a:srgbClr val="00206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и демонических культов</a:t>
            </a:r>
          </a:p>
        </p:txBody>
      </p:sp>
      <p:sp>
        <p:nvSpPr>
          <p:cNvPr id="2" name="Содержимое 1"/>
          <p:cNvSpPr>
            <a:spLocks noGrp="1"/>
          </p:cNvSpPr>
          <p:nvPr>
            <p:ph idx="1"/>
          </p:nvPr>
        </p:nvSpPr>
        <p:spPr>
          <a:xfrm>
            <a:off x="503718" y="2437309"/>
            <a:ext cx="5976938" cy="3667125"/>
          </a:xfrm>
        </p:spPr>
        <p:txBody>
          <a:bodyPr/>
          <a:lstStyle/>
          <a:p>
            <a:pPr marL="0" indent="0" eaLnBrk="1" hangingPunct="1">
              <a:lnSpc>
                <a:spcPct val="100000"/>
              </a:lnSpc>
              <a:buFont typeface="Wingdings" pitchFamily="2" charset="2"/>
              <a:buNone/>
            </a:pPr>
            <a:r>
              <a:rPr lang="ru-RU" altLang="ru-RU" sz="2200" dirty="0">
                <a:solidFill>
                  <a:srgbClr val="000000"/>
                </a:solidFill>
                <a:latin typeface="Arial" charset="0"/>
                <a:cs typeface="Arial" charset="0"/>
              </a:rPr>
              <a:t>Ключевой признак этих культов – все </a:t>
            </a:r>
            <a:r>
              <a:rPr lang="ru-RU" altLang="ru-RU" sz="2200" dirty="0" err="1">
                <a:solidFill>
                  <a:srgbClr val="000000"/>
                </a:solidFill>
                <a:latin typeface="Arial" charset="0"/>
                <a:cs typeface="Arial" charset="0"/>
              </a:rPr>
              <a:t>сатанистские</a:t>
            </a:r>
            <a:r>
              <a:rPr lang="ru-RU" altLang="ru-RU" sz="2200" dirty="0">
                <a:solidFill>
                  <a:srgbClr val="000000"/>
                </a:solidFill>
                <a:latin typeface="Arial" charset="0"/>
                <a:cs typeface="Arial" charset="0"/>
              </a:rPr>
              <a:t> и демонические вероучения считают, что объект их поклонения является основной причиной зла и смерти в мире. Адепты откровенных </a:t>
            </a:r>
            <a:r>
              <a:rPr lang="ru-RU" altLang="ru-RU" sz="2200" dirty="0" err="1">
                <a:solidFill>
                  <a:srgbClr val="000000"/>
                </a:solidFill>
                <a:latin typeface="Arial" charset="0"/>
                <a:cs typeface="Arial" charset="0"/>
              </a:rPr>
              <a:t>сатанистских</a:t>
            </a:r>
            <a:r>
              <a:rPr lang="ru-RU" altLang="ru-RU" sz="2200" dirty="0">
                <a:solidFill>
                  <a:srgbClr val="000000"/>
                </a:solidFill>
                <a:latin typeface="Arial" charset="0"/>
                <a:cs typeface="Arial" charset="0"/>
              </a:rPr>
              <a:t> сект поклоняются и служат злу и, что особенно для них характерно, </a:t>
            </a:r>
            <a:r>
              <a:rPr lang="ru-RU" altLang="ru-RU" sz="2200" b="1" dirty="0">
                <a:solidFill>
                  <a:srgbClr val="000000"/>
                </a:solidFill>
                <a:latin typeface="Arial" charset="0"/>
                <a:cs typeface="Arial" charset="0"/>
              </a:rPr>
              <a:t>негативно относятся ко всем </a:t>
            </a:r>
            <a:r>
              <a:rPr lang="ru-RU" altLang="ru-RU" sz="2200" b="1" dirty="0" err="1">
                <a:solidFill>
                  <a:srgbClr val="000000"/>
                </a:solidFill>
                <a:latin typeface="Arial" charset="0"/>
                <a:cs typeface="Arial" charset="0"/>
              </a:rPr>
              <a:t>культурообразующим</a:t>
            </a:r>
            <a:r>
              <a:rPr lang="ru-RU" altLang="ru-RU" sz="2200" b="1" dirty="0">
                <a:solidFill>
                  <a:srgbClr val="000000"/>
                </a:solidFill>
                <a:latin typeface="Arial" charset="0"/>
                <a:cs typeface="Arial" charset="0"/>
              </a:rPr>
              <a:t> традиционным религиям. </a:t>
            </a:r>
          </a:p>
        </p:txBody>
      </p:sp>
      <p:pic>
        <p:nvPicPr>
          <p:cNvPr id="68612" name="Picture 2" descr="http://ateismy.net/content/images/satanis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321" y="1475386"/>
            <a:ext cx="2376488"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80294" y="753566"/>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3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30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Прямоугольник 4"/>
          <p:cNvSpPr>
            <a:spLocks noChangeArrowheads="1"/>
          </p:cNvSpPr>
          <p:nvPr/>
        </p:nvSpPr>
        <p:spPr bwMode="auto">
          <a:xfrm>
            <a:off x="989676" y="1349827"/>
            <a:ext cx="7713167" cy="5078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ru-RU" altLang="ru-RU" sz="2000" b="1" dirty="0">
                <a:solidFill>
                  <a:srgbClr val="000000"/>
                </a:solidFill>
              </a:rPr>
              <a:t>Возникновение </a:t>
            </a:r>
            <a:r>
              <a:rPr lang="ru-RU" altLang="ru-RU" sz="2000" b="1" dirty="0">
                <a:solidFill>
                  <a:srgbClr val="C00000"/>
                </a:solidFill>
              </a:rPr>
              <a:t>политического, религиозного, национального и иных видов экстремизма </a:t>
            </a:r>
            <a:r>
              <a:rPr lang="ru-RU" altLang="ru-RU" sz="2000" b="1" dirty="0">
                <a:solidFill>
                  <a:srgbClr val="000000"/>
                </a:solidFill>
              </a:rPr>
              <a:t>как значимого явления – это тревожный сигнал для всего общества. В течение двух десятилетий после распада Союза ССР Российская Федерация в силу многочисленных факторов объективного и субъективного порядка превратилась в узел переплетения острейших проблем.</a:t>
            </a:r>
          </a:p>
          <a:p>
            <a:pPr>
              <a:buFont typeface="Arial" charset="0"/>
              <a:buNone/>
            </a:pPr>
            <a:r>
              <a:rPr lang="ru-RU" altLang="ru-RU" sz="2000" dirty="0">
                <a:solidFill>
                  <a:srgbClr val="000000"/>
                </a:solidFill>
              </a:rPr>
              <a:t>При этом одним из основных источников угроз национальной безопасности в сфере государственной и общественной безопасности выступает</a:t>
            </a:r>
            <a:r>
              <a:rPr lang="ru-RU" altLang="ru-RU" sz="2000" b="1" dirty="0">
                <a:solidFill>
                  <a:srgbClr val="000000"/>
                </a:solidFill>
              </a:rPr>
              <a:t> экстремистская деятельность националистических, религиозных, этнических и иных организаций и структур, направленная на нарушение единства и территориальной целостности Российской Федерации, дестабилизацию внутриполитической и социальной ситуации в стране.</a:t>
            </a:r>
            <a:endParaRPr lang="ru-RU" altLang="ru-RU" sz="2000" dirty="0"/>
          </a:p>
          <a:p>
            <a:pPr algn="just"/>
            <a:endParaRPr lang="ru-RU" altLang="ru-RU" sz="2400" b="1" i="1" dirty="0">
              <a:latin typeface="Times New Roman" pitchFamily="18" charset="0"/>
              <a:cs typeface="Times New Roman" pitchFamily="18" charset="0"/>
            </a:endParaRPr>
          </a:p>
        </p:txBody>
      </p:sp>
      <p:sp>
        <p:nvSpPr>
          <p:cNvPr id="32771" name="Заголовок 2"/>
          <p:cNvSpPr txBox="1">
            <a:spLocks/>
          </p:cNvSpPr>
          <p:nvPr/>
        </p:nvSpPr>
        <p:spPr bwMode="auto">
          <a:xfrm>
            <a:off x="1348050" y="748761"/>
            <a:ext cx="3794401" cy="3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a:solidFill>
                  <a:srgbClr val="002060"/>
                </a:solidFill>
                <a:latin typeface="Arial" charset="0"/>
              </a:rPr>
              <a:t>Сущность экстремизма</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Содержимое 2"/>
          <p:cNvSpPr>
            <a:spLocks noGrp="1"/>
          </p:cNvSpPr>
          <p:nvPr>
            <p:ph idx="1"/>
          </p:nvPr>
        </p:nvSpPr>
        <p:spPr>
          <a:xfrm>
            <a:off x="527845" y="2238259"/>
            <a:ext cx="5113338" cy="3642424"/>
          </a:xfrm>
        </p:spPr>
        <p:txBody>
          <a:bodyPr/>
          <a:lstStyle/>
          <a:p>
            <a:pPr marL="0" indent="0" eaLnBrk="1" hangingPunct="1">
              <a:lnSpc>
                <a:spcPct val="100000"/>
              </a:lnSpc>
              <a:buFont typeface="Arial" charset="0"/>
              <a:buNone/>
            </a:pPr>
            <a:r>
              <a:rPr lang="ru-RU" altLang="ru-RU" sz="2200" dirty="0">
                <a:latin typeface="Arial" charset="0"/>
                <a:cs typeface="Arial" charset="0"/>
              </a:rPr>
              <a:t>Скинхедами, или «</a:t>
            </a:r>
            <a:r>
              <a:rPr lang="ru-RU" altLang="ru-RU" sz="2200" dirty="0" err="1">
                <a:latin typeface="Arial" charset="0"/>
                <a:cs typeface="Arial" charset="0"/>
              </a:rPr>
              <a:t>скинами</a:t>
            </a:r>
            <a:r>
              <a:rPr lang="ru-RU" altLang="ru-RU" sz="2200" dirty="0">
                <a:latin typeface="Arial" charset="0"/>
                <a:cs typeface="Arial" charset="0"/>
              </a:rPr>
              <a:t>», называют участников относительно нового неформального молодежного движения, возникшего в Англии, Европе и Америке во второй половине 20 века. Слово «скинхед» произошло от слияния двух английских слов: </a:t>
            </a:r>
            <a:r>
              <a:rPr lang="ru-RU" altLang="ru-RU" sz="2200" i="1" dirty="0" err="1">
                <a:latin typeface="Arial" charset="0"/>
                <a:cs typeface="Arial" charset="0"/>
              </a:rPr>
              <a:t>skin</a:t>
            </a:r>
            <a:r>
              <a:rPr lang="ru-RU" altLang="ru-RU" sz="2200" dirty="0">
                <a:latin typeface="Arial" charset="0"/>
                <a:cs typeface="Arial" charset="0"/>
              </a:rPr>
              <a:t> (кожа) и </a:t>
            </a:r>
            <a:r>
              <a:rPr lang="ru-RU" altLang="ru-RU" sz="2200" i="1" dirty="0" err="1">
                <a:latin typeface="Arial" charset="0"/>
                <a:cs typeface="Arial" charset="0"/>
              </a:rPr>
              <a:t>head</a:t>
            </a:r>
            <a:r>
              <a:rPr lang="ru-RU" altLang="ru-RU" sz="2200" dirty="0">
                <a:latin typeface="Arial" charset="0"/>
                <a:cs typeface="Arial" charset="0"/>
              </a:rPr>
              <a:t> (голова) и в буквальном переводе означает «кожаная голова». </a:t>
            </a:r>
          </a:p>
        </p:txBody>
      </p:sp>
      <p:pic>
        <p:nvPicPr>
          <p:cNvPr id="69635" name="Picture 2" descr="C:\Users\Таня\Pictures\skinxed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550" y="3770313"/>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3" descr="C:\Users\Таня\Pictures\untitle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1728788"/>
            <a:ext cx="302418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64740" y="687897"/>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
        <p:nvSpPr>
          <p:cNvPr id="8" name="Прямоугольник 7"/>
          <p:cNvSpPr/>
          <p:nvPr/>
        </p:nvSpPr>
        <p:spPr>
          <a:xfrm>
            <a:off x="1364740" y="1510674"/>
            <a:ext cx="2243137" cy="584200"/>
          </a:xfrm>
          <a:prstGeom prst="rect">
            <a:avLst/>
          </a:prstGeom>
          <a:noFill/>
        </p:spPr>
        <p:txBody>
          <a:bodyPr wrap="none">
            <a:spAutoFit/>
          </a:bodyPr>
          <a:lstStyle/>
          <a:p>
            <a:pPr algn="ctr" fontAlgn="auto">
              <a:spcBef>
                <a:spcPts val="0"/>
              </a:spcBef>
              <a:spcAft>
                <a:spcPts val="0"/>
              </a:spcAft>
              <a:defRPr/>
            </a:pPr>
            <a:r>
              <a:rPr lang="ru-RU"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Скинхеды</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img.youtube.com/vi/EoV0FHvlu8s/hqdefault.jpg"/>
          <p:cNvPicPr>
            <a:picLocks noChangeAspect="1" noChangeArrowheads="1"/>
          </p:cNvPicPr>
          <p:nvPr/>
        </p:nvPicPr>
        <p:blipFill>
          <a:blip r:embed="rId2">
            <a:extLst>
              <a:ext uri="{28A0092B-C50C-407E-A947-70E740481C1C}">
                <a14:useLocalDpi xmlns:a14="http://schemas.microsoft.com/office/drawing/2010/main" val="0"/>
              </a:ext>
            </a:extLst>
          </a:blip>
          <a:srcRect t="15657" b="-2"/>
          <a:stretch>
            <a:fillRect/>
          </a:stretch>
        </p:blipFill>
        <p:spPr bwMode="auto">
          <a:xfrm>
            <a:off x="1430338" y="4327525"/>
            <a:ext cx="37973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4" descr="http://pit.dirty.ru/dirty/1/2009/04/17/26234-100329-5c03e085faf56218b5e85f728f0f0cd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343400"/>
            <a:ext cx="194945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703263" y="1268413"/>
            <a:ext cx="8280400" cy="323215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marL="342900" indent="-342900" fontAlgn="auto">
              <a:spcBef>
                <a:spcPts val="0"/>
              </a:spcBef>
              <a:spcAft>
                <a:spcPts val="0"/>
              </a:spcAft>
              <a:buFont typeface="Arial" panose="020B0604020202020204" pitchFamily="34" charset="0"/>
              <a:buChar char="•"/>
              <a:defRPr/>
            </a:pPr>
            <a:r>
              <a:rPr lang="ru-RU" sz="2000" dirty="0">
                <a:solidFill>
                  <a:schemeClr val="tx1"/>
                </a:solidFill>
                <a:latin typeface="Arial" panose="020B0604020202020204" pitchFamily="34" charset="0"/>
                <a:cs typeface="Arial" panose="020B0604020202020204" pitchFamily="34" charset="0"/>
              </a:rPr>
              <a:t>Самое агрессивное течение.</a:t>
            </a:r>
          </a:p>
          <a:p>
            <a:pPr marL="342900" indent="-342900" fontAlgn="auto">
              <a:spcBef>
                <a:spcPts val="0"/>
              </a:spcBef>
              <a:spcAft>
                <a:spcPts val="0"/>
              </a:spcAft>
              <a:buFont typeface="Arial" panose="020B0604020202020204" pitchFamily="34" charset="0"/>
              <a:buChar char="•"/>
              <a:defRPr/>
            </a:pPr>
            <a:r>
              <a:rPr lang="ru-RU" sz="2000" dirty="0">
                <a:solidFill>
                  <a:schemeClr val="tx1"/>
                </a:solidFill>
                <a:latin typeface="Arial" panose="020B0604020202020204" pitchFamily="34" charset="0"/>
                <a:cs typeface="Arial" panose="020B0604020202020204" pitchFamily="34" charset="0"/>
              </a:rPr>
              <a:t>Ведут войну с людьми другой расы с использованием информационных ресурсов, физического насилия (погромы, убийства и др.).</a:t>
            </a:r>
          </a:p>
          <a:p>
            <a:pPr marL="342900" indent="-342900" fontAlgn="auto">
              <a:spcBef>
                <a:spcPts val="0"/>
              </a:spcBef>
              <a:spcAft>
                <a:spcPts val="0"/>
              </a:spcAft>
              <a:buFont typeface="Arial" panose="020B0604020202020204" pitchFamily="34" charset="0"/>
              <a:buChar char="•"/>
              <a:defRPr/>
            </a:pPr>
            <a:r>
              <a:rPr lang="ru-RU" sz="2000" dirty="0">
                <a:solidFill>
                  <a:schemeClr val="tx1"/>
                </a:solidFill>
                <a:latin typeface="Arial" panose="020B0604020202020204" pitchFamily="34" charset="0"/>
                <a:cs typeface="Arial" panose="020B0604020202020204" pitchFamily="34" charset="0"/>
              </a:rPr>
              <a:t>Их отличительный символ – свастика, знак, который даже не говорит, а кричит сам за </a:t>
            </a:r>
            <a:r>
              <a:rPr lang="ru-RU" sz="2000" dirty="0">
                <a:solidFill>
                  <a:srgbClr val="000000"/>
                </a:solidFill>
                <a:latin typeface="Arial" panose="020B0604020202020204" pitchFamily="34" charset="0"/>
                <a:cs typeface="Arial" panose="020B0604020202020204" pitchFamily="34" charset="0"/>
              </a:rPr>
              <a:t>себя. Носят его наши с вами современники, которые родились намного позже победы над фашизмом. Они называют себя фашистами и этим гордятся</a:t>
            </a:r>
            <a:r>
              <a:rPr lang="ru-RU" sz="2000" dirty="0">
                <a:solidFill>
                  <a:srgbClr val="000000"/>
                </a:solidFill>
                <a:latin typeface="Verdana" panose="020B0604030504040204" pitchFamily="34" charset="0"/>
              </a:rPr>
              <a:t>.</a:t>
            </a:r>
          </a:p>
          <a:p>
            <a:pPr marL="342900" indent="-342900" fontAlgn="auto">
              <a:spcBef>
                <a:spcPts val="0"/>
              </a:spcBef>
              <a:spcAft>
                <a:spcPts val="0"/>
              </a:spcAft>
              <a:buFont typeface="Arial" panose="020B0604020202020204" pitchFamily="34" charset="0"/>
              <a:buChar char="•"/>
              <a:defRPr/>
            </a:pPr>
            <a:r>
              <a:rPr lang="ru-RU" sz="2000" dirty="0">
                <a:solidFill>
                  <a:schemeClr val="tx1"/>
                </a:solidFill>
                <a:latin typeface="Arial" panose="020B0604020202020204" pitchFamily="34" charset="0"/>
                <a:cs typeface="Arial" panose="020B0604020202020204" pitchFamily="34" charset="0"/>
              </a:rPr>
              <a:t>Основная идея движения: борьба за «чистоту» русской расы.</a:t>
            </a:r>
            <a:br>
              <a:rPr lang="ru-RU" sz="2000" dirty="0">
                <a:solidFill>
                  <a:schemeClr val="tx1"/>
                </a:solidFill>
                <a:latin typeface="Arial" panose="020B0604020202020204" pitchFamily="34" charset="0"/>
                <a:cs typeface="Arial" panose="020B0604020202020204" pitchFamily="34" charset="0"/>
              </a:rPr>
            </a:br>
            <a:endParaRPr lang="ru-RU" sz="2400" dirty="0">
              <a:solidFill>
                <a:schemeClr val="tx1"/>
              </a:solidFill>
              <a:latin typeface="Arial" panose="020B0604020202020204" pitchFamily="34" charset="0"/>
              <a:cs typeface="Arial" panose="020B0604020202020204" pitchFamily="34" charset="0"/>
            </a:endParaRPr>
          </a:p>
        </p:txBody>
      </p:sp>
      <p:sp>
        <p:nvSpPr>
          <p:cNvPr id="7" name="Прямоугольник 6"/>
          <p:cNvSpPr/>
          <p:nvPr/>
        </p:nvSpPr>
        <p:spPr>
          <a:xfrm>
            <a:off x="1430338" y="677585"/>
            <a:ext cx="1858963" cy="492125"/>
          </a:xfrm>
          <a:prstGeom prst="rect">
            <a:avLst/>
          </a:prstGeom>
          <a:noFill/>
        </p:spPr>
        <p:txBody>
          <a:bodyPr wrap="none">
            <a:spAutoFit/>
          </a:bodyPr>
          <a:lstStyle/>
          <a:p>
            <a:pPr algn="ctr" fontAlgn="auto">
              <a:spcBef>
                <a:spcPts val="0"/>
              </a:spcBef>
              <a:spcAft>
                <a:spcPts val="0"/>
              </a:spcAft>
              <a:defRPr/>
            </a:pPr>
            <a:r>
              <a:rPr lang="ru-RU" sz="2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Скинхеды</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14111" y="1351939"/>
            <a:ext cx="8154988" cy="5000625"/>
          </a:xfrm>
        </p:spPr>
        <p:txBody>
          <a:bodyPr>
            <a:normAutofit/>
          </a:bodyPr>
          <a:lstStyle/>
          <a:p>
            <a:pPr marL="0" indent="0" eaLnBrk="1" fontAlgn="auto" hangingPunct="1">
              <a:lnSpc>
                <a:spcPct val="100000"/>
              </a:lnSpc>
              <a:spcBef>
                <a:spcPts val="600"/>
              </a:spcBef>
              <a:spcAft>
                <a:spcPts val="0"/>
              </a:spcAft>
              <a:buFont typeface="Arial" charset="0"/>
              <a:buNone/>
              <a:defRPr/>
            </a:pPr>
            <a:r>
              <a:rPr lang="ru-RU" altLang="ru-RU" sz="2400" b="1" dirty="0">
                <a:latin typeface="Arial" panose="020B0604020202020204" pitchFamily="34" charset="0"/>
                <a:cs typeface="Arial" panose="020B0604020202020204" pitchFamily="34" charset="0"/>
              </a:rPr>
              <a:t>Основные методы деятельности скинхедов:</a:t>
            </a:r>
          </a:p>
          <a:p>
            <a:pPr eaLnBrk="1" fontAlgn="auto" hangingPunct="1">
              <a:lnSpc>
                <a:spcPct val="100000"/>
              </a:lnSpc>
              <a:spcBef>
                <a:spcPts val="600"/>
              </a:spcBef>
              <a:spcAft>
                <a:spcPts val="0"/>
              </a:spcAft>
              <a:defRPr/>
            </a:pPr>
            <a:r>
              <a:rPr lang="ru-RU" sz="2400" dirty="0">
                <a:latin typeface="Arial" panose="020B0604020202020204" pitchFamily="34" charset="0"/>
                <a:cs typeface="Arial" panose="020B0604020202020204" pitchFamily="34" charset="0"/>
              </a:rPr>
              <a:t>агитация, распространение листовок (обычно с расистскими призывами);</a:t>
            </a:r>
          </a:p>
          <a:p>
            <a:pPr eaLnBrk="1" fontAlgn="auto" hangingPunct="1">
              <a:lnSpc>
                <a:spcPct val="100000"/>
              </a:lnSpc>
              <a:spcBef>
                <a:spcPts val="600"/>
              </a:spcBef>
              <a:spcAft>
                <a:spcPts val="0"/>
              </a:spcAft>
              <a:defRPr/>
            </a:pPr>
            <a:r>
              <a:rPr lang="ru-RU" sz="2400" dirty="0">
                <a:latin typeface="Arial" panose="020B0604020202020204" pitchFamily="34" charset="0"/>
                <a:cs typeface="Arial" panose="020B0604020202020204" pitchFamily="34" charset="0"/>
              </a:rPr>
              <a:t>различные акты вандализма (рисунки свастики на видных местах, и др.);</a:t>
            </a:r>
          </a:p>
          <a:p>
            <a:pPr eaLnBrk="1" fontAlgn="auto" hangingPunct="1">
              <a:lnSpc>
                <a:spcPct val="100000"/>
              </a:lnSpc>
              <a:spcBef>
                <a:spcPts val="600"/>
              </a:spcBef>
              <a:spcAft>
                <a:spcPts val="0"/>
              </a:spcAft>
              <a:defRPr/>
            </a:pPr>
            <a:r>
              <a:rPr lang="ru-RU" sz="2400" dirty="0">
                <a:latin typeface="Arial" panose="020B0604020202020204" pitchFamily="34" charset="0"/>
                <a:cs typeface="Arial" panose="020B0604020202020204" pitchFamily="34" charset="0"/>
              </a:rPr>
              <a:t>нападения на иностранцев, лиц кавказской национальности, избиение граждан СНГ;</a:t>
            </a:r>
          </a:p>
          <a:p>
            <a:pPr eaLnBrk="1" fontAlgn="auto" hangingPunct="1">
              <a:lnSpc>
                <a:spcPct val="100000"/>
              </a:lnSpc>
              <a:spcBef>
                <a:spcPts val="600"/>
              </a:spcBef>
              <a:spcAft>
                <a:spcPts val="0"/>
              </a:spcAft>
              <a:defRPr/>
            </a:pPr>
            <a:r>
              <a:rPr lang="ru-RU" sz="2400" dirty="0">
                <a:latin typeface="Arial" panose="020B0604020202020204" pitchFamily="34" charset="0"/>
                <a:cs typeface="Arial" panose="020B0604020202020204" pitchFamily="34" charset="0"/>
              </a:rPr>
              <a:t>общеуголовные преступления: нанесение изображений экстремистского характера, в том числе, свастики, хулиганство, распитие спиртных напитков, участие в столкновениях с футбольными фанатами.</a:t>
            </a:r>
          </a:p>
          <a:p>
            <a:pPr marL="320040" indent="-320040" algn="just" eaLnBrk="1" fontAlgn="auto" hangingPunct="1">
              <a:spcAft>
                <a:spcPts val="0"/>
              </a:spcAft>
              <a:buFont typeface="Wingdings"/>
              <a:buChar char=""/>
              <a:defRPr/>
            </a:pPr>
            <a:endParaRPr lang="ru-RU"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449373" y="691888"/>
            <a:ext cx="1858963" cy="492125"/>
          </a:xfrm>
          <a:prstGeom prst="rect">
            <a:avLst/>
          </a:prstGeom>
          <a:noFill/>
        </p:spPr>
        <p:txBody>
          <a:bodyPr wrap="none">
            <a:spAutoFit/>
          </a:bodyPr>
          <a:lstStyle/>
          <a:p>
            <a:pPr algn="ctr" fontAlgn="auto">
              <a:spcBef>
                <a:spcPts val="0"/>
              </a:spcBef>
              <a:spcAft>
                <a:spcPts val="0"/>
              </a:spcAft>
              <a:defRPr/>
            </a:pPr>
            <a:r>
              <a:rPr lang="ru-RU" sz="2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Скинхеды</a:t>
            </a:r>
          </a:p>
        </p:txBody>
      </p:sp>
    </p:spTree>
  </p:cSld>
  <p:clrMapOvr>
    <a:masterClrMapping/>
  </p:clrMapOvr>
  <p:transition>
    <p:wedg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2775" y="1600200"/>
            <a:ext cx="5473700" cy="4852988"/>
          </a:xfrm>
        </p:spPr>
        <p:txBody>
          <a:bodyPr>
            <a:normAutofit lnSpcReduction="10000"/>
          </a:bodyPr>
          <a:lstStyle/>
          <a:p>
            <a:pPr marL="0" indent="0" eaLnBrk="1" fontAlgn="auto" hangingPunct="1">
              <a:spcAft>
                <a:spcPts val="0"/>
              </a:spcAft>
              <a:buFont typeface="Arial" charset="0"/>
              <a:buNone/>
              <a:defRPr/>
            </a:pPr>
            <a:r>
              <a:rPr lang="ru-RU" sz="2200" b="1" dirty="0">
                <a:latin typeface="Arial" panose="020B0604020202020204" pitchFamily="34" charset="0"/>
                <a:cs typeface="Arial" panose="020B0604020202020204" pitchFamily="34" charset="0"/>
              </a:rPr>
              <a:t>Отличительные признаки: </a:t>
            </a:r>
          </a:p>
          <a:p>
            <a:pPr eaLnBrk="1" fontAlgn="auto" hangingPunct="1">
              <a:spcAft>
                <a:spcPts val="0"/>
              </a:spcAft>
              <a:buFont typeface="Arial" panose="020B0604020202020204" pitchFamily="34" charset="0"/>
              <a:buChar char="•"/>
              <a:defRPr/>
            </a:pPr>
            <a:r>
              <a:rPr lang="ru-RU" sz="2200" dirty="0">
                <a:latin typeface="Arial" panose="020B0604020202020204" pitchFamily="34" charset="0"/>
                <a:cs typeface="Arial" panose="020B0604020202020204" pitchFamily="34" charset="0"/>
              </a:rPr>
              <a:t>бритая голова (или короткая стрижка); </a:t>
            </a:r>
          </a:p>
          <a:p>
            <a:pPr eaLnBrk="1" fontAlgn="auto" hangingPunct="1">
              <a:spcAft>
                <a:spcPts val="0"/>
              </a:spcAft>
              <a:buFont typeface="Arial" panose="020B0604020202020204" pitchFamily="34" charset="0"/>
              <a:buChar char="•"/>
              <a:defRPr/>
            </a:pPr>
            <a:r>
              <a:rPr lang="ru-RU" sz="2200" dirty="0">
                <a:latin typeface="Arial" panose="020B0604020202020204" pitchFamily="34" charset="0"/>
                <a:cs typeface="Arial" panose="020B0604020202020204" pitchFamily="34" charset="0"/>
              </a:rPr>
              <a:t>камуфляжная форма, куртки «</a:t>
            </a:r>
            <a:r>
              <a:rPr lang="ru-RU" sz="2200" dirty="0" err="1">
                <a:latin typeface="Arial" panose="020B0604020202020204" pitchFamily="34" charset="0"/>
                <a:cs typeface="Arial" panose="020B0604020202020204" pitchFamily="34" charset="0"/>
              </a:rPr>
              <a:t>бомберы</a:t>
            </a:r>
            <a:r>
              <a:rPr lang="ru-RU" sz="2200" dirty="0">
                <a:latin typeface="Arial" panose="020B0604020202020204" pitchFamily="34" charset="0"/>
                <a:cs typeface="Arial" panose="020B0604020202020204" pitchFamily="34" charset="0"/>
              </a:rPr>
              <a:t>» (черного цвета, внутри оранжевые), толстовки с капюшоном (</a:t>
            </a:r>
            <a:r>
              <a:rPr lang="en-US" sz="2200" dirty="0">
                <a:latin typeface="Arial" panose="020B0604020202020204" pitchFamily="34" charset="0"/>
                <a:cs typeface="Arial" panose="020B0604020202020204" pitchFamily="34" charset="0"/>
              </a:rPr>
              <a:t>Lonsdale</a:t>
            </a:r>
            <a:r>
              <a:rPr lang="ru-RU" sz="2200" dirty="0">
                <a:latin typeface="Arial" panose="020B0604020202020204" pitchFamily="34" charset="0"/>
                <a:cs typeface="Arial" panose="020B0604020202020204" pitchFamily="34" charset="0"/>
              </a:rPr>
              <a:t>); </a:t>
            </a:r>
          </a:p>
          <a:p>
            <a:pPr eaLnBrk="1" fontAlgn="auto" hangingPunct="1">
              <a:spcAft>
                <a:spcPts val="0"/>
              </a:spcAft>
              <a:buFont typeface="Arial" panose="020B0604020202020204" pitchFamily="34" charset="0"/>
              <a:buChar char="•"/>
              <a:defRPr/>
            </a:pPr>
            <a:r>
              <a:rPr lang="ru-RU" sz="2200" dirty="0">
                <a:latin typeface="Arial" panose="020B0604020202020204" pitchFamily="34" charset="0"/>
                <a:cs typeface="Arial" panose="020B0604020202020204" pitchFamily="34" charset="0"/>
              </a:rPr>
              <a:t>на ногах – «</a:t>
            </a:r>
            <a:r>
              <a:rPr lang="ru-RU" sz="2200" dirty="0" err="1">
                <a:latin typeface="Arial" panose="020B0604020202020204" pitchFamily="34" charset="0"/>
                <a:cs typeface="Arial" panose="020B0604020202020204" pitchFamily="34" charset="0"/>
              </a:rPr>
              <a:t>берцы</a:t>
            </a:r>
            <a:r>
              <a:rPr lang="ru-RU" sz="2200" dirty="0">
                <a:latin typeface="Arial" panose="020B0604020202020204" pitchFamily="34" charset="0"/>
                <a:cs typeface="Arial" panose="020B0604020202020204" pitchFamily="34" charset="0"/>
              </a:rPr>
              <a:t>», «</a:t>
            </a:r>
            <a:r>
              <a:rPr lang="ru-RU" sz="2200" dirty="0" err="1">
                <a:latin typeface="Arial" panose="020B0604020202020204" pitchFamily="34" charset="0"/>
                <a:cs typeface="Arial" panose="020B0604020202020204" pitchFamily="34" charset="0"/>
              </a:rPr>
              <a:t>гриндерсы</a:t>
            </a:r>
            <a:r>
              <a:rPr lang="ru-RU" sz="2200" dirty="0">
                <a:latin typeface="Arial" panose="020B0604020202020204" pitchFamily="34" charset="0"/>
                <a:cs typeface="Arial" panose="020B0604020202020204" pitchFamily="34" charset="0"/>
              </a:rPr>
              <a:t>», закатанные джинсы;</a:t>
            </a:r>
          </a:p>
          <a:p>
            <a:pPr eaLnBrk="1" fontAlgn="auto" hangingPunct="1">
              <a:spcAft>
                <a:spcPts val="0"/>
              </a:spcAft>
              <a:buFont typeface="Arial" panose="020B0604020202020204" pitchFamily="34" charset="0"/>
              <a:buChar char="•"/>
              <a:defRPr/>
            </a:pPr>
            <a:r>
              <a:rPr lang="ru-RU" sz="2200" dirty="0">
                <a:latin typeface="Arial" panose="020B0604020202020204" pitchFamily="34" charset="0"/>
                <a:cs typeface="Arial" panose="020B0604020202020204" pitchFamily="34" charset="0"/>
              </a:rPr>
              <a:t>наличие татуировок (обычно свастика);</a:t>
            </a:r>
          </a:p>
          <a:p>
            <a:pPr eaLnBrk="1" fontAlgn="auto" hangingPunct="1">
              <a:spcAft>
                <a:spcPts val="0"/>
              </a:spcAft>
              <a:buFont typeface="Arial" panose="020B0604020202020204" pitchFamily="34" charset="0"/>
              <a:buChar char="•"/>
              <a:defRPr/>
            </a:pPr>
            <a:r>
              <a:rPr lang="ru-RU" sz="2200" dirty="0">
                <a:latin typeface="Arial" panose="020B0604020202020204" pitchFamily="34" charset="0"/>
                <a:cs typeface="Arial" panose="020B0604020202020204" pitchFamily="34" charset="0"/>
              </a:rPr>
              <a:t>все скинхеды имеют в данной среде прозвища. </a:t>
            </a:r>
          </a:p>
          <a:p>
            <a:pPr marL="320040" indent="-320040" eaLnBrk="1" fontAlgn="auto" hangingPunct="1">
              <a:spcAft>
                <a:spcPts val="0"/>
              </a:spcAft>
              <a:buFont typeface="Wingdings"/>
              <a:buChar char=""/>
              <a:defRPr/>
            </a:pPr>
            <a:endParaRPr lang="ru-RU" dirty="0">
              <a:latin typeface="Times New Roman" panose="02020603050405020304" pitchFamily="18" charset="0"/>
              <a:cs typeface="Times New Roman" panose="02020603050405020304" pitchFamily="18" charset="0"/>
            </a:endParaRPr>
          </a:p>
        </p:txBody>
      </p:sp>
      <p:pic>
        <p:nvPicPr>
          <p:cNvPr id="72707" name="Picture 2" descr="C:\Users\Таня\Pictures\22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675" y="188913"/>
            <a:ext cx="25812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3" descr="C:\Users\Таня\Pictures\78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400" y="4797425"/>
            <a:ext cx="25685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4" descr="C:\Users\Таня\Pictures\im3_5_8_lr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350" y="2171700"/>
            <a:ext cx="2481263"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1604511" y="658026"/>
            <a:ext cx="1860550" cy="492125"/>
          </a:xfrm>
          <a:prstGeom prst="rect">
            <a:avLst/>
          </a:prstGeom>
          <a:noFill/>
        </p:spPr>
        <p:txBody>
          <a:bodyPr wrap="none">
            <a:spAutoFit/>
          </a:bodyPr>
          <a:lstStyle/>
          <a:p>
            <a:pPr algn="ctr" fontAlgn="auto">
              <a:spcBef>
                <a:spcPts val="0"/>
              </a:spcBef>
              <a:spcAft>
                <a:spcPts val="0"/>
              </a:spcAft>
              <a:defRPr/>
            </a:pPr>
            <a:r>
              <a:rPr lang="ru-RU" sz="2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Скинхеды</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972344" y="1385494"/>
            <a:ext cx="7200900" cy="3600450"/>
          </a:xfrm>
        </p:spPr>
        <p:txBody>
          <a:bodyPr>
            <a:normAutofit fontScale="85000" lnSpcReduction="20000"/>
          </a:bodyPr>
          <a:lstStyle/>
          <a:p>
            <a:pPr marL="320040" indent="-320040" eaLnBrk="1" fontAlgn="auto" hangingPunct="1">
              <a:lnSpc>
                <a:spcPct val="120000"/>
              </a:lnSpc>
              <a:spcAft>
                <a:spcPts val="0"/>
              </a:spcAft>
              <a:buFont typeface="Arial" charset="0"/>
              <a:buNone/>
              <a:defRPr/>
            </a:pPr>
            <a:r>
              <a:rPr lang="ru-RU" sz="2600" b="1" dirty="0">
                <a:latin typeface="Arial" panose="020B0604020202020204" pitchFamily="34" charset="0"/>
                <a:cs typeface="Arial" panose="020B0604020202020204" pitchFamily="34" charset="0"/>
              </a:rPr>
              <a:t>Основополагающие идеи скинхедов:</a:t>
            </a:r>
          </a:p>
          <a:p>
            <a:pPr eaLnBrk="1" fontAlgn="auto" hangingPunct="1">
              <a:lnSpc>
                <a:spcPct val="120000"/>
              </a:lnSpc>
              <a:spcAft>
                <a:spcPts val="0"/>
              </a:spcAft>
              <a:defRPr/>
            </a:pPr>
            <a:r>
              <a:rPr lang="ru-RU" sz="2600" dirty="0">
                <a:latin typeface="Arial" panose="020B0604020202020204" pitchFamily="34" charset="0"/>
                <a:cs typeface="Arial" panose="020B0604020202020204" pitchFamily="34" charset="0"/>
              </a:rPr>
              <a:t>Активное неприятие инородцев, доходящее до ненависти. Здесь в полной мере проявляется открытое противостояние лицам иных рас и национальностей. </a:t>
            </a:r>
          </a:p>
          <a:p>
            <a:pPr eaLnBrk="1" fontAlgn="auto" hangingPunct="1">
              <a:lnSpc>
                <a:spcPct val="120000"/>
              </a:lnSpc>
              <a:spcAft>
                <a:spcPts val="0"/>
              </a:spcAft>
              <a:defRPr/>
            </a:pPr>
            <a:r>
              <a:rPr lang="ru-RU" sz="2600" dirty="0">
                <a:latin typeface="Arial" panose="020B0604020202020204" pitchFamily="34" charset="0"/>
                <a:cs typeface="Arial" panose="020B0604020202020204" pitchFamily="34" charset="0"/>
              </a:rPr>
              <a:t>Пропаганда насилия, запугивание мирных граждан и даже представителей власти, организация погромов, терактов и убийств – эти действия направлены против всех «чужаков».</a:t>
            </a:r>
          </a:p>
          <a:p>
            <a:pPr marL="320040" indent="-320040" algn="just" eaLnBrk="1" fontAlgn="auto" hangingPunct="1">
              <a:spcAft>
                <a:spcPts val="0"/>
              </a:spcAft>
              <a:buFont typeface="Wingdings"/>
              <a:buChar char=""/>
              <a:defRPr/>
            </a:pPr>
            <a:endParaRPr lang="ru-RU" dirty="0"/>
          </a:p>
        </p:txBody>
      </p:sp>
      <p:sp>
        <p:nvSpPr>
          <p:cNvPr id="5" name="Прямоугольник 4"/>
          <p:cNvSpPr/>
          <p:nvPr/>
        </p:nvSpPr>
        <p:spPr>
          <a:xfrm>
            <a:off x="1426420" y="685975"/>
            <a:ext cx="1858963" cy="492125"/>
          </a:xfrm>
          <a:prstGeom prst="rect">
            <a:avLst/>
          </a:prstGeom>
          <a:noFill/>
        </p:spPr>
        <p:txBody>
          <a:bodyPr wrap="none">
            <a:spAutoFit/>
          </a:bodyPr>
          <a:lstStyle/>
          <a:p>
            <a:pPr algn="ctr" fontAlgn="auto">
              <a:spcBef>
                <a:spcPts val="0"/>
              </a:spcBef>
              <a:spcAft>
                <a:spcPts val="0"/>
              </a:spcAft>
              <a:defRPr/>
            </a:pPr>
            <a:r>
              <a:rPr lang="ru-RU" sz="2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Скинхеды</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734739" y="1275806"/>
            <a:ext cx="8333760" cy="2339850"/>
          </a:xfrm>
        </p:spPr>
        <p:txBody>
          <a:bodyPr>
            <a:normAutofit lnSpcReduction="10000"/>
          </a:bodyPr>
          <a:lstStyle/>
          <a:p>
            <a:pPr eaLnBrk="1" hangingPunct="1">
              <a:lnSpc>
                <a:spcPct val="100000"/>
              </a:lnSpc>
            </a:pPr>
            <a:r>
              <a:rPr lang="ru-RU" altLang="ru-RU" sz="2200" dirty="0">
                <a:latin typeface="Arial" charset="0"/>
                <a:cs typeface="Arial" charset="0"/>
              </a:rPr>
              <a:t>На сегодняшний день на территории России действуют свыше 35 крупных </a:t>
            </a:r>
            <a:r>
              <a:rPr lang="ru-RU" altLang="ru-RU" sz="2200" dirty="0" err="1">
                <a:latin typeface="Arial" charset="0"/>
                <a:cs typeface="Arial" charset="0"/>
              </a:rPr>
              <a:t>скин</a:t>
            </a:r>
            <a:r>
              <a:rPr lang="ru-RU" altLang="ru-RU" sz="2200" dirty="0">
                <a:latin typeface="Arial" charset="0"/>
                <a:cs typeface="Arial" charset="0"/>
              </a:rPr>
              <a:t>-группировок, которые отличаются установленными правилами поведения и жесткой дисциплиной. </a:t>
            </a:r>
          </a:p>
          <a:p>
            <a:pPr eaLnBrk="1" hangingPunct="1">
              <a:lnSpc>
                <a:spcPct val="100000"/>
              </a:lnSpc>
            </a:pPr>
            <a:r>
              <a:rPr lang="ru-RU" altLang="ru-RU" sz="2200" dirty="0">
                <a:latin typeface="Arial" charset="0"/>
                <a:cs typeface="Arial" charset="0"/>
              </a:rPr>
              <a:t>В Московском регионе активно действуют 23 наиболее агрессивные группы, общей численностью достигающие более 3000 участников; в Санкт-Петербурге – около 9.</a:t>
            </a:r>
          </a:p>
        </p:txBody>
      </p:sp>
      <p:pic>
        <p:nvPicPr>
          <p:cNvPr id="74755" name="Picture 2" descr="C:\Users\Таня\Pictures\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116" y="3612998"/>
            <a:ext cx="3671190" cy="254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5"/>
          <p:cNvSpPr txBox="1">
            <a:spLocks noChangeArrowheads="1"/>
          </p:cNvSpPr>
          <p:nvPr/>
        </p:nvSpPr>
        <p:spPr bwMode="auto">
          <a:xfrm>
            <a:off x="5676158" y="6216650"/>
            <a:ext cx="2806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a:r>
              <a:rPr lang="ru-RU" altLang="ru-RU" sz="1800" i="1" dirty="0">
                <a:solidFill>
                  <a:srgbClr val="800000"/>
                </a:solidFill>
              </a:rPr>
              <a:t>Скинхеды. Факельное шествие в Петербурге</a:t>
            </a:r>
          </a:p>
        </p:txBody>
      </p:sp>
      <p:sp>
        <p:nvSpPr>
          <p:cNvPr id="6" name="Прямоугольник 5"/>
          <p:cNvSpPr/>
          <p:nvPr/>
        </p:nvSpPr>
        <p:spPr>
          <a:xfrm>
            <a:off x="1468365" y="700715"/>
            <a:ext cx="1858963" cy="492125"/>
          </a:xfrm>
          <a:prstGeom prst="rect">
            <a:avLst/>
          </a:prstGeom>
          <a:noFill/>
        </p:spPr>
        <p:txBody>
          <a:bodyPr wrap="none">
            <a:spAutoFit/>
          </a:bodyPr>
          <a:lstStyle/>
          <a:p>
            <a:pPr algn="ctr" fontAlgn="auto">
              <a:spcBef>
                <a:spcPts val="0"/>
              </a:spcBef>
              <a:spcAft>
                <a:spcPts val="0"/>
              </a:spcAft>
              <a:defRPr/>
            </a:pPr>
            <a:r>
              <a:rPr lang="ru-RU" sz="2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Скинхеды</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124744" y="1414496"/>
            <a:ext cx="3445021" cy="554707"/>
          </a:xfrm>
        </p:spPr>
        <p:txBody>
          <a:bodyPr>
            <a:normAutofit/>
          </a:bodyPr>
          <a:lstStyle/>
          <a:p>
            <a:pPr eaLnBrk="1" hangingPunct="1">
              <a:defRPr/>
            </a:pPr>
            <a:r>
              <a:rPr lang="ru-RU" altLang="ru-RU" sz="2800" b="1" dirty="0">
                <a:solidFill>
                  <a:srgbClr val="00206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Субкультура ЭМО</a:t>
            </a:r>
          </a:p>
        </p:txBody>
      </p:sp>
      <p:sp>
        <p:nvSpPr>
          <p:cNvPr id="2" name="Содержимое 1"/>
          <p:cNvSpPr>
            <a:spLocks noGrp="1"/>
          </p:cNvSpPr>
          <p:nvPr>
            <p:ph idx="1"/>
          </p:nvPr>
        </p:nvSpPr>
        <p:spPr>
          <a:xfrm>
            <a:off x="755650" y="2205038"/>
            <a:ext cx="7921625" cy="4103687"/>
          </a:xfrm>
        </p:spPr>
        <p:txBody>
          <a:bodyPr>
            <a:normAutofit/>
          </a:bodyPr>
          <a:lstStyle/>
          <a:p>
            <a:pPr marL="0" indent="0" eaLnBrk="1" hangingPunct="1">
              <a:lnSpc>
                <a:spcPct val="100000"/>
              </a:lnSpc>
              <a:buFont typeface="Arial" charset="0"/>
              <a:buNone/>
              <a:defRPr/>
            </a:pPr>
            <a:r>
              <a:rPr lang="ru-RU" sz="2200" dirty="0">
                <a:latin typeface="Arial" panose="020B0604020202020204" pitchFamily="34" charset="0"/>
                <a:cs typeface="Arial" panose="020B0604020202020204" pitchFamily="34" charset="0"/>
              </a:rPr>
              <a:t>ЭМО </a:t>
            </a:r>
            <a:r>
              <a:rPr lang="ru-RU" sz="2200" dirty="0">
                <a:latin typeface="Arial"/>
                <a:cs typeface="Arial"/>
              </a:rPr>
              <a:t>– </a:t>
            </a:r>
            <a:r>
              <a:rPr lang="ru-RU" sz="2200" dirty="0">
                <a:latin typeface="Arial" panose="020B0604020202020204" pitchFamily="34" charset="0"/>
                <a:cs typeface="Arial" panose="020B0604020202020204" pitchFamily="34" charset="0"/>
              </a:rPr>
              <a:t>молодежная субкультура, образовавшаяся на базе поклонников одноименного музыкального стиля.</a:t>
            </a:r>
          </a:p>
          <a:p>
            <a:pPr eaLnBrk="1" hangingPunct="1">
              <a:lnSpc>
                <a:spcPct val="100000"/>
              </a:lnSpc>
              <a:defRPr/>
            </a:pPr>
            <a:r>
              <a:rPr lang="ru-RU" sz="2200" dirty="0">
                <a:latin typeface="Arial" panose="020B0604020202020204" pitchFamily="34" charset="0"/>
                <a:cs typeface="Arial" panose="020B0604020202020204" pitchFamily="34" charset="0"/>
              </a:rPr>
              <a:t>Внешний вид: черные длинные волосы, большая крашеная челка, различного рода металлические украшения, неформальная одежда.</a:t>
            </a:r>
          </a:p>
          <a:p>
            <a:pPr eaLnBrk="1" hangingPunct="1">
              <a:lnSpc>
                <a:spcPct val="100000"/>
              </a:lnSpc>
              <a:defRPr/>
            </a:pPr>
            <a:r>
              <a:rPr lang="ru-RU" sz="2200" dirty="0">
                <a:latin typeface="Arial" panose="020B0604020202020204" pitchFamily="34" charset="0"/>
                <a:cs typeface="Arial" panose="020B0604020202020204" pitchFamily="34" charset="0"/>
              </a:rPr>
              <a:t>Депрессия, самоуничтожение, протест против взрослых. Выражается протест в суицидальном поведении.</a:t>
            </a:r>
          </a:p>
          <a:p>
            <a:pPr eaLnBrk="1" hangingPunct="1">
              <a:lnSpc>
                <a:spcPct val="100000"/>
              </a:lnSpc>
              <a:defRPr/>
            </a:pPr>
            <a:r>
              <a:rPr lang="ru-RU" sz="2200" dirty="0">
                <a:latin typeface="Arial" panose="020B0604020202020204" pitchFamily="34" charset="0"/>
                <a:cs typeface="Arial" panose="020B0604020202020204" pitchFamily="34" charset="0"/>
              </a:rPr>
              <a:t>Авторитет имеют те представители ЭМО, которые имели большее количество попыток суицида.</a:t>
            </a:r>
          </a:p>
          <a:p>
            <a:pPr eaLnBrk="1" hangingPunct="1">
              <a:lnSpc>
                <a:spcPct val="100000"/>
              </a:lnSpc>
              <a:defRPr/>
            </a:pPr>
            <a:endParaRPr lang="ru-RU" sz="2500" dirty="0"/>
          </a:p>
        </p:txBody>
      </p:sp>
      <p:sp>
        <p:nvSpPr>
          <p:cNvPr id="5" name="TextBox 4"/>
          <p:cNvSpPr txBox="1"/>
          <p:nvPr/>
        </p:nvSpPr>
        <p:spPr>
          <a:xfrm>
            <a:off x="1124744" y="716996"/>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0" fill="hold"/>
                                        <p:tgtEl>
                                          <p:spTgt spid="2">
                                            <p:txEl>
                                              <p:pRg st="1" end="1"/>
                                            </p:txEl>
                                          </p:spTgt>
                                        </p:tgtEl>
                                        <p:attrNameLst>
                                          <p:attrName>ppt_w</p:attrName>
                                        </p:attrNameLst>
                                      </p:cBhvr>
                                      <p:tavLst>
                                        <p:tav tm="0">
                                          <p:val>
                                            <p:strVal val="#ppt_w+.3"/>
                                          </p:val>
                                        </p:tav>
                                        <p:tav tm="100000">
                                          <p:val>
                                            <p:strVal val="#ppt_w"/>
                                          </p:val>
                                        </p:tav>
                                      </p:tavLst>
                                    </p:anim>
                                    <p:anim calcmode="lin" valueType="num">
                                      <p:cBhvr>
                                        <p:cTn id="15" dur="5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5000"/>
                                        <p:tgtEl>
                                          <p:spTgt spid="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5000" fill="hold"/>
                                        <p:tgtEl>
                                          <p:spTgt spid="2">
                                            <p:txEl>
                                              <p:pRg st="0" end="0"/>
                                            </p:txEl>
                                          </p:spTgt>
                                        </p:tgtEl>
                                        <p:attrNameLst>
                                          <p:attrName>ppt_w</p:attrName>
                                        </p:attrNameLst>
                                      </p:cBhvr>
                                      <p:tavLst>
                                        <p:tav tm="0">
                                          <p:val>
                                            <p:strVal val="#ppt_w+.3"/>
                                          </p:val>
                                        </p:tav>
                                        <p:tav tm="100000">
                                          <p:val>
                                            <p:strVal val="#ppt_w"/>
                                          </p:val>
                                        </p:tav>
                                      </p:tavLst>
                                    </p:anim>
                                    <p:anim calcmode="lin" valueType="num">
                                      <p:cBhvr>
                                        <p:cTn id="22" dur="5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23" dur="5000"/>
                                        <p:tgtEl>
                                          <p:spTgt spid="2">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0" fill="hold"/>
                                        <p:tgtEl>
                                          <p:spTgt spid="2">
                                            <p:txEl>
                                              <p:pRg st="2" end="2"/>
                                            </p:txEl>
                                          </p:spTgt>
                                        </p:tgtEl>
                                        <p:attrNameLst>
                                          <p:attrName>ppt_w</p:attrName>
                                        </p:attrNameLst>
                                      </p:cBhvr>
                                      <p:tavLst>
                                        <p:tav tm="0">
                                          <p:val>
                                            <p:strVal val="#ppt_w+.3"/>
                                          </p:val>
                                        </p:tav>
                                        <p:tav tm="100000">
                                          <p:val>
                                            <p:strVal val="#ppt_w"/>
                                          </p:val>
                                        </p:tav>
                                      </p:tavLst>
                                    </p:anim>
                                    <p:anim calcmode="lin" valueType="num">
                                      <p:cBhvr>
                                        <p:cTn id="29" dur="5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30" dur="5000"/>
                                        <p:tgtEl>
                                          <p:spTgt spid="2">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p:cTn id="35" dur="5000" fill="hold"/>
                                        <p:tgtEl>
                                          <p:spTgt spid="2">
                                            <p:txEl>
                                              <p:pRg st="3" end="3"/>
                                            </p:txEl>
                                          </p:spTgt>
                                        </p:tgtEl>
                                        <p:attrNameLst>
                                          <p:attrName>ppt_w</p:attrName>
                                        </p:attrNameLst>
                                      </p:cBhvr>
                                      <p:tavLst>
                                        <p:tav tm="0">
                                          <p:val>
                                            <p:strVal val="#ppt_w+.3"/>
                                          </p:val>
                                        </p:tav>
                                        <p:tav tm="100000">
                                          <p:val>
                                            <p:strVal val="#ppt_w"/>
                                          </p:val>
                                        </p:tav>
                                      </p:tavLst>
                                    </p:anim>
                                    <p:anim calcmode="lin" valueType="num">
                                      <p:cBhvr>
                                        <p:cTn id="36" dur="5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7" dur="5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Содержимое 2"/>
          <p:cNvSpPr>
            <a:spLocks noGrp="1"/>
          </p:cNvSpPr>
          <p:nvPr>
            <p:ph idx="1"/>
          </p:nvPr>
        </p:nvSpPr>
        <p:spPr>
          <a:xfrm>
            <a:off x="438150" y="1476375"/>
            <a:ext cx="8466138" cy="5381625"/>
          </a:xfrm>
        </p:spPr>
        <p:txBody>
          <a:bodyPr/>
          <a:lstStyle/>
          <a:p>
            <a:pPr marL="0" indent="0" eaLnBrk="1" hangingPunct="1">
              <a:lnSpc>
                <a:spcPct val="100000"/>
              </a:lnSpc>
              <a:buFont typeface="Arial" charset="0"/>
              <a:buNone/>
              <a:defRPr/>
            </a:pPr>
            <a:r>
              <a:rPr lang="ru-RU" altLang="ru-RU" sz="1800" dirty="0">
                <a:latin typeface="Arial" panose="020B0604020202020204" pitchFamily="34" charset="0"/>
                <a:cs typeface="Arial" panose="020B0604020202020204" pitchFamily="34" charset="0"/>
              </a:rPr>
              <a:t>На территории РФ действует ряд </a:t>
            </a:r>
            <a:r>
              <a:rPr lang="ru-RU" altLang="ru-RU" sz="1800" b="1" dirty="0">
                <a:latin typeface="Arial" panose="020B0604020202020204" pitchFamily="34" charset="0"/>
                <a:cs typeface="Arial" panose="020B0604020202020204" pitchFamily="34" charset="0"/>
              </a:rPr>
              <a:t>молодежных организаций</a:t>
            </a:r>
            <a:r>
              <a:rPr lang="ru-RU" altLang="ru-RU" sz="1800" dirty="0">
                <a:latin typeface="Arial" panose="020B0604020202020204" pitchFamily="34" charset="0"/>
                <a:cs typeface="Arial" panose="020B0604020202020204" pitchFamily="34" charset="0"/>
              </a:rPr>
              <a:t>, в отдельных акциях которых усматриваются признаки экстремистской деятельности:</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Авангард красной молодежи (АКМ).</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Протестное гражданское движение «Оборона».</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«Идущие без Путина».</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Молодежная общественная организация «Пора».</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Всесоюзная Молодая Гвардия Большевиков (ВМГБ).</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РКСМ (большевики).</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Молодежный левый фронт.</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Российская ассоциация профсоюзных организаций студентов (РАПОС).</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«Евразийский Союз Молодежи».</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«Социалистическое сопротивление за рабочий интернационал» (СС).</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Союз коммунистической молодежи (СКМ).</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Центр общественных инициатив «УРА!» (Утро-Родина-Атака)».</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Союз молодежи «За Родину».</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Российская демократическая партия «Наш выбор».</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Независимая ассоциация студентов «Я думаю».</a:t>
            </a:r>
          </a:p>
          <a:p>
            <a:pPr marL="342900" indent="-342900" eaLnBrk="1" hangingPunct="1">
              <a:lnSpc>
                <a:spcPct val="100000"/>
              </a:lnSpc>
              <a:spcBef>
                <a:spcPts val="0"/>
              </a:spcBef>
              <a:buFont typeface="+mj-lt"/>
              <a:buAutoNum type="arabicPeriod"/>
              <a:defRPr/>
            </a:pPr>
            <a:r>
              <a:rPr lang="ru-RU" altLang="ru-RU" sz="1800" dirty="0">
                <a:latin typeface="Arial" panose="020B0604020202020204" pitchFamily="34" charset="0"/>
                <a:cs typeface="Arial" panose="020B0604020202020204" pitchFamily="34" charset="0"/>
              </a:rPr>
              <a:t>Молодежное правозащитное движение.</a:t>
            </a:r>
          </a:p>
        </p:txBody>
      </p:sp>
      <p:sp>
        <p:nvSpPr>
          <p:cNvPr id="4" name="TextBox 3"/>
          <p:cNvSpPr txBox="1"/>
          <p:nvPr/>
        </p:nvSpPr>
        <p:spPr>
          <a:xfrm>
            <a:off x="1080294" y="691829"/>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624543" y="1376363"/>
            <a:ext cx="8128000" cy="3053024"/>
          </a:xfrm>
        </p:spPr>
        <p:txBody>
          <a:bodyPr/>
          <a:lstStyle/>
          <a:p>
            <a:pPr marL="182563" indent="0" eaLnBrk="1" hangingPunct="1">
              <a:buFont typeface="Arial" charset="0"/>
              <a:buNone/>
              <a:defRPr/>
            </a:pPr>
            <a:r>
              <a:rPr lang="ru-RU" altLang="ru-RU" sz="2000" b="1" dirty="0">
                <a:latin typeface="Arial" panose="020B0604020202020204" pitchFamily="34" charset="0"/>
                <a:cs typeface="Arial" panose="020B0604020202020204" pitchFamily="34" charset="0"/>
              </a:rPr>
              <a:t>Праворадикальные (националистические) молодежные организации:</a:t>
            </a:r>
          </a:p>
          <a:p>
            <a:pPr marL="411163" eaLnBrk="1" hangingPunct="1">
              <a:defRPr/>
            </a:pPr>
            <a:r>
              <a:rPr lang="ru-RU" altLang="ru-RU" sz="2200" dirty="0">
                <a:latin typeface="Arial" panose="020B0604020202020204" pitchFamily="34" charset="0"/>
                <a:cs typeface="Arial" panose="020B0604020202020204" pitchFamily="34" charset="0"/>
              </a:rPr>
              <a:t>Народная национальная партия (ННП).</a:t>
            </a:r>
          </a:p>
          <a:p>
            <a:pPr marL="411163" eaLnBrk="1" hangingPunct="1">
              <a:defRPr/>
            </a:pPr>
            <a:r>
              <a:rPr lang="ru-RU" altLang="ru-RU" sz="2200" dirty="0">
                <a:latin typeface="Arial" panose="020B0604020202020204" pitchFamily="34" charset="0"/>
                <a:cs typeface="Arial" panose="020B0604020202020204" pitchFamily="34" charset="0"/>
              </a:rPr>
              <a:t> Русское национальное единство (РНЕ).</a:t>
            </a:r>
          </a:p>
          <a:p>
            <a:pPr marL="411163" eaLnBrk="1" hangingPunct="1">
              <a:defRPr/>
            </a:pPr>
            <a:r>
              <a:rPr lang="ru-RU" altLang="ru-RU" sz="2200" dirty="0">
                <a:latin typeface="Arial" panose="020B0604020202020204" pitchFamily="34" charset="0"/>
                <a:cs typeface="Arial" panose="020B0604020202020204" pitchFamily="34" charset="0"/>
              </a:rPr>
              <a:t> Движение против нелегальной иммиграции (ДПНИ).</a:t>
            </a:r>
          </a:p>
          <a:p>
            <a:pPr marL="411163" eaLnBrk="1" hangingPunct="1">
              <a:defRPr/>
            </a:pPr>
            <a:r>
              <a:rPr lang="ru-RU" altLang="ru-RU" sz="2200" dirty="0">
                <a:latin typeface="Arial" panose="020B0604020202020204" pitchFamily="34" charset="0"/>
                <a:cs typeface="Arial" panose="020B0604020202020204" pitchFamily="34" charset="0"/>
              </a:rPr>
              <a:t> Славянский союз.</a:t>
            </a:r>
          </a:p>
          <a:p>
            <a:pPr marL="411163" eaLnBrk="1" hangingPunct="1">
              <a:defRPr/>
            </a:pPr>
            <a:r>
              <a:rPr lang="ru-RU" altLang="ru-RU" sz="2200" dirty="0">
                <a:latin typeface="Arial" panose="020B0604020202020204" pitchFamily="34" charset="0"/>
                <a:cs typeface="Arial" panose="020B0604020202020204" pitchFamily="34" charset="0"/>
              </a:rPr>
              <a:t> Народно-державная партия России. </a:t>
            </a:r>
            <a:endParaRPr lang="en-US" altLang="ru-RU" sz="2200" dirty="0">
              <a:latin typeface="Arial" panose="020B0604020202020204" pitchFamily="34" charset="0"/>
              <a:cs typeface="Arial" panose="020B0604020202020204" pitchFamily="34" charset="0"/>
            </a:endParaRPr>
          </a:p>
          <a:p>
            <a:pPr marL="411163" eaLnBrk="1" hangingPunct="1">
              <a:defRPr/>
            </a:pPr>
            <a:endParaRPr lang="ru-RU" altLang="ru-RU" dirty="0">
              <a:latin typeface="Times New Roman" pitchFamily="18" charset="0"/>
              <a:cs typeface="Times New Roman" pitchFamily="18" charset="0"/>
            </a:endParaRPr>
          </a:p>
        </p:txBody>
      </p:sp>
      <p:graphicFrame>
        <p:nvGraphicFramePr>
          <p:cNvPr id="99335" name="Object 7"/>
          <p:cNvGraphicFramePr>
            <a:graphicFrameLocks noChangeAspect="1"/>
          </p:cNvGraphicFramePr>
          <p:nvPr>
            <p:extLst>
              <p:ext uri="{D42A27DB-BD31-4B8C-83A1-F6EECF244321}">
                <p14:modId xmlns:p14="http://schemas.microsoft.com/office/powerpoint/2010/main" val="1691507527"/>
              </p:ext>
            </p:extLst>
          </p:nvPr>
        </p:nvGraphicFramePr>
        <p:xfrm>
          <a:off x="2205197" y="4631262"/>
          <a:ext cx="2676525" cy="1866900"/>
        </p:xfrm>
        <a:graphic>
          <a:graphicData uri="http://schemas.openxmlformats.org/presentationml/2006/ole">
            <mc:AlternateContent xmlns:mc="http://schemas.openxmlformats.org/markup-compatibility/2006">
              <mc:Choice xmlns:v="urn:schemas-microsoft-com:vml" Requires="v">
                <p:oleObj spid="_x0000_s77854" name="Фотография Photo Editor" r:id="rId4" imgW="2048161" imgH="1428949" progId="">
                  <p:embed/>
                </p:oleObj>
              </mc:Choice>
              <mc:Fallback>
                <p:oleObj name="Фотография Photo Editor" r:id="rId4" imgW="2048161" imgH="1428949"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5197" y="4631262"/>
                        <a:ext cx="267652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45" name="Object 17">
            <a:hlinkClick r:id="rId6" action="ppaction://hlinkfile"/>
          </p:cNvPr>
          <p:cNvGraphicFramePr>
            <a:graphicFrameLocks noChangeAspect="1"/>
          </p:cNvGraphicFramePr>
          <p:nvPr>
            <p:extLst>
              <p:ext uri="{D42A27DB-BD31-4B8C-83A1-F6EECF244321}">
                <p14:modId xmlns:p14="http://schemas.microsoft.com/office/powerpoint/2010/main" val="2683522368"/>
              </p:ext>
            </p:extLst>
          </p:nvPr>
        </p:nvGraphicFramePr>
        <p:xfrm>
          <a:off x="6940391" y="4677299"/>
          <a:ext cx="1857375" cy="1847850"/>
        </p:xfrm>
        <a:graphic>
          <a:graphicData uri="http://schemas.openxmlformats.org/presentationml/2006/ole">
            <mc:AlternateContent xmlns:mc="http://schemas.openxmlformats.org/markup-compatibility/2006">
              <mc:Choice xmlns:v="urn:schemas-microsoft-com:vml" Requires="v">
                <p:oleObj spid="_x0000_s77855" name="Фотография Photo Editor" r:id="rId7" imgW="6257143" imgH="6230220" progId="">
                  <p:embed/>
                </p:oleObj>
              </mc:Choice>
              <mc:Fallback>
                <p:oleObj name="Фотография Photo Editor" r:id="rId7" imgW="6257143" imgH="6230220" progId="">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0391" y="4677299"/>
                        <a:ext cx="18573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7829" name="Picture 6" descr="C:\Users\Таня\Pictures\imagesCA0B1TSH.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543" y="4701112"/>
            <a:ext cx="18002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7" descr="C:\Users\Таня\Pictures\imagesCACDPTA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1722" y="4701112"/>
            <a:ext cx="18018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80294" y="733774"/>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slow">
    <p:wipe dir="r"/>
    <p:sndAc>
      <p:stSnd>
        <p:snd r:embed="rId3" name="voltag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randombar(horizontal)">
                                      <p:cBhvr>
                                        <p:cTn id="7" dur="500"/>
                                        <p:tgtEl>
                                          <p:spTgt spid="67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7587">
                                            <p:txEl>
                                              <p:pRg st="1" end="1"/>
                                            </p:txEl>
                                          </p:spTgt>
                                        </p:tgtEl>
                                        <p:attrNameLst>
                                          <p:attrName>style.visibility</p:attrName>
                                        </p:attrNameLst>
                                      </p:cBhvr>
                                      <p:to>
                                        <p:strVal val="visible"/>
                                      </p:to>
                                    </p:set>
                                    <p:animEffect transition="in" filter="randombar(horizontal)">
                                      <p:cBhvr>
                                        <p:cTn id="12" dur="500"/>
                                        <p:tgtEl>
                                          <p:spTgt spid="675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7587">
                                            <p:txEl>
                                              <p:pRg st="2" end="2"/>
                                            </p:txEl>
                                          </p:spTgt>
                                        </p:tgtEl>
                                        <p:attrNameLst>
                                          <p:attrName>style.visibility</p:attrName>
                                        </p:attrNameLst>
                                      </p:cBhvr>
                                      <p:to>
                                        <p:strVal val="visible"/>
                                      </p:to>
                                    </p:set>
                                    <p:animEffect transition="in" filter="randombar(horizontal)">
                                      <p:cBhvr>
                                        <p:cTn id="17" dur="500"/>
                                        <p:tgtEl>
                                          <p:spTgt spid="675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7587">
                                            <p:txEl>
                                              <p:pRg st="3" end="3"/>
                                            </p:txEl>
                                          </p:spTgt>
                                        </p:tgtEl>
                                        <p:attrNameLst>
                                          <p:attrName>style.visibility</p:attrName>
                                        </p:attrNameLst>
                                      </p:cBhvr>
                                      <p:to>
                                        <p:strVal val="visible"/>
                                      </p:to>
                                    </p:set>
                                    <p:animEffect transition="in" filter="randombar(horizontal)">
                                      <p:cBhvr>
                                        <p:cTn id="22" dur="500"/>
                                        <p:tgtEl>
                                          <p:spTgt spid="675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7587">
                                            <p:txEl>
                                              <p:pRg st="4" end="4"/>
                                            </p:txEl>
                                          </p:spTgt>
                                        </p:tgtEl>
                                        <p:attrNameLst>
                                          <p:attrName>style.visibility</p:attrName>
                                        </p:attrNameLst>
                                      </p:cBhvr>
                                      <p:to>
                                        <p:strVal val="visible"/>
                                      </p:to>
                                    </p:set>
                                    <p:animEffect transition="in" filter="randombar(horizontal)">
                                      <p:cBhvr>
                                        <p:cTn id="27" dur="500"/>
                                        <p:tgtEl>
                                          <p:spTgt spid="675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7587">
                                            <p:txEl>
                                              <p:pRg st="5" end="5"/>
                                            </p:txEl>
                                          </p:spTgt>
                                        </p:tgtEl>
                                        <p:attrNameLst>
                                          <p:attrName>style.visibility</p:attrName>
                                        </p:attrNameLst>
                                      </p:cBhvr>
                                      <p:to>
                                        <p:strVal val="visible"/>
                                      </p:to>
                                    </p:set>
                                    <p:animEffect transition="in" filter="randombar(horizontal)">
                                      <p:cBhvr>
                                        <p:cTn id="32" dur="500"/>
                                        <p:tgtEl>
                                          <p:spTgt spid="6758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5"/>
                                        </p:tgtEl>
                                        <p:attrNameLst>
                                          <p:attrName>style.visibility</p:attrName>
                                        </p:attrNameLst>
                                      </p:cBhvr>
                                      <p:to>
                                        <p:strVal val="visible"/>
                                      </p:to>
                                    </p:set>
                                    <p:animEffect transition="in" filter="dissolve">
                                      <p:cBhvr>
                                        <p:cTn id="37" dur="500"/>
                                        <p:tgtEl>
                                          <p:spTgt spid="993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nodeType="clickEffect">
                                  <p:stCondLst>
                                    <p:cond delay="0"/>
                                  </p:stCondLst>
                                  <p:childTnLst>
                                    <p:set>
                                      <p:cBhvr>
                                        <p:cTn id="41" dur="1" fill="hold">
                                          <p:stCondLst>
                                            <p:cond delay="0"/>
                                          </p:stCondLst>
                                        </p:cTn>
                                        <p:tgtEl>
                                          <p:spTgt spid="99345"/>
                                        </p:tgtEl>
                                        <p:attrNameLst>
                                          <p:attrName>style.visibility</p:attrName>
                                        </p:attrNameLst>
                                      </p:cBhvr>
                                      <p:to>
                                        <p:strVal val="visible"/>
                                      </p:to>
                                    </p:set>
                                    <p:animEffect transition="in" filter="randombar(horizontal)">
                                      <p:cBhvr>
                                        <p:cTn id="42" dur="500"/>
                                        <p:tgtEl>
                                          <p:spTgt spid="99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трелка вправо 7"/>
          <p:cNvSpPr/>
          <p:nvPr/>
        </p:nvSpPr>
        <p:spPr>
          <a:xfrm>
            <a:off x="2095500" y="4964113"/>
            <a:ext cx="371475" cy="587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8851" name="Заголовок 1"/>
          <p:cNvSpPr>
            <a:spLocks noGrp="1"/>
          </p:cNvSpPr>
          <p:nvPr>
            <p:ph type="title"/>
          </p:nvPr>
        </p:nvSpPr>
        <p:spPr>
          <a:xfrm>
            <a:off x="438151" y="1682269"/>
            <a:ext cx="7553325" cy="441467"/>
          </a:xfrm>
        </p:spPr>
        <p:txBody>
          <a:bodyPr>
            <a:normAutofit/>
          </a:bodyPr>
          <a:lstStyle/>
          <a:p>
            <a:pPr algn="ctr" eaLnBrk="1" hangingPunct="1"/>
            <a:r>
              <a:rPr lang="ru-RU" altLang="ru-RU" sz="2000" b="1" dirty="0">
                <a:solidFill>
                  <a:srgbClr val="002060"/>
                </a:solidFill>
                <a:latin typeface="Arial" charset="0"/>
                <a:cs typeface="Arial" charset="0"/>
              </a:rPr>
              <a:t>Структура неформальных молодежных движений</a:t>
            </a:r>
          </a:p>
        </p:txBody>
      </p:sp>
      <p:pic>
        <p:nvPicPr>
          <p:cNvPr id="3" name="Рисунок 2"/>
          <p:cNvPicPr>
            <a:picLocks noChangeAspect="1"/>
          </p:cNvPicPr>
          <p:nvPr/>
        </p:nvPicPr>
        <p:blipFill>
          <a:blip r:embed="rId2" cstate="print"/>
          <a:stretch>
            <a:fillRect/>
          </a:stretch>
        </p:blipFill>
        <p:spPr>
          <a:xfrm>
            <a:off x="224632" y="4660758"/>
            <a:ext cx="1828006" cy="120254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Стрелка вправо 8"/>
          <p:cNvSpPr/>
          <p:nvPr/>
        </p:nvSpPr>
        <p:spPr>
          <a:xfrm>
            <a:off x="5021263" y="4968875"/>
            <a:ext cx="371475" cy="585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5" name="Рисунок 4"/>
          <p:cNvPicPr>
            <a:picLocks noChangeAspect="1"/>
          </p:cNvPicPr>
          <p:nvPr/>
        </p:nvPicPr>
        <p:blipFill>
          <a:blip r:embed="rId3" cstate="print"/>
          <a:stretch>
            <a:fillRect/>
          </a:stretch>
        </p:blipFill>
        <p:spPr>
          <a:xfrm>
            <a:off x="2502148" y="4280553"/>
            <a:ext cx="2438681" cy="196295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Рисунок 5"/>
          <p:cNvPicPr>
            <a:picLocks noChangeAspect="1"/>
          </p:cNvPicPr>
          <p:nvPr/>
        </p:nvPicPr>
        <p:blipFill>
          <a:blip r:embed="rId4" cstate="print"/>
          <a:stretch>
            <a:fillRect/>
          </a:stretch>
        </p:blipFill>
        <p:spPr>
          <a:xfrm>
            <a:off x="5436890" y="3648075"/>
            <a:ext cx="3572922" cy="297499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8856" name="TextBox 9"/>
          <p:cNvSpPr txBox="1">
            <a:spLocks noChangeArrowheads="1"/>
          </p:cNvSpPr>
          <p:nvPr/>
        </p:nvSpPr>
        <p:spPr bwMode="auto">
          <a:xfrm>
            <a:off x="536852" y="2241502"/>
            <a:ext cx="78533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ru-RU" altLang="ru-RU" sz="2400" dirty="0">
                <a:latin typeface="Arial" charset="0"/>
              </a:rPr>
              <a:t>Все движения дискретны и состоят из групп, часть которых объединяется в более сложные образования, создавая группировки, крылья и течения в движении.</a:t>
            </a:r>
          </a:p>
        </p:txBody>
      </p:sp>
      <p:sp>
        <p:nvSpPr>
          <p:cNvPr id="10" name="TextBox 9"/>
          <p:cNvSpPr txBox="1"/>
          <p:nvPr/>
        </p:nvSpPr>
        <p:spPr>
          <a:xfrm>
            <a:off x="1080294" y="678345"/>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Прямоугольник 1"/>
          <p:cNvSpPr>
            <a:spLocks noChangeArrowheads="1"/>
          </p:cNvSpPr>
          <p:nvPr/>
        </p:nvSpPr>
        <p:spPr bwMode="auto">
          <a:xfrm>
            <a:off x="1808280" y="4386729"/>
            <a:ext cx="6551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750"/>
              </a:spcAft>
            </a:pPr>
            <a:r>
              <a:rPr lang="ru-RU" altLang="ru-RU" sz="2000" dirty="0"/>
              <a:t>Понятие экстремизма и экстремистской деятельности определено в Федеральном законе</a:t>
            </a:r>
            <a:br>
              <a:rPr lang="en-US" altLang="ru-RU" sz="2000" dirty="0"/>
            </a:br>
            <a:r>
              <a:rPr lang="ru-RU" altLang="ru-RU" sz="2000" dirty="0"/>
              <a:t>№ 114 от 25 июля 2002 г. «О противодействии экстремистской деятельности». </a:t>
            </a:r>
          </a:p>
        </p:txBody>
      </p:sp>
      <p:sp>
        <p:nvSpPr>
          <p:cNvPr id="7" name="Прямоугольник 6"/>
          <p:cNvSpPr/>
          <p:nvPr/>
        </p:nvSpPr>
        <p:spPr>
          <a:xfrm>
            <a:off x="1331913" y="1417638"/>
            <a:ext cx="7134225" cy="25542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750"/>
              </a:spcAft>
              <a:defRPr/>
            </a:pPr>
            <a:r>
              <a:rPr lang="ru-RU" altLang="ru-RU" sz="2000" b="1" dirty="0">
                <a:latin typeface="Arial" panose="020B0604020202020204" pitchFamily="34" charset="0"/>
                <a:cs typeface="Arial" panose="020B0604020202020204" pitchFamily="34" charset="0"/>
              </a:rPr>
              <a:t>Проявления экстремизма достаточно разнообразны – от возбуждения гражданской ненависти или вражды до функционирования многочисленных незаконных вооруженных формирований, ставящих перед</a:t>
            </a:r>
            <a:br>
              <a:rPr lang="ru-RU" altLang="ru-RU" sz="2000" b="1" dirty="0">
                <a:latin typeface="Arial" panose="020B0604020202020204" pitchFamily="34" charset="0"/>
                <a:cs typeface="Arial" panose="020B0604020202020204" pitchFamily="34" charset="0"/>
              </a:rPr>
            </a:br>
            <a:r>
              <a:rPr lang="ru-RU" altLang="ru-RU" sz="2000" b="1" dirty="0">
                <a:latin typeface="Arial" panose="020B0604020202020204" pitchFamily="34" charset="0"/>
                <a:cs typeface="Arial" panose="020B0604020202020204" pitchFamily="34" charset="0"/>
              </a:rPr>
              <a:t>собой цели изменения конституционного</a:t>
            </a:r>
            <a:br>
              <a:rPr lang="ru-RU" altLang="ru-RU" sz="2000" b="1" dirty="0">
                <a:latin typeface="Arial" panose="020B0604020202020204" pitchFamily="34" charset="0"/>
                <a:cs typeface="Arial" panose="020B0604020202020204" pitchFamily="34" charset="0"/>
              </a:rPr>
            </a:br>
            <a:r>
              <a:rPr lang="ru-RU" altLang="ru-RU" sz="2000" b="1" dirty="0">
                <a:latin typeface="Arial" panose="020B0604020202020204" pitchFamily="34" charset="0"/>
                <a:cs typeface="Arial" panose="020B0604020202020204" pitchFamily="34" charset="0"/>
              </a:rPr>
              <a:t>строя РФ и нарушения ее</a:t>
            </a:r>
            <a:br>
              <a:rPr lang="en-US" altLang="ru-RU" sz="2000" b="1" dirty="0">
                <a:latin typeface="Arial" panose="020B0604020202020204" pitchFamily="34" charset="0"/>
                <a:cs typeface="Arial" panose="020B0604020202020204" pitchFamily="34" charset="0"/>
              </a:rPr>
            </a:br>
            <a:r>
              <a:rPr lang="ru-RU" altLang="ru-RU" sz="2000" b="1" dirty="0">
                <a:latin typeface="Arial" panose="020B0604020202020204" pitchFamily="34" charset="0"/>
                <a:cs typeface="Arial" panose="020B0604020202020204" pitchFamily="34" charset="0"/>
              </a:rPr>
              <a:t>территориальной</a:t>
            </a:r>
            <a:br>
              <a:rPr lang="en-US" altLang="ru-RU" sz="2000" b="1" dirty="0">
                <a:latin typeface="Arial" panose="020B0604020202020204" pitchFamily="34" charset="0"/>
                <a:cs typeface="Arial" panose="020B0604020202020204" pitchFamily="34" charset="0"/>
              </a:rPr>
            </a:br>
            <a:r>
              <a:rPr lang="ru-RU" altLang="ru-RU" sz="2000" b="1" dirty="0">
                <a:latin typeface="Arial" panose="020B0604020202020204" pitchFamily="34" charset="0"/>
                <a:cs typeface="Arial" panose="020B0604020202020204" pitchFamily="34" charset="0"/>
              </a:rPr>
              <a:t>целостности. </a:t>
            </a:r>
            <a:endParaRPr lang="ru-RU" altLang="ru-RU" sz="2000" b="1" dirty="0">
              <a:latin typeface="Arial" panose="020B0604020202020204" pitchFamily="34" charset="0"/>
              <a:ea typeface="Calibri" pitchFamily="34" charset="0"/>
              <a:cs typeface="Arial" panose="020B0604020202020204" pitchFamily="34" charset="0"/>
            </a:endParaRPr>
          </a:p>
        </p:txBody>
      </p:sp>
      <p:sp>
        <p:nvSpPr>
          <p:cNvPr id="33796" name="Заголовок 2"/>
          <p:cNvSpPr txBox="1">
            <a:spLocks/>
          </p:cNvSpPr>
          <p:nvPr/>
        </p:nvSpPr>
        <p:spPr bwMode="auto">
          <a:xfrm>
            <a:off x="1440604" y="719903"/>
            <a:ext cx="4423299" cy="46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Сущность</a:t>
            </a:r>
            <a:r>
              <a:rPr lang="ru-RU" altLang="ru-RU" b="1" dirty="0">
                <a:solidFill>
                  <a:srgbClr val="002060"/>
                </a:solidFill>
                <a:latin typeface="Arial" charset="0"/>
              </a:rPr>
              <a:t> </a:t>
            </a:r>
            <a:r>
              <a:rPr lang="ru-RU" altLang="ru-RU" sz="2400" b="1" dirty="0">
                <a:solidFill>
                  <a:srgbClr val="002060"/>
                </a:solidFill>
                <a:latin typeface="Arial" charset="0"/>
              </a:rPr>
              <a:t>экстремизма</a:t>
            </a: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981200" y="3141663"/>
            <a:ext cx="1511300" cy="64611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ru-RU" sz="1200" dirty="0">
                <a:solidFill>
                  <a:schemeClr val="bg1"/>
                </a:solidFill>
                <a:latin typeface="Arial" panose="020B0604020202020204" pitchFamily="34" charset="0"/>
                <a:cs typeface="Arial" panose="020B0604020202020204" pitchFamily="34" charset="0"/>
              </a:rPr>
              <a:t>Ядро территориальной части движения</a:t>
            </a:r>
          </a:p>
        </p:txBody>
      </p:sp>
      <p:sp>
        <p:nvSpPr>
          <p:cNvPr id="79875" name="Прямоугольник 18"/>
          <p:cNvSpPr>
            <a:spLocks noChangeArrowheads="1"/>
          </p:cNvSpPr>
          <p:nvPr/>
        </p:nvSpPr>
        <p:spPr bwMode="auto">
          <a:xfrm>
            <a:off x="1401049" y="1639679"/>
            <a:ext cx="72850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charset="0"/>
              <a:buNone/>
            </a:pPr>
            <a:r>
              <a:rPr lang="ru-RU" altLang="ru-RU" sz="2200" dirty="0"/>
              <a:t>Для всех объединений характерна групповая динамика –</a:t>
            </a:r>
            <a:r>
              <a:rPr lang="ru-RU" altLang="ru-RU" sz="2200" dirty="0">
                <a:latin typeface="Calibri" pitchFamily="34" charset="0"/>
              </a:rPr>
              <a:t> </a:t>
            </a:r>
            <a:r>
              <a:rPr lang="ru-RU" altLang="ru-RU" sz="2200" dirty="0"/>
              <a:t>взаимодействие членов социальных групп между собой.</a:t>
            </a:r>
          </a:p>
        </p:txBody>
      </p:sp>
      <p:pic>
        <p:nvPicPr>
          <p:cNvPr id="20" name="Рисунок 19"/>
          <p:cNvPicPr>
            <a:picLocks noChangeAspect="1"/>
          </p:cNvPicPr>
          <p:nvPr/>
        </p:nvPicPr>
        <p:blipFill>
          <a:blip r:embed="rId2" cstate="print"/>
          <a:stretch>
            <a:fillRect/>
          </a:stretch>
        </p:blipFill>
        <p:spPr>
          <a:xfrm>
            <a:off x="2736850" y="3233939"/>
            <a:ext cx="4284735" cy="3122518"/>
          </a:xfrm>
          <a:prstGeom prst="rect">
            <a:avLst/>
          </a:prstGeom>
          <a:ln>
            <a:noFill/>
          </a:ln>
          <a:effectLst>
            <a:softEdge rad="112500"/>
          </a:effectLst>
        </p:spPr>
      </p:pic>
      <p:sp>
        <p:nvSpPr>
          <p:cNvPr id="7" name="TextBox 6"/>
          <p:cNvSpPr txBox="1"/>
          <p:nvPr/>
        </p:nvSpPr>
        <p:spPr>
          <a:xfrm>
            <a:off x="1080294" y="691829"/>
            <a:ext cx="6985000" cy="4616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r" fontAlgn="auto">
              <a:spcBef>
                <a:spcPts val="0"/>
              </a:spcBef>
              <a:spcAft>
                <a:spcPts val="0"/>
              </a:spcAft>
              <a:defRPr/>
            </a:pPr>
            <a:r>
              <a:rPr lang="ru-RU" sz="2400" b="1" dirty="0">
                <a:solidFill>
                  <a:srgbClr val="002060"/>
                </a:solidFill>
                <a:latin typeface="Arial" panose="020B0604020202020204" pitchFamily="34" charset="0"/>
                <a:cs typeface="Arial" panose="020B0604020202020204" pitchFamily="34" charset="0"/>
              </a:rPr>
              <a:t>Неформальные молодежные организации</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1489090" y="659082"/>
            <a:ext cx="2822851" cy="484391"/>
          </a:xfrm>
        </p:spPr>
        <p:txBody>
          <a:bodyPr>
            <a:normAutofit/>
          </a:bodyPr>
          <a:lstStyle/>
          <a:p>
            <a:pPr eaLnBrk="1" hangingPunct="1"/>
            <a:r>
              <a:rPr lang="ru-RU" altLang="ru-RU" sz="2400" b="1" dirty="0">
                <a:solidFill>
                  <a:srgbClr val="002060"/>
                </a:solidFill>
                <a:latin typeface="Arial Black" pitchFamily="34" charset="0"/>
                <a:cs typeface="Arial" charset="0"/>
              </a:rPr>
              <a:t>Группы риска:</a:t>
            </a:r>
          </a:p>
        </p:txBody>
      </p:sp>
      <p:sp>
        <p:nvSpPr>
          <p:cNvPr id="80899" name="TextBox 2"/>
          <p:cNvSpPr txBox="1">
            <a:spLocks noChangeArrowheads="1"/>
          </p:cNvSpPr>
          <p:nvPr/>
        </p:nvSpPr>
        <p:spPr bwMode="auto">
          <a:xfrm>
            <a:off x="414338" y="1263650"/>
            <a:ext cx="54737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spcBef>
                <a:spcPts val="600"/>
              </a:spcBef>
              <a:buFont typeface="Arial" charset="0"/>
              <a:buChar char="•"/>
            </a:pPr>
            <a:r>
              <a:rPr lang="ru-RU" altLang="ru-RU" sz="1800">
                <a:latin typeface="Arial" charset="0"/>
              </a:rPr>
              <a:t>безнадзорные дети и подростки;</a:t>
            </a:r>
          </a:p>
          <a:p>
            <a:pPr>
              <a:spcBef>
                <a:spcPts val="600"/>
              </a:spcBef>
              <a:buFont typeface="Arial" charset="0"/>
              <a:buChar char="•"/>
            </a:pPr>
            <a:r>
              <a:rPr lang="ru-RU" altLang="ru-RU" sz="1800">
                <a:latin typeface="Arial" charset="0"/>
              </a:rPr>
              <a:t>дети, в семьях которых бытуют конфликты, непонимание;</a:t>
            </a:r>
          </a:p>
          <a:p>
            <a:pPr>
              <a:spcBef>
                <a:spcPts val="600"/>
              </a:spcBef>
              <a:buFont typeface="Arial" charset="0"/>
              <a:buChar char="•"/>
            </a:pPr>
            <a:r>
              <a:rPr lang="ru-RU" altLang="ru-RU" sz="1800">
                <a:latin typeface="Arial" charset="0"/>
              </a:rPr>
              <a:t>дети, родители которых употребляют</a:t>
            </a:r>
            <a:br>
              <a:rPr lang="ru-RU" altLang="ru-RU" sz="1800">
                <a:latin typeface="Arial" charset="0"/>
              </a:rPr>
            </a:br>
            <a:r>
              <a:rPr lang="ru-RU" altLang="ru-RU" sz="1800">
                <a:latin typeface="Arial" charset="0"/>
              </a:rPr>
              <a:t>алкоголь и другие психоактивные вещества;</a:t>
            </a:r>
          </a:p>
          <a:p>
            <a:pPr>
              <a:spcBef>
                <a:spcPts val="600"/>
              </a:spcBef>
              <a:buFont typeface="Arial" charset="0"/>
              <a:buChar char="•"/>
            </a:pPr>
            <a:r>
              <a:rPr lang="ru-RU" altLang="ru-RU" sz="1800">
                <a:latin typeface="Arial" charset="0"/>
              </a:rPr>
              <a:t>подростки, испытывающие физическое и психологическое давление или насилие;</a:t>
            </a:r>
          </a:p>
          <a:p>
            <a:pPr>
              <a:spcBef>
                <a:spcPts val="600"/>
              </a:spcBef>
              <a:buFont typeface="Arial" charset="0"/>
              <a:buChar char="•"/>
            </a:pPr>
            <a:r>
              <a:rPr lang="ru-RU" altLang="ru-RU" sz="1800">
                <a:latin typeface="Arial" charset="0"/>
              </a:rPr>
              <a:t>подростки с низкой самооценкой;</a:t>
            </a:r>
          </a:p>
          <a:p>
            <a:pPr>
              <a:spcBef>
                <a:spcPts val="600"/>
              </a:spcBef>
              <a:buFont typeface="Arial" charset="0"/>
              <a:buChar char="•"/>
            </a:pPr>
            <a:r>
              <a:rPr lang="ru-RU" altLang="ru-RU" sz="1800">
                <a:latin typeface="Arial" charset="0"/>
              </a:rPr>
              <a:t>молодые люди, употребляющие алкоголь и наркотики;</a:t>
            </a:r>
          </a:p>
          <a:p>
            <a:pPr>
              <a:spcBef>
                <a:spcPts val="600"/>
              </a:spcBef>
              <a:buFont typeface="Arial" charset="0"/>
              <a:buChar char="•"/>
            </a:pPr>
            <a:r>
              <a:rPr lang="ru-RU" altLang="ru-RU" sz="1800">
                <a:latin typeface="Arial" charset="0"/>
              </a:rPr>
              <a:t>дети и подростки, у которых не организован досуг, которые не находятся в системе дополнительного образования, за которыми утрачен контроль со стороны родителей и школы, которые длительное время проводят</a:t>
            </a:r>
            <a:br>
              <a:rPr lang="ru-RU" altLang="ru-RU" sz="1800">
                <a:latin typeface="Arial" charset="0"/>
              </a:rPr>
            </a:br>
            <a:r>
              <a:rPr lang="ru-RU" altLang="ru-RU" sz="1800">
                <a:latin typeface="Arial" charset="0"/>
              </a:rPr>
              <a:t>в «интернет-ресурсах».</a:t>
            </a:r>
          </a:p>
        </p:txBody>
      </p:sp>
      <p:pic>
        <p:nvPicPr>
          <p:cNvPr id="4" name="Рисунок 3"/>
          <p:cNvPicPr>
            <a:picLocks noChangeAspect="1"/>
          </p:cNvPicPr>
          <p:nvPr/>
        </p:nvPicPr>
        <p:blipFill>
          <a:blip r:embed="rId2" cstate="print"/>
          <a:stretch>
            <a:fillRect/>
          </a:stretch>
        </p:blipFill>
        <p:spPr>
          <a:xfrm>
            <a:off x="5652914" y="901278"/>
            <a:ext cx="3153181" cy="5130812"/>
          </a:xfrm>
          <a:prstGeom prst="rect">
            <a:avLst/>
          </a:prstGeom>
          <a:ln>
            <a:noFill/>
          </a:ln>
          <a:effectLst>
            <a:softEdge rad="112500"/>
          </a:effectLst>
        </p:spPr>
      </p:pic>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Заголовок 1"/>
          <p:cNvSpPr>
            <a:spLocks noGrp="1"/>
          </p:cNvSpPr>
          <p:nvPr>
            <p:ph type="title"/>
          </p:nvPr>
        </p:nvSpPr>
        <p:spPr>
          <a:xfrm>
            <a:off x="1532986" y="562106"/>
            <a:ext cx="7488237" cy="754965"/>
          </a:xfrm>
        </p:spPr>
        <p:txBody>
          <a:bodyPr>
            <a:normAutofit/>
          </a:bodyPr>
          <a:lstStyle/>
          <a:p>
            <a:pPr eaLnBrk="1" hangingPunct="1"/>
            <a:r>
              <a:rPr lang="ru-RU" altLang="ru-RU" sz="2000" b="1" dirty="0">
                <a:solidFill>
                  <a:srgbClr val="002060"/>
                </a:solidFill>
                <a:latin typeface="Arial Black" pitchFamily="34" charset="0"/>
                <a:cs typeface="Arial" charset="0"/>
              </a:rPr>
              <a:t>Молодежный экстремизм как особо опасная форма проявления экстремистской деятельности</a:t>
            </a:r>
          </a:p>
        </p:txBody>
      </p:sp>
      <p:sp>
        <p:nvSpPr>
          <p:cNvPr id="81923" name="Прямоугольник 4"/>
          <p:cNvSpPr>
            <a:spLocks noChangeArrowheads="1"/>
          </p:cNvSpPr>
          <p:nvPr/>
        </p:nvSpPr>
        <p:spPr bwMode="auto">
          <a:xfrm>
            <a:off x="454578" y="1427439"/>
            <a:ext cx="792162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ltLang="ru-RU" sz="2000" dirty="0"/>
              <a:t>Именно молодежи в силу ее физических и психологических особенностей присущи радикализм во взглядах и оценках, максимализм в суждениях, в неприятии несправедливости, подверженность чрезмерному влиянию со стороны идеологов радикальных учений, особенно когда подобная идеология</a:t>
            </a:r>
            <a:br>
              <a:rPr lang="ru-RU" altLang="ru-RU" sz="2000" dirty="0"/>
            </a:br>
            <a:r>
              <a:rPr lang="ru-RU" altLang="ru-RU" sz="2000" dirty="0"/>
              <a:t>строится на патриотических настроениях и религиозных</a:t>
            </a:r>
            <a:br>
              <a:rPr lang="ru-RU" altLang="ru-RU" sz="2000" dirty="0"/>
            </a:br>
            <a:r>
              <a:rPr lang="ru-RU" altLang="ru-RU" sz="2000" dirty="0"/>
              <a:t>чувствах, имеет</a:t>
            </a:r>
            <a:br>
              <a:rPr lang="ru-RU" altLang="ru-RU" sz="2000" dirty="0"/>
            </a:br>
            <a:r>
              <a:rPr lang="ru-RU" altLang="ru-RU" sz="2000" dirty="0"/>
              <a:t>подстрекательский,</a:t>
            </a:r>
            <a:br>
              <a:rPr lang="ru-RU" altLang="ru-RU" sz="2000" dirty="0"/>
            </a:br>
            <a:r>
              <a:rPr lang="ru-RU" altLang="ru-RU" sz="2000" dirty="0"/>
              <a:t>агрессивный и</a:t>
            </a:r>
            <a:br>
              <a:rPr lang="ru-RU" altLang="ru-RU" sz="2000" dirty="0"/>
            </a:br>
            <a:r>
              <a:rPr lang="ru-RU" altLang="ru-RU" sz="2000" dirty="0"/>
              <a:t>насильственный характер. </a:t>
            </a:r>
          </a:p>
        </p:txBody>
      </p:sp>
      <p:pic>
        <p:nvPicPr>
          <p:cNvPr id="6" name="Рисунок 5"/>
          <p:cNvPicPr>
            <a:picLocks noChangeAspect="1"/>
          </p:cNvPicPr>
          <p:nvPr/>
        </p:nvPicPr>
        <p:blipFill>
          <a:blip r:embed="rId2" cstate="print"/>
          <a:stretch>
            <a:fillRect/>
          </a:stretch>
        </p:blipFill>
        <p:spPr>
          <a:xfrm>
            <a:off x="3960813" y="3429000"/>
            <a:ext cx="4730197" cy="3284984"/>
          </a:xfrm>
          <a:prstGeom prst="rect">
            <a:avLst/>
          </a:prstGeom>
          <a:ln>
            <a:noFill/>
          </a:ln>
          <a:effectLst>
            <a:softEdge rad="112500"/>
          </a:effectLst>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6564" y="1672380"/>
            <a:ext cx="5234394" cy="3970318"/>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ru-RU" altLang="ru-RU" dirty="0">
                <a:latin typeface="Arial" panose="020B0604020202020204" pitchFamily="34" charset="0"/>
                <a:cs typeface="Arial" panose="020B0604020202020204" pitchFamily="34" charset="0"/>
              </a:rPr>
              <a:t>Проявления экстремизма в молодежной среде в настоящее время стали носить более опасный для общества характер, чем за все прошедшие периоды существования Российского государства. Распространение молодежного экстремизма в России стало одной из острейших проблем. Увеличивается количество преступлений, растет уровень насилия, его проявления становятся все более жестокими и профессиональными. Особое место в этом ряду занимает противоправное поведение молодежи, связанное с совершением действий насильственного характера по экстремистским мотивам.</a:t>
            </a:r>
          </a:p>
        </p:txBody>
      </p:sp>
      <p:pic>
        <p:nvPicPr>
          <p:cNvPr id="82947" name="Picture 5" descr="C:\Users\Таня\Pictures\vancouv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825" y="4029862"/>
            <a:ext cx="30194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1" descr="C:\Users\Таня\Pictures\1292073223_061991_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062" y="1422339"/>
            <a:ext cx="302418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Прямоугольник 2"/>
          <p:cNvSpPr>
            <a:spLocks noChangeArrowheads="1"/>
          </p:cNvSpPr>
          <p:nvPr/>
        </p:nvSpPr>
        <p:spPr bwMode="auto">
          <a:xfrm>
            <a:off x="1475938" y="592835"/>
            <a:ext cx="72234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altLang="ru-RU" sz="2000" b="1" dirty="0">
                <a:solidFill>
                  <a:srgbClr val="002060"/>
                </a:solidFill>
              </a:rPr>
              <a:t>Молодежный экстремизм как особо опасная форма проявления экстремистской деятельности</a:t>
            </a:r>
            <a:endParaRPr lang="ru-RU" sz="2000" dirty="0"/>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Заголовок 1"/>
          <p:cNvSpPr>
            <a:spLocks noGrp="1"/>
          </p:cNvSpPr>
          <p:nvPr>
            <p:ph type="title"/>
          </p:nvPr>
        </p:nvSpPr>
        <p:spPr>
          <a:xfrm>
            <a:off x="1600099" y="495533"/>
            <a:ext cx="5354376" cy="829928"/>
          </a:xfrm>
        </p:spPr>
        <p:txBody>
          <a:bodyPr>
            <a:noAutofit/>
          </a:bodyPr>
          <a:lstStyle/>
          <a:p>
            <a:pPr eaLnBrk="1" hangingPunct="1"/>
            <a:r>
              <a:rPr lang="ru-RU" altLang="ru-RU" sz="2400" b="1" dirty="0">
                <a:solidFill>
                  <a:srgbClr val="002060"/>
                </a:solidFill>
                <a:latin typeface="Arial Black" pitchFamily="34" charset="0"/>
                <a:cs typeface="Arial" charset="0"/>
              </a:rPr>
              <a:t>Меры борьбы с молодежным экстремизмом:</a:t>
            </a:r>
          </a:p>
        </p:txBody>
      </p:sp>
      <p:sp>
        <p:nvSpPr>
          <p:cNvPr id="83971" name="Прямоугольник 2"/>
          <p:cNvSpPr>
            <a:spLocks noChangeArrowheads="1"/>
          </p:cNvSpPr>
          <p:nvPr/>
        </p:nvSpPr>
        <p:spPr bwMode="auto">
          <a:xfrm>
            <a:off x="689021" y="1396098"/>
            <a:ext cx="8186532" cy="506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buFont typeface="Arial" charset="0"/>
              <a:buChar char="•"/>
            </a:pPr>
            <a:r>
              <a:rPr lang="ru-RU" altLang="ru-RU" sz="2200" dirty="0"/>
              <a:t>Профилактика.</a:t>
            </a:r>
          </a:p>
          <a:p>
            <a:pPr marL="285750" indent="-285750">
              <a:spcBef>
                <a:spcPts val="600"/>
              </a:spcBef>
              <a:buFont typeface="Arial" charset="0"/>
              <a:buChar char="•"/>
            </a:pPr>
            <a:r>
              <a:rPr lang="ru-RU" altLang="ru-RU" sz="2200" dirty="0"/>
              <a:t>Деятельность правоохранительных органов по выявлению, предупреждению и пресечению экстремистской деятельности общественных и религиозных объединений, иных организаций, физических лиц. </a:t>
            </a:r>
          </a:p>
          <a:p>
            <a:pPr marL="285750" indent="-285750">
              <a:spcBef>
                <a:spcPts val="600"/>
              </a:spcBef>
              <a:buFont typeface="Arial" charset="0"/>
              <a:buChar char="•"/>
            </a:pPr>
            <a:r>
              <a:rPr lang="ru-RU" altLang="ru-RU" sz="2200" dirty="0"/>
              <a:t>В старших классах общеобразовательных учебных заведений и в вузах проводить не реже одного раза в полугодие анонимные анкетирования с целью выяснения уровня толерантности среди обучаемых к лицам других национальностей и народностей. Результаты анкетирования направлять в правоохранительные органы.</a:t>
            </a:r>
          </a:p>
          <a:p>
            <a:pPr marL="285750" indent="-285750">
              <a:spcBef>
                <a:spcPts val="600"/>
              </a:spcBef>
              <a:buFont typeface="Arial" charset="0"/>
              <a:buChar char="•"/>
            </a:pPr>
            <a:r>
              <a:rPr lang="ru-RU" altLang="ru-RU" sz="2200" dirty="0"/>
              <a:t>Правовое информирование этих категорий граждан, разъяснять им требования закона.</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Заголовок 1"/>
          <p:cNvSpPr>
            <a:spLocks noGrp="1"/>
          </p:cNvSpPr>
          <p:nvPr>
            <p:ph type="title"/>
          </p:nvPr>
        </p:nvSpPr>
        <p:spPr>
          <a:xfrm>
            <a:off x="1423318" y="719501"/>
            <a:ext cx="7478712" cy="488513"/>
          </a:xfrm>
        </p:spPr>
        <p:txBody>
          <a:bodyPr>
            <a:normAutofit fontScale="90000"/>
          </a:bodyPr>
          <a:lstStyle/>
          <a:p>
            <a:pPr eaLnBrk="1" hangingPunct="1"/>
            <a:r>
              <a:rPr lang="ru-RU" altLang="ru-RU" sz="2600" b="1" dirty="0">
                <a:solidFill>
                  <a:srgbClr val="002060"/>
                </a:solidFill>
                <a:latin typeface="Arial" charset="0"/>
                <a:cs typeface="Arial" charset="0"/>
              </a:rPr>
              <a:t>Меры борьбы с молодежным экстремизмом</a:t>
            </a:r>
          </a:p>
        </p:txBody>
      </p:sp>
      <p:sp>
        <p:nvSpPr>
          <p:cNvPr id="87043" name="Объект 2"/>
          <p:cNvSpPr>
            <a:spLocks noGrp="1"/>
          </p:cNvSpPr>
          <p:nvPr>
            <p:ph idx="1"/>
          </p:nvPr>
        </p:nvSpPr>
        <p:spPr>
          <a:xfrm>
            <a:off x="815917" y="1608763"/>
            <a:ext cx="7896225" cy="3935413"/>
          </a:xfrm>
        </p:spPr>
        <p:txBody>
          <a:bodyPr>
            <a:normAutofit fontScale="85000" lnSpcReduction="20000"/>
          </a:bodyPr>
          <a:lstStyle/>
          <a:p>
            <a:pPr marL="82550" indent="0" algn="just" eaLnBrk="1" hangingPunct="1">
              <a:buFont typeface="Arial" charset="0"/>
              <a:buNone/>
              <a:defRPr/>
            </a:pPr>
            <a:r>
              <a:rPr lang="ru-RU" sz="2400" b="1" dirty="0">
                <a:solidFill>
                  <a:srgbClr val="002060"/>
                </a:solidFill>
                <a:latin typeface="Arial" charset="0"/>
                <a:cs typeface="Arial" charset="0"/>
              </a:rPr>
              <a:t>Профилактика:</a:t>
            </a:r>
          </a:p>
          <a:p>
            <a:pPr marL="365125" indent="-282575" eaLnBrk="1" hangingPunct="1">
              <a:buSzPct val="85000"/>
              <a:buFont typeface="Wingdings 2" pitchFamily="18" charset="2"/>
              <a:buChar char=""/>
              <a:defRPr/>
            </a:pPr>
            <a:r>
              <a:rPr lang="ru-RU" altLang="ru-RU" sz="2200" dirty="0">
                <a:latin typeface="Arial" charset="0"/>
                <a:cs typeface="Arial" charset="0"/>
              </a:rPr>
              <a:t>при проведении профилактических мероприятий в образовательном учреждении обращать внимание на многонациональность нашего общества, дружбу народов, толерантное отношение к культуре, вероисповеданию других народов;</a:t>
            </a:r>
          </a:p>
          <a:p>
            <a:pPr marL="365125" indent="-282575" eaLnBrk="1" hangingPunct="1">
              <a:buSzPct val="85000"/>
              <a:buFont typeface="Wingdings 2" pitchFamily="18" charset="2"/>
              <a:buChar char=""/>
              <a:defRPr/>
            </a:pPr>
            <a:r>
              <a:rPr lang="ru-RU" altLang="ru-RU" sz="2200" dirty="0">
                <a:latin typeface="Arial" charset="0"/>
                <a:cs typeface="Arial" charset="0"/>
              </a:rPr>
              <a:t>проводить родительские собрания по вопросам профилактики экстремизма, ксенофобии, информационной безопасности;</a:t>
            </a:r>
          </a:p>
          <a:p>
            <a:pPr marL="365125" indent="-282575" eaLnBrk="1" hangingPunct="1">
              <a:buSzPct val="85000"/>
              <a:buFont typeface="Wingdings 2" pitchFamily="18" charset="2"/>
              <a:buChar char=""/>
              <a:defRPr/>
            </a:pPr>
            <a:r>
              <a:rPr lang="ru-RU" altLang="ru-RU" sz="2200" dirty="0">
                <a:latin typeface="Arial" charset="0"/>
                <a:cs typeface="Arial" charset="0"/>
              </a:rPr>
              <a:t>способствовать повышению занятости молодежи во внеурочное время и осуществлять контроль за занятостью детей в кружках и секциях;</a:t>
            </a:r>
          </a:p>
          <a:p>
            <a:pPr marL="365125" indent="-282575" eaLnBrk="1" hangingPunct="1">
              <a:buSzPct val="85000"/>
              <a:buFont typeface="Wingdings 2" pitchFamily="18" charset="2"/>
              <a:buChar char=""/>
              <a:defRPr/>
            </a:pPr>
            <a:r>
              <a:rPr lang="ru-RU" altLang="ru-RU" sz="2200" dirty="0">
                <a:latin typeface="Arial" charset="0"/>
                <a:cs typeface="Arial" charset="0"/>
              </a:rPr>
              <a:t>использовать возможности </a:t>
            </a:r>
            <a:r>
              <a:rPr lang="ru-RU" altLang="ru-RU" sz="2200" dirty="0" err="1">
                <a:latin typeface="Arial" charset="0"/>
                <a:cs typeface="Arial" charset="0"/>
              </a:rPr>
              <a:t>интернет-ресурсов</a:t>
            </a:r>
            <a:r>
              <a:rPr lang="ru-RU" altLang="ru-RU" sz="2200" dirty="0">
                <a:latin typeface="Arial" charset="0"/>
                <a:cs typeface="Arial" charset="0"/>
              </a:rPr>
              <a:t> в воспитательных и профилактических целях.</a:t>
            </a:r>
          </a:p>
          <a:p>
            <a:pPr marL="365125" indent="-282575" algn="just" eaLnBrk="1" hangingPunct="1">
              <a:buFont typeface="Wingdings 2" pitchFamily="18" charset="2"/>
              <a:buChar char=""/>
              <a:defRPr/>
            </a:pPr>
            <a:endParaRPr lang="ru-RU" altLang="ru-RU" sz="2400" dirty="0">
              <a:latin typeface="Times New Roman" pitchFamily="18" charset="0"/>
              <a:cs typeface="Times New Roman" pitchFamily="18" charset="0"/>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Прямоугольник 2"/>
          <p:cNvSpPr>
            <a:spLocks noChangeArrowheads="1"/>
          </p:cNvSpPr>
          <p:nvPr/>
        </p:nvSpPr>
        <p:spPr bwMode="auto">
          <a:xfrm>
            <a:off x="352425" y="2024063"/>
            <a:ext cx="84153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ru-RU" altLang="ru-RU" dirty="0"/>
              <a:t>Конституция Российской Федерации.</a:t>
            </a:r>
          </a:p>
          <a:p>
            <a:pPr marL="285750" indent="-285750">
              <a:buFont typeface="Arial" charset="0"/>
              <a:buChar char="•"/>
            </a:pPr>
            <a:r>
              <a:rPr lang="ru-RU" altLang="ru-RU" dirty="0"/>
              <a:t>Федеральный закон от 25 июля 2002 года № 114-ФЗ «О противодействии экстремистской деятельности».</a:t>
            </a:r>
          </a:p>
          <a:p>
            <a:pPr marL="285750" indent="-285750">
              <a:buFont typeface="Arial" charset="0"/>
              <a:buChar char="•"/>
            </a:pPr>
            <a:r>
              <a:rPr lang="ru-RU" altLang="ru-RU" dirty="0"/>
              <a:t>Федеральный закон от 05 июля 2002 года № 112-ФЗ «О внесении изменений и дополнений в законодательные акты Российской Федерации в связи с принятием Федерального закона “О противодействии экстремистской деятельности”».</a:t>
            </a:r>
          </a:p>
          <a:p>
            <a:pPr marL="285750" indent="-285750">
              <a:buFont typeface="Arial" charset="0"/>
              <a:buChar char="•"/>
            </a:pPr>
            <a:r>
              <a:rPr lang="ru-RU" altLang="ru-RU" dirty="0"/>
              <a:t>Указ Президента Российской Федерации от 23 марта 1995 года № 310</a:t>
            </a:r>
            <a:br>
              <a:rPr lang="ru-RU" altLang="ru-RU" dirty="0"/>
            </a:br>
            <a:r>
              <a:rPr lang="ru-RU" altLang="ru-RU" dirty="0"/>
              <a:t>(в редакции от 03.11.2004) «О мерах по обеспечению согласованных действий органов государственной власти в борьбе с проявлениями фашизма и иных форм политического экстремизма в Российской Федерации».</a:t>
            </a:r>
          </a:p>
          <a:p>
            <a:pPr marL="285750" indent="-285750">
              <a:buFont typeface="Arial" charset="0"/>
              <a:buChar char="•"/>
            </a:pPr>
            <a:r>
              <a:rPr lang="ru-RU" altLang="ru-RU" dirty="0"/>
              <a:t>Федеральный закон от 24 июля 2007 года № 211-ФЗ «О внесении изменений в отдельные законодательные акты Российской Федерации в связи с совершенствованием государственного управления в области противодействия экстремизму».</a:t>
            </a:r>
          </a:p>
        </p:txBody>
      </p:sp>
      <p:sp>
        <p:nvSpPr>
          <p:cNvPr id="86019" name="Заголовок 1"/>
          <p:cNvSpPr txBox="1">
            <a:spLocks/>
          </p:cNvSpPr>
          <p:nvPr/>
        </p:nvSpPr>
        <p:spPr bwMode="auto">
          <a:xfrm>
            <a:off x="352425" y="1330325"/>
            <a:ext cx="84153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nSpc>
                <a:spcPct val="90000"/>
              </a:lnSpc>
            </a:pPr>
            <a:r>
              <a:rPr lang="ru-RU" altLang="ru-RU" sz="2200" b="1" dirty="0">
                <a:solidFill>
                  <a:srgbClr val="002060"/>
                </a:solidFill>
                <a:latin typeface="Arial" charset="0"/>
              </a:rPr>
              <a:t>Понятие «экстремизм» определено и упоминается в следующих нормативно-правовых актах:</a:t>
            </a:r>
          </a:p>
        </p:txBody>
      </p:sp>
      <p:sp>
        <p:nvSpPr>
          <p:cNvPr id="86020" name="Заголовок 1"/>
          <p:cNvSpPr txBox="1">
            <a:spLocks/>
          </p:cNvSpPr>
          <p:nvPr/>
        </p:nvSpPr>
        <p:spPr bwMode="auto">
          <a:xfrm>
            <a:off x="1373596" y="679825"/>
            <a:ext cx="7478712" cy="47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nSpc>
                <a:spcPct val="90000"/>
              </a:lnSpc>
            </a:pPr>
            <a:r>
              <a:rPr lang="ru-RU" altLang="ru-RU" sz="2400" b="1" dirty="0">
                <a:solidFill>
                  <a:srgbClr val="002060"/>
                </a:solidFill>
                <a:latin typeface="Arial" panose="020B0604020202020204" pitchFamily="34" charset="0"/>
                <a:cs typeface="Arial" panose="020B0604020202020204" pitchFamily="34" charset="0"/>
              </a:rPr>
              <a:t>Правовая база о противодействии экстремизму</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Прямоугольник 6"/>
          <p:cNvSpPr>
            <a:spLocks noChangeArrowheads="1"/>
          </p:cNvSpPr>
          <p:nvPr/>
        </p:nvSpPr>
        <p:spPr bwMode="auto">
          <a:xfrm>
            <a:off x="845453" y="1732618"/>
            <a:ext cx="786765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spcAft>
                <a:spcPts val="600"/>
              </a:spcAft>
            </a:pPr>
            <a:r>
              <a:rPr lang="ru-RU" altLang="ru-RU" dirty="0"/>
              <a:t>В целях противодействия экстремистской деятельности федеральные органы государственной власти, органы государственной власти субъектов Российской Федерации, органы местного самоуправления в пределах своей компетенции в приоритетном порядке осуществляют профилактические, в том числе воспитательные, пропагандистские меры, направленные на предупреждение экстремистской деятельности.</a:t>
            </a:r>
          </a:p>
          <a:p>
            <a:pPr>
              <a:spcBef>
                <a:spcPts val="600"/>
              </a:spcBef>
              <a:spcAft>
                <a:spcPts val="600"/>
              </a:spcAft>
              <a:buFont typeface="Arial" charset="0"/>
              <a:buNone/>
            </a:pPr>
            <a:r>
              <a:rPr lang="ru-RU" altLang="ru-RU" dirty="0">
                <a:solidFill>
                  <a:srgbClr val="C00000"/>
                </a:solidFill>
              </a:rPr>
              <a:t>Российская Федерация в соответствии с международными договорами Российской Федерации сотрудничает в области борьбы с экстремизмом с иностранными государствами, их правоохранительными органами и специальными службами, а также с международными организациями, осуществляющими борьбу с экстремизмом.</a:t>
            </a:r>
          </a:p>
          <a:p>
            <a:pPr algn="just">
              <a:spcBef>
                <a:spcPts val="600"/>
              </a:spcBef>
              <a:spcAft>
                <a:spcPts val="600"/>
              </a:spcAft>
            </a:pPr>
            <a:endParaRPr lang="ru-RU" altLang="ru-RU" sz="2000" b="1" dirty="0">
              <a:latin typeface="Times New Roman" pitchFamily="18" charset="0"/>
              <a:ea typeface="Calibri" pitchFamily="34" charset="0"/>
              <a:cs typeface="Times New Roman" pitchFamily="18" charset="0"/>
            </a:endParaRPr>
          </a:p>
        </p:txBody>
      </p:sp>
      <p:sp>
        <p:nvSpPr>
          <p:cNvPr id="87043" name="Заголовок 1"/>
          <p:cNvSpPr txBox="1">
            <a:spLocks/>
          </p:cNvSpPr>
          <p:nvPr/>
        </p:nvSpPr>
        <p:spPr bwMode="auto">
          <a:xfrm>
            <a:off x="1571349" y="816907"/>
            <a:ext cx="7478712" cy="42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nSpc>
                <a:spcPct val="90000"/>
              </a:lnSpc>
            </a:pPr>
            <a:r>
              <a:rPr lang="ru-RU" altLang="ru-RU" sz="2400" b="1" dirty="0">
                <a:solidFill>
                  <a:srgbClr val="002060"/>
                </a:solidFill>
                <a:latin typeface="Arial" charset="0"/>
              </a:rPr>
              <a:t>Правовая база о противодействии экстремизму</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Прямоугольник 3"/>
          <p:cNvSpPr>
            <a:spLocks noChangeArrowheads="1"/>
          </p:cNvSpPr>
          <p:nvPr/>
        </p:nvSpPr>
        <p:spPr bwMode="auto">
          <a:xfrm>
            <a:off x="609600" y="1666875"/>
            <a:ext cx="8212138"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 typeface="Arial" charset="0"/>
              <a:buNone/>
            </a:pPr>
            <a:r>
              <a:rPr lang="ru-RU" altLang="ru-RU" b="1" dirty="0">
                <a:solidFill>
                  <a:srgbClr val="002060"/>
                </a:solidFill>
              </a:rPr>
              <a:t>Ответственность за осуществление экстремистской деятельности</a:t>
            </a:r>
          </a:p>
          <a:p>
            <a:pPr algn="just"/>
            <a:endParaRPr lang="ru-RU" altLang="ru-RU" dirty="0"/>
          </a:p>
          <a:p>
            <a:r>
              <a:rPr lang="ru-RU" altLang="ru-RU" dirty="0"/>
              <a:t>За осуществление экстремистской деятельности граждане Российской Федерации, иностранные граждане и лица без гражданства несут уголовную, административную и гражданско-правовую ответственность в установленном законодательством Российской Федерации порядке. В целях обеспечения государственной и общественной безопасности по основаниям и в порядке, которые предусмотрены федеральным законом, лицу, участвовавшему в осуществлении экстремистской деятельности, по решению суда может быть ограничен доступ к государственной и муниципальной службе, военной службе по контракту и службе в правоохранительных органах, а также к работе в образовательных учреждениях и занятию частной детективной и охранной деятельностью. </a:t>
            </a:r>
          </a:p>
        </p:txBody>
      </p:sp>
      <p:sp>
        <p:nvSpPr>
          <p:cNvPr id="88067" name="Заголовок 1"/>
          <p:cNvSpPr txBox="1">
            <a:spLocks/>
          </p:cNvSpPr>
          <p:nvPr/>
        </p:nvSpPr>
        <p:spPr bwMode="auto">
          <a:xfrm>
            <a:off x="1411958" y="743343"/>
            <a:ext cx="7478712" cy="35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amethystwallpapers.com/images/55f0c3c3979a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2283" y="1303480"/>
            <a:ext cx="2129464" cy="292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942276" y="1554113"/>
            <a:ext cx="5350007" cy="2308324"/>
          </a:xfrm>
          <a:prstGeom prst="rect">
            <a:avLst/>
          </a:prstGeom>
        </p:spPr>
        <p:txBody>
          <a:bodyPr>
            <a:spAutoFit/>
          </a:bodyPr>
          <a:lstStyle/>
          <a:p>
            <a:pPr>
              <a:defRPr/>
            </a:pPr>
            <a:r>
              <a:rPr lang="ru-RU" altLang="ru-RU" sz="2400" b="1" dirty="0">
                <a:solidFill>
                  <a:srgbClr val="C00000"/>
                </a:solidFill>
                <a:latin typeface="Arial" panose="020B0604020202020204" pitchFamily="34" charset="0"/>
                <a:cs typeface="Arial" panose="020B0604020202020204" pitchFamily="34" charset="0"/>
              </a:rPr>
              <a:t>Ответственность за экстремистские действия</a:t>
            </a:r>
          </a:p>
          <a:p>
            <a:pPr>
              <a:defRPr/>
            </a:pPr>
            <a:r>
              <a:rPr lang="ru-RU" altLang="ru-RU" sz="2400" b="1" dirty="0">
                <a:solidFill>
                  <a:srgbClr val="C00000"/>
                </a:solidFill>
                <a:latin typeface="Arial" panose="020B0604020202020204" pitchFamily="34" charset="0"/>
                <a:cs typeface="Arial" panose="020B0604020202020204" pitchFamily="34" charset="0"/>
              </a:rPr>
              <a:t>в соответствии с </a:t>
            </a:r>
          </a:p>
          <a:p>
            <a:pPr>
              <a:defRPr/>
            </a:pPr>
            <a:r>
              <a:rPr lang="ru-RU" altLang="ru-RU" sz="2400" b="1" dirty="0">
                <a:ln>
                  <a:solidFill>
                    <a:srgbClr val="C00000"/>
                  </a:solidFill>
                </a:ln>
                <a:solidFill>
                  <a:srgbClr val="C00000"/>
                </a:solidFill>
                <a:latin typeface="Arial" panose="020B0604020202020204" pitchFamily="34" charset="0"/>
                <a:cs typeface="Arial" panose="020B0604020202020204" pitchFamily="34" charset="0"/>
              </a:rPr>
              <a:t>УГОЛОВНЫМ КОДЕКСОМ РФ</a:t>
            </a:r>
          </a:p>
          <a:p>
            <a:pPr>
              <a:defRPr/>
            </a:pPr>
            <a:r>
              <a:rPr lang="ru-RU" altLang="ru-RU" sz="2400" b="1" dirty="0">
                <a:solidFill>
                  <a:srgbClr val="C00000"/>
                </a:solidFill>
                <a:latin typeface="Arial" panose="020B0604020202020204" pitchFamily="34" charset="0"/>
                <a:cs typeface="Arial" panose="020B0604020202020204" pitchFamily="34" charset="0"/>
              </a:rPr>
              <a:t>наступает</a:t>
            </a:r>
          </a:p>
          <a:p>
            <a:pPr>
              <a:defRPr/>
            </a:pPr>
            <a:r>
              <a:rPr lang="ru-RU" altLang="ru-RU" sz="2400" b="1" dirty="0">
                <a:ln>
                  <a:solidFill>
                    <a:srgbClr val="C00000"/>
                  </a:solidFill>
                </a:ln>
                <a:solidFill>
                  <a:srgbClr val="C00000"/>
                </a:solidFill>
                <a:latin typeface="Arial" panose="020B0604020202020204" pitchFamily="34" charset="0"/>
                <a:cs typeface="Arial" panose="020B0604020202020204" pitchFamily="34" charset="0"/>
              </a:rPr>
              <a:t>с 16-летнего возраста.</a:t>
            </a:r>
          </a:p>
        </p:txBody>
      </p:sp>
      <p:sp>
        <p:nvSpPr>
          <p:cNvPr id="89092" name="Прямоугольник 2"/>
          <p:cNvSpPr>
            <a:spLocks noChangeArrowheads="1"/>
          </p:cNvSpPr>
          <p:nvPr/>
        </p:nvSpPr>
        <p:spPr bwMode="auto">
          <a:xfrm>
            <a:off x="942276" y="4572723"/>
            <a:ext cx="739298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pPr>
            <a:r>
              <a:rPr lang="ru-RU" altLang="ru-RU" sz="2000" dirty="0"/>
              <a:t>Статья 280. Публичные призывы к осуществлению экстремистской деятельности.</a:t>
            </a:r>
          </a:p>
          <a:p>
            <a:pPr>
              <a:spcBef>
                <a:spcPts val="600"/>
              </a:spcBef>
            </a:pPr>
            <a:r>
              <a:rPr lang="ru-RU" altLang="ru-RU" sz="2000" dirty="0"/>
              <a:t>Статья 282.1. Организация экстремистского сообщества.</a:t>
            </a:r>
          </a:p>
          <a:p>
            <a:pPr>
              <a:spcBef>
                <a:spcPts val="600"/>
              </a:spcBef>
            </a:pPr>
            <a:r>
              <a:rPr lang="ru-RU" altLang="ru-RU" sz="2000" dirty="0"/>
              <a:t>Статья 282.2. Организация деятельности экстремистского сообщества.</a:t>
            </a:r>
          </a:p>
        </p:txBody>
      </p:sp>
      <p:sp>
        <p:nvSpPr>
          <p:cNvPr id="89093" name="Заголовок 1"/>
          <p:cNvSpPr txBox="1">
            <a:spLocks/>
          </p:cNvSpPr>
          <p:nvPr/>
        </p:nvSpPr>
        <p:spPr bwMode="auto">
          <a:xfrm>
            <a:off x="1398588" y="713559"/>
            <a:ext cx="7478712" cy="42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ъект 2"/>
          <p:cNvSpPr>
            <a:spLocks noGrp="1"/>
          </p:cNvSpPr>
          <p:nvPr>
            <p:ph idx="1"/>
          </p:nvPr>
        </p:nvSpPr>
        <p:spPr>
          <a:xfrm>
            <a:off x="684213" y="1341438"/>
            <a:ext cx="7862887" cy="3887787"/>
          </a:xfrm>
        </p:spPr>
        <p:txBody>
          <a:bodyPr/>
          <a:lstStyle/>
          <a:p>
            <a:pPr marL="80963" indent="0" eaLnBrk="1" hangingPunct="1">
              <a:lnSpc>
                <a:spcPct val="100000"/>
              </a:lnSpc>
              <a:buFont typeface="Arial" charset="0"/>
              <a:buNone/>
            </a:pPr>
            <a:r>
              <a:rPr lang="ru-RU" altLang="ru-RU" sz="2000" b="1" dirty="0">
                <a:latin typeface="Arial" charset="0"/>
                <a:cs typeface="Arial" charset="0"/>
              </a:rPr>
              <a:t>Экстремизм (от лат. </a:t>
            </a:r>
            <a:r>
              <a:rPr lang="ru-RU" altLang="ru-RU" sz="2000" b="1" dirty="0" err="1">
                <a:latin typeface="Arial" charset="0"/>
                <a:cs typeface="Arial" charset="0"/>
              </a:rPr>
              <a:t>extremus</a:t>
            </a:r>
            <a:r>
              <a:rPr lang="ru-RU" altLang="ru-RU" sz="2000" b="1" dirty="0">
                <a:latin typeface="Arial" charset="0"/>
                <a:cs typeface="Arial" charset="0"/>
              </a:rPr>
              <a:t> – крайний, последний)</a:t>
            </a:r>
            <a:r>
              <a:rPr lang="ru-RU" altLang="ru-RU" sz="2000" dirty="0">
                <a:latin typeface="Arial" charset="0"/>
                <a:cs typeface="Arial" charset="0"/>
              </a:rPr>
              <a:t>  –  социально-политическое явление, включающее систему организаций, идеологических положений и установок, а также практических действий общественных групп, политических партий и движений, отдельных граждан, направленных на использование насилия или угрозы его применения по отношению к органам государственной власти, обществу в целом, международным и национальным организациям с целью изменения существующего государственного строя, разжигания национальной и социальной вражды. </a:t>
            </a:r>
          </a:p>
        </p:txBody>
      </p:sp>
      <p:pic>
        <p:nvPicPr>
          <p:cNvPr id="34819"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1232" y="4495585"/>
            <a:ext cx="3313651" cy="220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Заголовок 2"/>
          <p:cNvSpPr txBox="1">
            <a:spLocks/>
          </p:cNvSpPr>
          <p:nvPr/>
        </p:nvSpPr>
        <p:spPr bwMode="auto">
          <a:xfrm>
            <a:off x="1415438" y="731983"/>
            <a:ext cx="4045795" cy="3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Сущность экстремизма</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Прямая соединительная линия 2"/>
          <p:cNvCxnSpPr>
            <a:stCxn id="30722" idx="2"/>
          </p:cNvCxnSpPr>
          <p:nvPr/>
        </p:nvCxnSpPr>
        <p:spPr>
          <a:xfrm>
            <a:off x="4523582" y="2335213"/>
            <a:ext cx="5556" cy="2820987"/>
          </a:xfrm>
          <a:prstGeom prst="line">
            <a:avLst/>
          </a:prstGeom>
          <a:ln w="19050">
            <a:solidFill>
              <a:srgbClr val="0070C0"/>
            </a:solidFill>
          </a:ln>
        </p:spPr>
        <p:style>
          <a:lnRef idx="3">
            <a:schemeClr val="dk1"/>
          </a:lnRef>
          <a:fillRef idx="0">
            <a:schemeClr val="dk1"/>
          </a:fillRef>
          <a:effectRef idx="2">
            <a:schemeClr val="dk1"/>
          </a:effectRef>
          <a:fontRef idx="minor">
            <a:schemeClr val="tx1"/>
          </a:fontRef>
        </p:style>
      </p:cxnSp>
      <p:sp>
        <p:nvSpPr>
          <p:cNvPr id="30722" name="Rectangle 1"/>
          <p:cNvSpPr>
            <a:spLocks noChangeArrowheads="1"/>
          </p:cNvSpPr>
          <p:nvPr/>
        </p:nvSpPr>
        <p:spPr bwMode="auto">
          <a:xfrm>
            <a:off x="1309688" y="1627188"/>
            <a:ext cx="6427787" cy="7080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sz="2000" b="1" dirty="0">
                <a:solidFill>
                  <a:srgbClr val="C00000"/>
                </a:solidFill>
                <a:cs typeface="Arial" panose="020B0604020202020204" pitchFamily="34" charset="0"/>
              </a:rPr>
              <a:t>Статья 280. Публичные призывы к осуществлению экстремистской деятельности</a:t>
            </a:r>
          </a:p>
        </p:txBody>
      </p:sp>
      <p:sp>
        <p:nvSpPr>
          <p:cNvPr id="30723" name="Rectangle 1"/>
          <p:cNvSpPr>
            <a:spLocks noChangeArrowheads="1"/>
          </p:cNvSpPr>
          <p:nvPr/>
        </p:nvSpPr>
        <p:spPr bwMode="auto">
          <a:xfrm>
            <a:off x="2566988" y="5156200"/>
            <a:ext cx="4125912" cy="12001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штрафом в размере до трехсот тысяч рублей или в размере заработной платы или иного дохода осужденного за период до двух лет</a:t>
            </a:r>
          </a:p>
        </p:txBody>
      </p:sp>
      <p:sp>
        <p:nvSpPr>
          <p:cNvPr id="30724" name="Text Box 4"/>
          <p:cNvSpPr txBox="1">
            <a:spLocks noChangeArrowheads="1"/>
          </p:cNvSpPr>
          <p:nvPr/>
        </p:nvSpPr>
        <p:spPr bwMode="auto">
          <a:xfrm>
            <a:off x="2762250" y="2560638"/>
            <a:ext cx="3524250" cy="42386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ru-RU" altLang="ru-RU" sz="2000" b="1" dirty="0">
                <a:solidFill>
                  <a:srgbClr val="C00000"/>
                </a:solidFill>
                <a:cs typeface="Arial" panose="020B0604020202020204" pitchFamily="34" charset="0"/>
              </a:rPr>
              <a:t>КАРАЕТСЯ</a:t>
            </a:r>
          </a:p>
          <a:p>
            <a:pPr algn="ctr" eaLnBrk="1" hangingPunct="1">
              <a:spcBef>
                <a:spcPct val="50000"/>
              </a:spcBef>
              <a:defRPr/>
            </a:pPr>
            <a:endParaRPr lang="ru-RU" altLang="ru-RU" sz="100" b="1" dirty="0">
              <a:solidFill>
                <a:srgbClr val="C00000"/>
              </a:solidFill>
            </a:endParaRPr>
          </a:p>
        </p:txBody>
      </p:sp>
      <p:sp>
        <p:nvSpPr>
          <p:cNvPr id="30725" name="Rectangle 1"/>
          <p:cNvSpPr>
            <a:spLocks noChangeArrowheads="1"/>
          </p:cNvSpPr>
          <p:nvPr/>
        </p:nvSpPr>
        <p:spPr bwMode="auto">
          <a:xfrm>
            <a:off x="5946775" y="4114800"/>
            <a:ext cx="2700338" cy="92233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dirty="0">
                <a:latin typeface="Arial" charset="0"/>
                <a:cs typeface="Arial" charset="0"/>
              </a:rPr>
              <a:t>арестом на срок от четырех до шести месяцев</a:t>
            </a:r>
          </a:p>
        </p:txBody>
      </p:sp>
      <p:sp>
        <p:nvSpPr>
          <p:cNvPr id="30730" name="Rectangle 1"/>
          <p:cNvSpPr>
            <a:spLocks noChangeArrowheads="1"/>
          </p:cNvSpPr>
          <p:nvPr/>
        </p:nvSpPr>
        <p:spPr bwMode="auto">
          <a:xfrm>
            <a:off x="469900" y="4140200"/>
            <a:ext cx="2835275" cy="646113"/>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лишением свободы на срок до трех лет</a:t>
            </a:r>
          </a:p>
        </p:txBody>
      </p:sp>
      <p:cxnSp>
        <p:nvCxnSpPr>
          <p:cNvPr id="14" name="Прямая соединительная линия 13"/>
          <p:cNvCxnSpPr>
            <a:stCxn id="30724" idx="2"/>
            <a:endCxn id="30730" idx="0"/>
          </p:cNvCxnSpPr>
          <p:nvPr/>
        </p:nvCxnSpPr>
        <p:spPr>
          <a:xfrm flipH="1">
            <a:off x="1887538" y="2984500"/>
            <a:ext cx="2636837" cy="1155700"/>
          </a:xfrm>
          <a:prstGeom prst="line">
            <a:avLst/>
          </a:prstGeom>
          <a:ln w="19050">
            <a:solidFill>
              <a:srgbClr val="0070C0"/>
            </a:solidFill>
          </a:ln>
        </p:spPr>
        <p:style>
          <a:lnRef idx="3">
            <a:schemeClr val="dk1"/>
          </a:lnRef>
          <a:fillRef idx="0">
            <a:schemeClr val="dk1"/>
          </a:fillRef>
          <a:effectRef idx="2">
            <a:schemeClr val="dk1"/>
          </a:effectRef>
          <a:fontRef idx="minor">
            <a:schemeClr val="tx1"/>
          </a:fontRef>
        </p:style>
      </p:cxnSp>
      <p:cxnSp>
        <p:nvCxnSpPr>
          <p:cNvPr id="15" name="Прямая соединительная линия 14"/>
          <p:cNvCxnSpPr>
            <a:stCxn id="30724" idx="2"/>
            <a:endCxn id="30725" idx="0"/>
          </p:cNvCxnSpPr>
          <p:nvPr/>
        </p:nvCxnSpPr>
        <p:spPr>
          <a:xfrm>
            <a:off x="4524375" y="2984500"/>
            <a:ext cx="2771775" cy="1130300"/>
          </a:xfrm>
          <a:prstGeom prst="line">
            <a:avLst/>
          </a:prstGeom>
          <a:ln w="19050">
            <a:solidFill>
              <a:srgbClr val="0070C0"/>
            </a:solidFill>
          </a:ln>
        </p:spPr>
        <p:style>
          <a:lnRef idx="3">
            <a:schemeClr val="dk1"/>
          </a:lnRef>
          <a:fillRef idx="0">
            <a:schemeClr val="dk1"/>
          </a:fillRef>
          <a:effectRef idx="2">
            <a:schemeClr val="dk1"/>
          </a:effectRef>
          <a:fontRef idx="minor">
            <a:schemeClr val="tx1"/>
          </a:fontRef>
        </p:style>
      </p:cxnSp>
      <p:sp>
        <p:nvSpPr>
          <p:cNvPr id="90122" name="Заголовок 1"/>
          <p:cNvSpPr txBox="1">
            <a:spLocks/>
          </p:cNvSpPr>
          <p:nvPr/>
        </p:nvSpPr>
        <p:spPr bwMode="auto">
          <a:xfrm>
            <a:off x="1433280" y="714376"/>
            <a:ext cx="747871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2406805" y="1898090"/>
            <a:ext cx="4265612" cy="7309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sz="2000" b="1" dirty="0">
                <a:solidFill>
                  <a:srgbClr val="C00000"/>
                </a:solidFill>
                <a:cs typeface="Arial" panose="020B0604020202020204" pitchFamily="34" charset="0"/>
              </a:rPr>
              <a:t>Статья 282.1. Организация экстремистского сообщества</a:t>
            </a:r>
          </a:p>
          <a:p>
            <a:pPr algn="ctr" eaLnBrk="1" hangingPunct="1">
              <a:spcBef>
                <a:spcPct val="50000"/>
              </a:spcBef>
              <a:defRPr/>
            </a:pPr>
            <a:endParaRPr lang="ru-RU" altLang="ru-RU" sz="100" b="1" dirty="0">
              <a:solidFill>
                <a:srgbClr val="C00000"/>
              </a:solidFill>
            </a:endParaRPr>
          </a:p>
        </p:txBody>
      </p:sp>
      <p:cxnSp>
        <p:nvCxnSpPr>
          <p:cNvPr id="10" name="Прямая соединительная линия 9"/>
          <p:cNvCxnSpPr/>
          <p:nvPr/>
        </p:nvCxnSpPr>
        <p:spPr>
          <a:xfrm>
            <a:off x="4539611" y="2622408"/>
            <a:ext cx="0" cy="2714625"/>
          </a:xfrm>
          <a:prstGeom prst="line">
            <a:avLst/>
          </a:prstGeom>
          <a:ln w="19050">
            <a:solidFill>
              <a:srgbClr val="0070C0"/>
            </a:solidFill>
          </a:ln>
        </p:spPr>
        <p:style>
          <a:lnRef idx="3">
            <a:schemeClr val="dk1"/>
          </a:lnRef>
          <a:fillRef idx="0">
            <a:schemeClr val="dk1"/>
          </a:fillRef>
          <a:effectRef idx="2">
            <a:schemeClr val="dk1"/>
          </a:effectRef>
          <a:fontRef idx="minor">
            <a:schemeClr val="tx1"/>
          </a:fontRef>
        </p:style>
      </p:cxnSp>
      <p:cxnSp>
        <p:nvCxnSpPr>
          <p:cNvPr id="11" name="Прямая соединительная линия 10"/>
          <p:cNvCxnSpPr/>
          <p:nvPr/>
        </p:nvCxnSpPr>
        <p:spPr>
          <a:xfrm flipH="1">
            <a:off x="2032948" y="2649704"/>
            <a:ext cx="2506663" cy="871537"/>
          </a:xfrm>
          <a:prstGeom prst="line">
            <a:avLst/>
          </a:prstGeom>
          <a:ln w="19050">
            <a:solidFill>
              <a:srgbClr val="0070C0"/>
            </a:solidFill>
          </a:ln>
        </p:spPr>
        <p:style>
          <a:lnRef idx="3">
            <a:schemeClr val="dk1"/>
          </a:lnRef>
          <a:fillRef idx="0">
            <a:schemeClr val="dk1"/>
          </a:fillRef>
          <a:effectRef idx="2">
            <a:schemeClr val="dk1"/>
          </a:effectRef>
          <a:fontRef idx="minor">
            <a:schemeClr val="tx1"/>
          </a:fontRef>
        </p:style>
      </p:cxnSp>
      <p:cxnSp>
        <p:nvCxnSpPr>
          <p:cNvPr id="12" name="Прямая соединительная линия 11"/>
          <p:cNvCxnSpPr/>
          <p:nvPr/>
        </p:nvCxnSpPr>
        <p:spPr>
          <a:xfrm>
            <a:off x="4539611" y="2649704"/>
            <a:ext cx="2392363" cy="852488"/>
          </a:xfrm>
          <a:prstGeom prst="line">
            <a:avLst/>
          </a:prstGeom>
          <a:ln w="19050">
            <a:solidFill>
              <a:srgbClr val="0070C0"/>
            </a:solidFill>
          </a:ln>
        </p:spPr>
        <p:style>
          <a:lnRef idx="3">
            <a:schemeClr val="dk1"/>
          </a:lnRef>
          <a:fillRef idx="0">
            <a:schemeClr val="dk1"/>
          </a:fillRef>
          <a:effectRef idx="2">
            <a:schemeClr val="dk1"/>
          </a:effectRef>
          <a:fontRef idx="minor">
            <a:schemeClr val="tx1"/>
          </a:fontRef>
        </p:style>
      </p:cxnSp>
      <p:sp>
        <p:nvSpPr>
          <p:cNvPr id="13" name="Rectangle 1"/>
          <p:cNvSpPr>
            <a:spLocks noChangeArrowheads="1"/>
          </p:cNvSpPr>
          <p:nvPr/>
        </p:nvSpPr>
        <p:spPr bwMode="auto">
          <a:xfrm>
            <a:off x="668930" y="3526783"/>
            <a:ext cx="2982913" cy="9233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Создание </a:t>
            </a:r>
          </a:p>
          <a:p>
            <a:pPr algn="ctr">
              <a:defRPr/>
            </a:pPr>
            <a:r>
              <a:rPr lang="ru-RU" altLang="ru-RU" dirty="0">
                <a:solidFill>
                  <a:schemeClr val="tx1"/>
                </a:solidFill>
                <a:latin typeface="Arial" charset="0"/>
                <a:cs typeface="Arial" charset="0"/>
              </a:rPr>
              <a:t>экстремистского сообщества </a:t>
            </a:r>
          </a:p>
        </p:txBody>
      </p:sp>
      <p:sp>
        <p:nvSpPr>
          <p:cNvPr id="14" name="Rectangle 1"/>
          <p:cNvSpPr>
            <a:spLocks noChangeArrowheads="1"/>
          </p:cNvSpPr>
          <p:nvPr/>
        </p:nvSpPr>
        <p:spPr bwMode="auto">
          <a:xfrm>
            <a:off x="1820069" y="5286924"/>
            <a:ext cx="5472112"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Экстремистские деяния, совершенные лицом с использованием своего служебного положения </a:t>
            </a:r>
          </a:p>
        </p:txBody>
      </p:sp>
      <p:sp>
        <p:nvSpPr>
          <p:cNvPr id="15" name="Rectangle 1"/>
          <p:cNvSpPr>
            <a:spLocks noChangeArrowheads="1"/>
          </p:cNvSpPr>
          <p:nvPr/>
        </p:nvSpPr>
        <p:spPr bwMode="auto">
          <a:xfrm>
            <a:off x="5457031" y="3515707"/>
            <a:ext cx="2982913" cy="9233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dirty="0">
                <a:latin typeface="Arial" charset="0"/>
                <a:cs typeface="Arial" charset="0"/>
              </a:rPr>
              <a:t>Участие </a:t>
            </a:r>
          </a:p>
          <a:p>
            <a:pPr algn="ctr" eaLnBrk="1" hangingPunct="1">
              <a:defRPr/>
            </a:pPr>
            <a:r>
              <a:rPr lang="ru-RU" altLang="ru-RU" dirty="0">
                <a:latin typeface="Arial" charset="0"/>
                <a:cs typeface="Arial" charset="0"/>
              </a:rPr>
              <a:t>в экстремистском сообществе </a:t>
            </a:r>
          </a:p>
        </p:txBody>
      </p:sp>
      <p:sp>
        <p:nvSpPr>
          <p:cNvPr id="16" name="Заголовок 1"/>
          <p:cNvSpPr txBox="1">
            <a:spLocks/>
          </p:cNvSpPr>
          <p:nvPr/>
        </p:nvSpPr>
        <p:spPr bwMode="auto">
          <a:xfrm>
            <a:off x="1391335" y="729235"/>
            <a:ext cx="7478712" cy="39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2001021" y="1628020"/>
            <a:ext cx="5994400" cy="3693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b="1" dirty="0">
                <a:latin typeface="Arial" charset="0"/>
                <a:cs typeface="Arial" charset="0"/>
              </a:rPr>
              <a:t>СОЗДАНИЕ ЭКСТРЕМИСТСКОГО СООБЩЕСТВА</a:t>
            </a:r>
          </a:p>
        </p:txBody>
      </p:sp>
      <p:sp>
        <p:nvSpPr>
          <p:cNvPr id="32771" name="Rectangle 1"/>
          <p:cNvSpPr>
            <a:spLocks noChangeArrowheads="1"/>
          </p:cNvSpPr>
          <p:nvPr/>
        </p:nvSpPr>
        <p:spPr bwMode="auto">
          <a:xfrm>
            <a:off x="1296751" y="4491134"/>
            <a:ext cx="2647452" cy="1728000"/>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spcBef>
                <a:spcPts val="0"/>
              </a:spcBef>
              <a:spcAft>
                <a:spcPts val="0"/>
              </a:spcAft>
              <a:defRPr/>
            </a:pPr>
            <a:endParaRPr lang="ru-RU" altLang="ru-RU" sz="400" dirty="0">
              <a:solidFill>
                <a:schemeClr val="tx1"/>
              </a:solidFill>
              <a:latin typeface="Arial" charset="0"/>
              <a:cs typeface="Arial" charset="0"/>
            </a:endParaRPr>
          </a:p>
          <a:p>
            <a:pPr algn="ctr">
              <a:spcBef>
                <a:spcPts val="600"/>
              </a:spcBef>
              <a:spcAft>
                <a:spcPts val="600"/>
              </a:spcAft>
              <a:defRPr/>
            </a:pPr>
            <a:r>
              <a:rPr lang="ru-RU" altLang="ru-RU" dirty="0">
                <a:solidFill>
                  <a:schemeClr val="tx1"/>
                </a:solidFill>
                <a:latin typeface="Arial" charset="0"/>
                <a:cs typeface="Arial" charset="0"/>
              </a:rPr>
              <a:t>подготовка или совершение преступлений экстремистской направленности</a:t>
            </a:r>
          </a:p>
          <a:p>
            <a:pPr algn="ctr">
              <a:spcBef>
                <a:spcPts val="0"/>
              </a:spcBef>
              <a:spcAft>
                <a:spcPts val="0"/>
              </a:spcAft>
              <a:defRPr/>
            </a:pPr>
            <a:endParaRPr lang="ru-RU" altLang="ru-RU" sz="200" dirty="0">
              <a:solidFill>
                <a:schemeClr val="tx1"/>
              </a:solidFill>
              <a:latin typeface="Arial" charset="0"/>
              <a:cs typeface="Arial" charset="0"/>
            </a:endParaRPr>
          </a:p>
        </p:txBody>
      </p:sp>
      <p:sp>
        <p:nvSpPr>
          <p:cNvPr id="32772" name="Text Box 9"/>
          <p:cNvSpPr txBox="1">
            <a:spLocks noChangeArrowheads="1"/>
          </p:cNvSpPr>
          <p:nvPr/>
        </p:nvSpPr>
        <p:spPr bwMode="auto">
          <a:xfrm>
            <a:off x="1168532" y="2232758"/>
            <a:ext cx="7800181"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defPPr>
              <a:defRPr lang="ru-RU"/>
            </a:defPPr>
            <a:lvl1pPr algn="ctr" eaLnBrk="1" hangingPunct="1">
              <a:defRPr sz="2400" b="1">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ru-RU" altLang="ru-RU" sz="1800" b="0" dirty="0">
                <a:latin typeface="Arial" charset="0"/>
                <a:cs typeface="Arial" charset="0"/>
              </a:rPr>
              <a:t>ЭТО СОЗДАНИЕ ОРГАНИЗОВАННОЙ ГРУППЫ или </a:t>
            </a:r>
          </a:p>
          <a:p>
            <a:pPr>
              <a:defRPr/>
            </a:pPr>
            <a:r>
              <a:rPr lang="ru-RU" altLang="ru-RU" sz="1800" b="0" dirty="0">
                <a:latin typeface="Arial" charset="0"/>
                <a:cs typeface="Arial" charset="0"/>
              </a:rPr>
              <a:t>РУКОВОДСТВО ТАКОЙ ГРУППОЙ или</a:t>
            </a:r>
          </a:p>
          <a:p>
            <a:pPr>
              <a:defRPr/>
            </a:pPr>
            <a:r>
              <a:rPr lang="ru-RU" altLang="ru-RU" sz="1800" b="0" dirty="0">
                <a:latin typeface="Arial" charset="0"/>
                <a:cs typeface="Arial" charset="0"/>
              </a:rPr>
              <a:t>РУКОВОДСТВО ЧАСТЬЮ ГРУППЫ или </a:t>
            </a:r>
          </a:p>
          <a:p>
            <a:pPr>
              <a:defRPr/>
            </a:pPr>
            <a:r>
              <a:rPr lang="ru-RU" altLang="ru-RU" sz="1800" b="0" dirty="0">
                <a:latin typeface="Arial" charset="0"/>
                <a:cs typeface="Arial" charset="0"/>
              </a:rPr>
              <a:t>СОЗДАНИЕ ОБЪЕДИНЕНИЯ ОРГАНИЗАТОРОВ, РУКОВОДИТЕЛЕЙ ИЛИ ПРЕДСТАВИТЕЛЕЙ ТАКОГО СООБЩЕСТВА</a:t>
            </a:r>
          </a:p>
        </p:txBody>
      </p:sp>
      <p:sp>
        <p:nvSpPr>
          <p:cNvPr id="32773" name="Rectangle 1"/>
          <p:cNvSpPr>
            <a:spLocks noChangeArrowheads="1"/>
          </p:cNvSpPr>
          <p:nvPr/>
        </p:nvSpPr>
        <p:spPr bwMode="auto">
          <a:xfrm>
            <a:off x="6154869" y="4530237"/>
            <a:ext cx="2646000" cy="1728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разработка планов</a:t>
            </a:r>
            <a:br>
              <a:rPr lang="ru-RU" altLang="ru-RU" dirty="0">
                <a:solidFill>
                  <a:schemeClr val="tx1"/>
                </a:solidFill>
                <a:latin typeface="Arial" charset="0"/>
                <a:cs typeface="Arial" charset="0"/>
              </a:rPr>
            </a:br>
            <a:r>
              <a:rPr lang="ru-RU" altLang="ru-RU" dirty="0">
                <a:solidFill>
                  <a:schemeClr val="tx1"/>
                </a:solidFill>
                <a:latin typeface="Arial" charset="0"/>
                <a:cs typeface="Arial" charset="0"/>
              </a:rPr>
              <a:t>и (или) условий для совершения преступлений экстремистской направленности </a:t>
            </a:r>
          </a:p>
        </p:txBody>
      </p:sp>
      <p:sp>
        <p:nvSpPr>
          <p:cNvPr id="32774" name="Text Box 11"/>
          <p:cNvSpPr txBox="1">
            <a:spLocks noChangeArrowheads="1"/>
          </p:cNvSpPr>
          <p:nvPr/>
        </p:nvSpPr>
        <p:spPr bwMode="auto">
          <a:xfrm>
            <a:off x="4185929" y="3957988"/>
            <a:ext cx="1727200" cy="3693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dirty="0">
                <a:latin typeface="Arial" charset="0"/>
                <a:cs typeface="Arial" charset="0"/>
              </a:rPr>
              <a:t>ЦЕЛЬ</a:t>
            </a:r>
          </a:p>
        </p:txBody>
      </p:sp>
      <p:cxnSp>
        <p:nvCxnSpPr>
          <p:cNvPr id="3" name="Прямая соединительная линия 2"/>
          <p:cNvCxnSpPr>
            <a:stCxn id="32770" idx="2"/>
            <a:endCxn id="32772" idx="0"/>
          </p:cNvCxnSpPr>
          <p:nvPr/>
        </p:nvCxnSpPr>
        <p:spPr>
          <a:xfrm>
            <a:off x="4998221" y="1997352"/>
            <a:ext cx="70402" cy="23540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a:stCxn id="32774" idx="0"/>
            <a:endCxn id="32772" idx="2"/>
          </p:cNvCxnSpPr>
          <p:nvPr/>
        </p:nvCxnSpPr>
        <p:spPr>
          <a:xfrm flipV="1">
            <a:off x="5049529" y="3710086"/>
            <a:ext cx="19094" cy="24790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Заголовок 1"/>
          <p:cNvSpPr txBox="1">
            <a:spLocks/>
          </p:cNvSpPr>
          <p:nvPr/>
        </p:nvSpPr>
        <p:spPr bwMode="auto">
          <a:xfrm>
            <a:off x="1329267" y="743403"/>
            <a:ext cx="7478712" cy="45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cxnSp>
        <p:nvCxnSpPr>
          <p:cNvPr id="15" name="Прямая соединительная линия 14"/>
          <p:cNvCxnSpPr/>
          <p:nvPr/>
        </p:nvCxnSpPr>
        <p:spPr>
          <a:xfrm flipH="1">
            <a:off x="3944203" y="4327320"/>
            <a:ext cx="1105326" cy="102781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5046070" y="4350887"/>
            <a:ext cx="1105326" cy="1027814"/>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Прямая соединительная линия 12"/>
          <p:cNvCxnSpPr>
            <a:stCxn id="33794" idx="2"/>
          </p:cNvCxnSpPr>
          <p:nvPr/>
        </p:nvCxnSpPr>
        <p:spPr>
          <a:xfrm flipH="1">
            <a:off x="4768453" y="2044737"/>
            <a:ext cx="2692" cy="3184818"/>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sp>
        <p:nvSpPr>
          <p:cNvPr id="33794" name="Rectangle 1"/>
          <p:cNvSpPr>
            <a:spLocks noChangeArrowheads="1"/>
          </p:cNvSpPr>
          <p:nvPr/>
        </p:nvSpPr>
        <p:spPr bwMode="auto">
          <a:xfrm>
            <a:off x="1773945" y="1675405"/>
            <a:ext cx="5994400" cy="3693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b="1" dirty="0">
                <a:latin typeface="Arial" charset="0"/>
                <a:cs typeface="Arial" charset="0"/>
              </a:rPr>
              <a:t>СОЗДАНИЕ ЭКСТРЕМИСТСКОГО СООБЩЕСТВА</a:t>
            </a:r>
          </a:p>
        </p:txBody>
      </p:sp>
      <p:sp>
        <p:nvSpPr>
          <p:cNvPr id="33795" name="Rectangle 1"/>
          <p:cNvSpPr>
            <a:spLocks noChangeArrowheads="1"/>
          </p:cNvSpPr>
          <p:nvPr/>
        </p:nvSpPr>
        <p:spPr bwMode="auto">
          <a:xfrm>
            <a:off x="519906" y="3402958"/>
            <a:ext cx="3786187"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штрафом в размере до двухсот тысяч рублей или в размере заработной платы или иного дохода осужденного за период до восемнадцати месяцев</a:t>
            </a:r>
          </a:p>
        </p:txBody>
      </p:sp>
      <p:sp>
        <p:nvSpPr>
          <p:cNvPr id="33796" name="Text Box 4"/>
          <p:cNvSpPr txBox="1">
            <a:spLocks noChangeArrowheads="1"/>
          </p:cNvSpPr>
          <p:nvPr/>
        </p:nvSpPr>
        <p:spPr bwMode="auto">
          <a:xfrm>
            <a:off x="2634853" y="2283315"/>
            <a:ext cx="4265613" cy="49699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defPPr>
              <a:defRPr lang="ru-RU"/>
            </a:defPPr>
            <a:lvl1pPr algn="ctr" eaLnBrk="1" hangingPunct="1">
              <a:lnSpc>
                <a:spcPct val="150000"/>
              </a:lnSpc>
              <a:defRPr sz="2400" b="1">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ru-RU" altLang="ru-RU" sz="2000" dirty="0">
                <a:solidFill>
                  <a:srgbClr val="C00000"/>
                </a:solidFill>
                <a:cs typeface="Arial" panose="020B0604020202020204" pitchFamily="34" charset="0"/>
              </a:rPr>
              <a:t>КАРАЕТСЯ</a:t>
            </a:r>
          </a:p>
        </p:txBody>
      </p:sp>
      <p:sp>
        <p:nvSpPr>
          <p:cNvPr id="33797" name="Rectangle 1"/>
          <p:cNvSpPr>
            <a:spLocks noChangeArrowheads="1"/>
          </p:cNvSpPr>
          <p:nvPr/>
        </p:nvSpPr>
        <p:spPr bwMode="auto">
          <a:xfrm>
            <a:off x="5282405" y="3402958"/>
            <a:ext cx="3763963"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лишением права занимать определенные должности или заниматься определенной деятельностью на срок</a:t>
            </a:r>
            <a:br>
              <a:rPr lang="ru-RU" altLang="ru-RU" dirty="0">
                <a:solidFill>
                  <a:schemeClr val="tx1"/>
                </a:solidFill>
                <a:latin typeface="Arial" charset="0"/>
                <a:cs typeface="Arial" charset="0"/>
              </a:rPr>
            </a:br>
            <a:r>
              <a:rPr lang="ru-RU" altLang="ru-RU" dirty="0">
                <a:solidFill>
                  <a:schemeClr val="tx1"/>
                </a:solidFill>
                <a:latin typeface="Arial" charset="0"/>
                <a:cs typeface="Arial" charset="0"/>
              </a:rPr>
              <a:t>до пяти лет</a:t>
            </a:r>
          </a:p>
        </p:txBody>
      </p:sp>
      <p:sp>
        <p:nvSpPr>
          <p:cNvPr id="33802" name="Rectangle 1"/>
          <p:cNvSpPr>
            <a:spLocks noChangeArrowheads="1"/>
          </p:cNvSpPr>
          <p:nvPr/>
        </p:nvSpPr>
        <p:spPr bwMode="auto">
          <a:xfrm>
            <a:off x="2596270" y="5229530"/>
            <a:ext cx="4349750" cy="12003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лишением свободы </a:t>
            </a:r>
          </a:p>
          <a:p>
            <a:pPr algn="ctr">
              <a:defRPr/>
            </a:pPr>
            <a:r>
              <a:rPr lang="ru-RU" altLang="ru-RU" dirty="0">
                <a:solidFill>
                  <a:schemeClr val="tx1"/>
                </a:solidFill>
                <a:latin typeface="Arial" charset="0"/>
                <a:cs typeface="Arial" charset="0"/>
              </a:rPr>
              <a:t>на срок до четырех лет </a:t>
            </a:r>
          </a:p>
          <a:p>
            <a:pPr algn="ctr">
              <a:defRPr/>
            </a:pPr>
            <a:r>
              <a:rPr lang="ru-RU" altLang="ru-RU" dirty="0">
                <a:solidFill>
                  <a:schemeClr val="tx1"/>
                </a:solidFill>
                <a:latin typeface="Arial" charset="0"/>
                <a:cs typeface="Arial" charset="0"/>
              </a:rPr>
              <a:t>с ограничением свободы на срок</a:t>
            </a:r>
            <a:br>
              <a:rPr lang="ru-RU" altLang="ru-RU" dirty="0">
                <a:solidFill>
                  <a:schemeClr val="tx1"/>
                </a:solidFill>
                <a:latin typeface="Arial" charset="0"/>
                <a:cs typeface="Arial" charset="0"/>
              </a:rPr>
            </a:br>
            <a:r>
              <a:rPr lang="ru-RU" altLang="ru-RU" dirty="0">
                <a:solidFill>
                  <a:schemeClr val="tx1"/>
                </a:solidFill>
                <a:latin typeface="Arial" charset="0"/>
                <a:cs typeface="Arial" charset="0"/>
              </a:rPr>
              <a:t>от одного года до двух лет</a:t>
            </a:r>
          </a:p>
        </p:txBody>
      </p:sp>
      <p:cxnSp>
        <p:nvCxnSpPr>
          <p:cNvPr id="15" name="Прямая соединительная линия 14"/>
          <p:cNvCxnSpPr>
            <a:stCxn id="33796" idx="2"/>
            <a:endCxn id="33795" idx="0"/>
          </p:cNvCxnSpPr>
          <p:nvPr/>
        </p:nvCxnSpPr>
        <p:spPr>
          <a:xfrm flipH="1">
            <a:off x="2413000" y="2780311"/>
            <a:ext cx="2354660" cy="622647"/>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18" name="Прямая соединительная линия 17"/>
          <p:cNvCxnSpPr>
            <a:stCxn id="33796" idx="2"/>
            <a:endCxn id="33797" idx="0"/>
          </p:cNvCxnSpPr>
          <p:nvPr/>
        </p:nvCxnSpPr>
        <p:spPr>
          <a:xfrm>
            <a:off x="4767660" y="2780311"/>
            <a:ext cx="2396727" cy="622647"/>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sp>
        <p:nvSpPr>
          <p:cNvPr id="22" name="Заголовок 1"/>
          <p:cNvSpPr txBox="1">
            <a:spLocks/>
          </p:cNvSpPr>
          <p:nvPr/>
        </p:nvSpPr>
        <p:spPr bwMode="auto">
          <a:xfrm>
            <a:off x="1484114" y="728545"/>
            <a:ext cx="7478712" cy="45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Прямая соединительная линия 7"/>
          <p:cNvCxnSpPr>
            <a:endCxn id="34826" idx="0"/>
          </p:cNvCxnSpPr>
          <p:nvPr/>
        </p:nvCxnSpPr>
        <p:spPr>
          <a:xfrm>
            <a:off x="4518836" y="2270578"/>
            <a:ext cx="1" cy="328313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818" name="Rectangle 1"/>
          <p:cNvSpPr>
            <a:spLocks noChangeArrowheads="1"/>
          </p:cNvSpPr>
          <p:nvPr/>
        </p:nvSpPr>
        <p:spPr bwMode="auto">
          <a:xfrm>
            <a:off x="1552883" y="1901246"/>
            <a:ext cx="5994400" cy="3693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b="1" dirty="0">
                <a:latin typeface="Arial" charset="0"/>
                <a:cs typeface="Arial" charset="0"/>
              </a:rPr>
              <a:t>УЧАСТИЕ В ЭКСТРЕМИСТСКОМ СООБЩЕСТВЕ</a:t>
            </a:r>
          </a:p>
        </p:txBody>
      </p:sp>
      <p:sp>
        <p:nvSpPr>
          <p:cNvPr id="34819" name="Rectangle 1"/>
          <p:cNvSpPr>
            <a:spLocks noChangeArrowheads="1"/>
          </p:cNvSpPr>
          <p:nvPr/>
        </p:nvSpPr>
        <p:spPr bwMode="auto">
          <a:xfrm>
            <a:off x="341847" y="3567201"/>
            <a:ext cx="3689350" cy="1477328"/>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штрафом в размере до сорока тысяч рублей или в размере заработной платы или иного дохода осужденного за период до трех месяцев </a:t>
            </a:r>
          </a:p>
        </p:txBody>
      </p:sp>
      <p:sp>
        <p:nvSpPr>
          <p:cNvPr id="34820" name="Text Box 4"/>
          <p:cNvSpPr txBox="1">
            <a:spLocks noChangeArrowheads="1"/>
          </p:cNvSpPr>
          <p:nvPr/>
        </p:nvSpPr>
        <p:spPr bwMode="auto">
          <a:xfrm>
            <a:off x="2386030" y="2486575"/>
            <a:ext cx="4265613" cy="4001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defPPr>
              <a:defRPr lang="ru-RU"/>
            </a:defPPr>
            <a:lvl1pPr algn="ctr" eaLnBrk="1" hangingPunct="1">
              <a:defRPr sz="2400" b="1">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ru-RU" altLang="ru-RU" sz="2000" dirty="0">
                <a:solidFill>
                  <a:srgbClr val="C00000"/>
                </a:solidFill>
                <a:cs typeface="Arial" panose="020B0604020202020204" pitchFamily="34" charset="0"/>
              </a:rPr>
              <a:t>КАРАЕТСЯ</a:t>
            </a:r>
          </a:p>
        </p:txBody>
      </p:sp>
      <p:sp>
        <p:nvSpPr>
          <p:cNvPr id="34821" name="Rectangle 1"/>
          <p:cNvSpPr>
            <a:spLocks noChangeArrowheads="1"/>
          </p:cNvSpPr>
          <p:nvPr/>
        </p:nvSpPr>
        <p:spPr bwMode="auto">
          <a:xfrm>
            <a:off x="5147469" y="3567201"/>
            <a:ext cx="3886200"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лишением права занимать определенные должности или заниматься определенной деятельностью на срок до трех лет или без такового</a:t>
            </a:r>
          </a:p>
        </p:txBody>
      </p:sp>
      <p:sp>
        <p:nvSpPr>
          <p:cNvPr id="34826" name="Rectangle 1"/>
          <p:cNvSpPr>
            <a:spLocks noChangeArrowheads="1"/>
          </p:cNvSpPr>
          <p:nvPr/>
        </p:nvSpPr>
        <p:spPr bwMode="auto">
          <a:xfrm>
            <a:off x="2640031" y="5553716"/>
            <a:ext cx="3757612" cy="9233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лишением свободы на срок до двух лет и с ограничением свободы на срок до одного года</a:t>
            </a:r>
          </a:p>
        </p:txBody>
      </p:sp>
      <p:sp>
        <p:nvSpPr>
          <p:cNvPr id="14" name="Заголовок 1"/>
          <p:cNvSpPr txBox="1">
            <a:spLocks/>
          </p:cNvSpPr>
          <p:nvPr/>
        </p:nvSpPr>
        <p:spPr bwMode="auto">
          <a:xfrm>
            <a:off x="1480939" y="765915"/>
            <a:ext cx="7478712" cy="42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cxnSp>
        <p:nvCxnSpPr>
          <p:cNvPr id="10" name="Прямая соединительная линия 9"/>
          <p:cNvCxnSpPr>
            <a:stCxn id="34820" idx="2"/>
            <a:endCxn id="34819" idx="0"/>
          </p:cNvCxnSpPr>
          <p:nvPr/>
        </p:nvCxnSpPr>
        <p:spPr>
          <a:xfrm flipH="1">
            <a:off x="2186522" y="2886685"/>
            <a:ext cx="2332315" cy="6805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4520303" y="2886685"/>
            <a:ext cx="2332315" cy="680516"/>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1876709" y="1974701"/>
            <a:ext cx="5994400" cy="14465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ru-RU" altLang="ru-RU" sz="2800" b="1" dirty="0">
              <a:latin typeface="Times New Roman" panose="02020603050405020304" pitchFamily="18" charset="0"/>
              <a:cs typeface="Times New Roman" panose="02020603050405020304" pitchFamily="18" charset="0"/>
            </a:endParaRPr>
          </a:p>
          <a:p>
            <a:pPr algn="ctr" eaLnBrk="1" hangingPunct="1">
              <a:defRPr/>
            </a:pPr>
            <a:r>
              <a:rPr lang="ru-RU" altLang="ru-RU" sz="2000" b="1" dirty="0">
                <a:solidFill>
                  <a:srgbClr val="C00000"/>
                </a:solidFill>
                <a:cs typeface="Arial" panose="020B0604020202020204" pitchFamily="34" charset="0"/>
              </a:rPr>
              <a:t>Статья 282.2. Организация деятельности </a:t>
            </a:r>
          </a:p>
          <a:p>
            <a:pPr algn="ctr" eaLnBrk="1" hangingPunct="1">
              <a:defRPr/>
            </a:pPr>
            <a:r>
              <a:rPr lang="ru-RU" altLang="ru-RU" sz="2000" b="1" dirty="0">
                <a:solidFill>
                  <a:srgbClr val="C00000"/>
                </a:solidFill>
                <a:cs typeface="Arial" panose="020B0604020202020204" pitchFamily="34" charset="0"/>
              </a:rPr>
              <a:t>экстремистского сообщества</a:t>
            </a:r>
          </a:p>
          <a:p>
            <a:pPr algn="ctr" eaLnBrk="1" hangingPunct="1">
              <a:defRPr/>
            </a:pPr>
            <a:endParaRPr lang="ru-RU" altLang="ru-RU" sz="2000" b="1" dirty="0">
              <a:solidFill>
                <a:srgbClr val="C00000"/>
              </a:solidFill>
              <a:cs typeface="Arial" panose="020B0604020202020204" pitchFamily="34" charset="0"/>
            </a:endParaRPr>
          </a:p>
        </p:txBody>
      </p:sp>
      <p:sp>
        <p:nvSpPr>
          <p:cNvPr id="35843" name="Rectangle 1"/>
          <p:cNvSpPr>
            <a:spLocks noChangeArrowheads="1"/>
          </p:cNvSpPr>
          <p:nvPr/>
        </p:nvSpPr>
        <p:spPr bwMode="auto">
          <a:xfrm>
            <a:off x="1196918" y="4427491"/>
            <a:ext cx="3375081" cy="1754326"/>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defRPr/>
            </a:pPr>
            <a:r>
              <a:rPr lang="ru-RU" altLang="ru-RU" dirty="0">
                <a:solidFill>
                  <a:schemeClr val="tx1"/>
                </a:solidFill>
                <a:latin typeface="Arial" charset="0"/>
                <a:cs typeface="Arial" charset="0"/>
              </a:rPr>
              <a:t>Организация деятельности – это руководство запрещенной или юридически ликвидированной экстремистской организацией</a:t>
            </a:r>
          </a:p>
        </p:txBody>
      </p:sp>
      <p:sp>
        <p:nvSpPr>
          <p:cNvPr id="35844" name="Rectangle 1"/>
          <p:cNvSpPr>
            <a:spLocks noChangeArrowheads="1"/>
          </p:cNvSpPr>
          <p:nvPr/>
        </p:nvSpPr>
        <p:spPr bwMode="auto">
          <a:xfrm>
            <a:off x="5131558" y="4427029"/>
            <a:ext cx="3402103" cy="17543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defRPr/>
            </a:pPr>
            <a:r>
              <a:rPr lang="ru-RU" altLang="ru-RU" dirty="0">
                <a:solidFill>
                  <a:schemeClr val="tx1"/>
                </a:solidFill>
                <a:latin typeface="Arial" charset="0"/>
                <a:cs typeface="Arial" charset="0"/>
              </a:rPr>
              <a:t>Участие в деятельности – это продолжение участия и выполнение соответствующих обязанностей, невзирая на судебный запрет</a:t>
            </a:r>
          </a:p>
        </p:txBody>
      </p:sp>
      <p:sp>
        <p:nvSpPr>
          <p:cNvPr id="8" name="Заголовок 1"/>
          <p:cNvSpPr txBox="1">
            <a:spLocks/>
          </p:cNvSpPr>
          <p:nvPr/>
        </p:nvSpPr>
        <p:spPr bwMode="auto">
          <a:xfrm>
            <a:off x="1392202" y="733058"/>
            <a:ext cx="7478712" cy="47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cxnSp>
        <p:nvCxnSpPr>
          <p:cNvPr id="5" name="Прямая соединительная линия 4"/>
          <p:cNvCxnSpPr>
            <a:stCxn id="35842" idx="2"/>
            <a:endCxn id="35843" idx="0"/>
          </p:cNvCxnSpPr>
          <p:nvPr/>
        </p:nvCxnSpPr>
        <p:spPr>
          <a:xfrm flipH="1">
            <a:off x="2884459" y="3421251"/>
            <a:ext cx="1989450" cy="10062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a:endCxn id="35844" idx="0"/>
          </p:cNvCxnSpPr>
          <p:nvPr/>
        </p:nvCxnSpPr>
        <p:spPr>
          <a:xfrm>
            <a:off x="4856671" y="3421250"/>
            <a:ext cx="1975939" cy="1005779"/>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Прямая соединительная линия 5"/>
          <p:cNvCxnSpPr>
            <a:stCxn id="36866" idx="2"/>
            <a:endCxn id="36867" idx="0"/>
          </p:cNvCxnSpPr>
          <p:nvPr/>
        </p:nvCxnSpPr>
        <p:spPr>
          <a:xfrm>
            <a:off x="4706938" y="2394355"/>
            <a:ext cx="0" cy="257253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866" name="Rectangle 1"/>
          <p:cNvSpPr>
            <a:spLocks noChangeArrowheads="1"/>
          </p:cNvSpPr>
          <p:nvPr/>
        </p:nvSpPr>
        <p:spPr bwMode="auto">
          <a:xfrm>
            <a:off x="1646238" y="1748024"/>
            <a:ext cx="6121400"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b="1" dirty="0">
                <a:latin typeface="Arial" charset="0"/>
                <a:cs typeface="Arial" charset="0"/>
              </a:rPr>
              <a:t>ОРГАНИЗАЦИЯ ДЕЯТЕЛЬНОСТИ ЭКСТРЕМИСТСКОЙ ОРГАНИЗАЦИИ</a:t>
            </a:r>
          </a:p>
        </p:txBody>
      </p:sp>
      <p:sp>
        <p:nvSpPr>
          <p:cNvPr id="36867" name="Rectangle 1"/>
          <p:cNvSpPr>
            <a:spLocks noChangeArrowheads="1"/>
          </p:cNvSpPr>
          <p:nvPr/>
        </p:nvSpPr>
        <p:spPr bwMode="auto">
          <a:xfrm>
            <a:off x="1646238" y="4966891"/>
            <a:ext cx="6121400" cy="123110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штрафом в размере от ста тысяч до трехсот тысяч рублей или в размере заработной платы или иного дохода осужденного за период от одного года</a:t>
            </a:r>
            <a:br>
              <a:rPr lang="ru-RU" altLang="ru-RU" dirty="0">
                <a:solidFill>
                  <a:schemeClr val="tx1"/>
                </a:solidFill>
                <a:latin typeface="Arial" charset="0"/>
                <a:cs typeface="Arial" charset="0"/>
              </a:rPr>
            </a:br>
            <a:r>
              <a:rPr lang="ru-RU" altLang="ru-RU" dirty="0">
                <a:solidFill>
                  <a:schemeClr val="tx1"/>
                </a:solidFill>
                <a:latin typeface="Arial" charset="0"/>
                <a:cs typeface="Arial" charset="0"/>
              </a:rPr>
              <a:t>до двух лет</a:t>
            </a:r>
          </a:p>
        </p:txBody>
      </p:sp>
      <p:sp>
        <p:nvSpPr>
          <p:cNvPr id="36868" name="Text Box 4"/>
          <p:cNvSpPr txBox="1">
            <a:spLocks noChangeArrowheads="1"/>
          </p:cNvSpPr>
          <p:nvPr/>
        </p:nvSpPr>
        <p:spPr bwMode="auto">
          <a:xfrm>
            <a:off x="2574131" y="2751889"/>
            <a:ext cx="4265613" cy="4001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defPPr>
              <a:defRPr lang="ru-RU"/>
            </a:defPPr>
            <a:lvl1pPr algn="ctr" eaLnBrk="1" hangingPunct="1">
              <a:defRPr sz="2400" b="1">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ru-RU" altLang="ru-RU" sz="2000" dirty="0">
                <a:solidFill>
                  <a:srgbClr val="C00000"/>
                </a:solidFill>
                <a:cs typeface="Arial" panose="020B0604020202020204" pitchFamily="34" charset="0"/>
              </a:rPr>
              <a:t>КАРАЕТСЯ</a:t>
            </a:r>
          </a:p>
        </p:txBody>
      </p:sp>
      <p:sp>
        <p:nvSpPr>
          <p:cNvPr id="36869" name="Rectangle 1"/>
          <p:cNvSpPr>
            <a:spLocks noChangeArrowheads="1"/>
          </p:cNvSpPr>
          <p:nvPr/>
        </p:nvSpPr>
        <p:spPr bwMode="auto">
          <a:xfrm>
            <a:off x="1170781" y="3773190"/>
            <a:ext cx="2700338" cy="9233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арестом на срок от четырех до шести месяцев</a:t>
            </a:r>
          </a:p>
        </p:txBody>
      </p:sp>
      <p:sp>
        <p:nvSpPr>
          <p:cNvPr id="36874" name="Rectangle 1"/>
          <p:cNvSpPr>
            <a:spLocks noChangeArrowheads="1"/>
          </p:cNvSpPr>
          <p:nvPr/>
        </p:nvSpPr>
        <p:spPr bwMode="auto">
          <a:xfrm>
            <a:off x="5457873" y="3773190"/>
            <a:ext cx="3292475" cy="9233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лишением свободы на срок до трех лет с ограничением свободы на срок до двух лет</a:t>
            </a:r>
          </a:p>
        </p:txBody>
      </p:sp>
      <p:sp>
        <p:nvSpPr>
          <p:cNvPr id="11" name="Заголовок 1"/>
          <p:cNvSpPr txBox="1">
            <a:spLocks/>
          </p:cNvSpPr>
          <p:nvPr/>
        </p:nvSpPr>
        <p:spPr bwMode="auto">
          <a:xfrm>
            <a:off x="1397471" y="708146"/>
            <a:ext cx="7478712" cy="46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cxnSp>
        <p:nvCxnSpPr>
          <p:cNvPr id="8" name="Прямая соединительная линия 7"/>
          <p:cNvCxnSpPr>
            <a:stCxn id="36868" idx="2"/>
            <a:endCxn id="36869" idx="0"/>
          </p:cNvCxnSpPr>
          <p:nvPr/>
        </p:nvCxnSpPr>
        <p:spPr>
          <a:xfrm flipH="1">
            <a:off x="2520950" y="3151999"/>
            <a:ext cx="2185988" cy="62119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4653756" y="3151998"/>
            <a:ext cx="2185988" cy="621191"/>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Прямая соединительная линия 13"/>
          <p:cNvCxnSpPr>
            <a:stCxn id="37890" idx="2"/>
            <a:endCxn id="37893" idx="0"/>
          </p:cNvCxnSpPr>
          <p:nvPr/>
        </p:nvCxnSpPr>
        <p:spPr>
          <a:xfrm>
            <a:off x="4893084" y="2277497"/>
            <a:ext cx="1" cy="320808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890" name="Rectangle 1"/>
          <p:cNvSpPr>
            <a:spLocks noChangeArrowheads="1"/>
          </p:cNvSpPr>
          <p:nvPr/>
        </p:nvSpPr>
        <p:spPr bwMode="auto">
          <a:xfrm>
            <a:off x="1895884" y="1631166"/>
            <a:ext cx="5994400"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b="1" dirty="0">
                <a:latin typeface="Arial" charset="0"/>
                <a:cs typeface="Arial" charset="0"/>
              </a:rPr>
              <a:t>УЧАСТИЕ В ДЕЯТЕЛЬНОСТИ </a:t>
            </a:r>
          </a:p>
          <a:p>
            <a:pPr algn="ctr" eaLnBrk="1" hangingPunct="1">
              <a:defRPr/>
            </a:pPr>
            <a:r>
              <a:rPr lang="ru-RU" altLang="ru-RU" b="1" dirty="0">
                <a:latin typeface="Arial" charset="0"/>
                <a:cs typeface="Arial" charset="0"/>
              </a:rPr>
              <a:t>ЭКСТРЕМИСТСКОЙ ОРГАНИЗАЦИИ</a:t>
            </a:r>
          </a:p>
        </p:txBody>
      </p:sp>
      <p:sp>
        <p:nvSpPr>
          <p:cNvPr id="37891" name="Rectangle 1"/>
          <p:cNvSpPr>
            <a:spLocks noChangeArrowheads="1"/>
          </p:cNvSpPr>
          <p:nvPr/>
        </p:nvSpPr>
        <p:spPr bwMode="auto">
          <a:xfrm>
            <a:off x="1160203" y="3440154"/>
            <a:ext cx="3308350" cy="17543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штрафом в размере до двухсот тысяч рублей или в размере заработной платы или иного дохода осужденного за период до восемнадцати месяцев</a:t>
            </a:r>
          </a:p>
        </p:txBody>
      </p:sp>
      <p:sp>
        <p:nvSpPr>
          <p:cNvPr id="37892" name="Text Box 4"/>
          <p:cNvSpPr txBox="1">
            <a:spLocks noChangeArrowheads="1"/>
          </p:cNvSpPr>
          <p:nvPr/>
        </p:nvSpPr>
        <p:spPr bwMode="auto">
          <a:xfrm>
            <a:off x="2814378" y="2576542"/>
            <a:ext cx="4267200" cy="40011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defPPr>
              <a:defRPr lang="ru-RU"/>
            </a:defPPr>
            <a:lvl1pPr algn="ctr">
              <a:defRPr sz="2400" b="1">
                <a:solidFill>
                  <a:schemeClr val="tx1"/>
                </a:solidFill>
                <a:latin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defRPr/>
            </a:pPr>
            <a:r>
              <a:rPr lang="ru-RU" altLang="ru-RU" sz="2000" dirty="0">
                <a:solidFill>
                  <a:srgbClr val="C00000"/>
                </a:solidFill>
                <a:cs typeface="Arial" panose="020B0604020202020204" pitchFamily="34" charset="0"/>
              </a:rPr>
              <a:t>КАРАЕТСЯ</a:t>
            </a:r>
          </a:p>
        </p:txBody>
      </p:sp>
      <p:sp>
        <p:nvSpPr>
          <p:cNvPr id="37893" name="Rectangle 1"/>
          <p:cNvSpPr>
            <a:spLocks noChangeArrowheads="1"/>
          </p:cNvSpPr>
          <p:nvPr/>
        </p:nvSpPr>
        <p:spPr bwMode="auto">
          <a:xfrm>
            <a:off x="3542916" y="5485586"/>
            <a:ext cx="2700337" cy="1080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арестом на срок </a:t>
            </a:r>
          </a:p>
          <a:p>
            <a:pPr algn="ctr">
              <a:defRPr/>
            </a:pPr>
            <a:r>
              <a:rPr lang="ru-RU" altLang="ru-RU" dirty="0">
                <a:solidFill>
                  <a:schemeClr val="tx1"/>
                </a:solidFill>
                <a:latin typeface="Arial" charset="0"/>
                <a:cs typeface="Arial" charset="0"/>
              </a:rPr>
              <a:t>до четырех месяцев</a:t>
            </a:r>
          </a:p>
        </p:txBody>
      </p:sp>
      <p:sp>
        <p:nvSpPr>
          <p:cNvPr id="37898" name="Rectangle 1"/>
          <p:cNvSpPr>
            <a:spLocks noChangeArrowheads="1"/>
          </p:cNvSpPr>
          <p:nvPr/>
        </p:nvSpPr>
        <p:spPr bwMode="auto">
          <a:xfrm>
            <a:off x="5379482" y="3441280"/>
            <a:ext cx="3308400" cy="17532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лишением свободы на срок до двух лет с ограничением свободы на срок до одного года</a:t>
            </a:r>
          </a:p>
        </p:txBody>
      </p:sp>
      <p:sp>
        <p:nvSpPr>
          <p:cNvPr id="17" name="Заголовок 1"/>
          <p:cNvSpPr txBox="1">
            <a:spLocks/>
          </p:cNvSpPr>
          <p:nvPr/>
        </p:nvSpPr>
        <p:spPr bwMode="auto">
          <a:xfrm>
            <a:off x="1423766" y="728112"/>
            <a:ext cx="7478712"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cxnSp>
        <p:nvCxnSpPr>
          <p:cNvPr id="20" name="Прямая соединительная линия 19"/>
          <p:cNvCxnSpPr>
            <a:stCxn id="37892" idx="2"/>
          </p:cNvCxnSpPr>
          <p:nvPr/>
        </p:nvCxnSpPr>
        <p:spPr>
          <a:xfrm flipH="1">
            <a:off x="2647666" y="2976652"/>
            <a:ext cx="2300312" cy="46462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4893085" y="2976652"/>
            <a:ext cx="2300312" cy="464628"/>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a:stCxn id="38914" idx="2"/>
            <a:endCxn id="38917" idx="0"/>
          </p:cNvCxnSpPr>
          <p:nvPr/>
        </p:nvCxnSpPr>
        <p:spPr>
          <a:xfrm>
            <a:off x="4996308" y="2281037"/>
            <a:ext cx="13648" cy="362049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914" name="Rectangle 1"/>
          <p:cNvSpPr>
            <a:spLocks noChangeArrowheads="1"/>
          </p:cNvSpPr>
          <p:nvPr/>
        </p:nvSpPr>
        <p:spPr bwMode="auto">
          <a:xfrm>
            <a:off x="1698431" y="1357707"/>
            <a:ext cx="6595754" cy="9233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b="1" dirty="0">
                <a:solidFill>
                  <a:srgbClr val="C00000"/>
                </a:solidFill>
                <a:latin typeface="Times New Roman" panose="02020603050405020304" pitchFamily="18" charset="0"/>
                <a:cs typeface="Times New Roman" panose="02020603050405020304" pitchFamily="18" charset="0"/>
              </a:rPr>
              <a:t>ОСВОБОЖДЕНИЕ ОТ УГОЛОВНОЙ ОТВЕТСТВЕННОСТИ ЗА ОРГАНИЗАЦИЮ ЭКСТРЕМИСТСКОЙ ОРГАНИЗАЦИИ</a:t>
            </a:r>
          </a:p>
        </p:txBody>
      </p:sp>
      <p:sp>
        <p:nvSpPr>
          <p:cNvPr id="38915" name="Rectangle 1"/>
          <p:cNvSpPr>
            <a:spLocks noChangeArrowheads="1"/>
          </p:cNvSpPr>
          <p:nvPr/>
        </p:nvSpPr>
        <p:spPr bwMode="auto">
          <a:xfrm>
            <a:off x="1671136" y="2694471"/>
            <a:ext cx="6623050"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b="1" dirty="0">
                <a:latin typeface="Arial" charset="0"/>
                <a:cs typeface="Arial" charset="0"/>
              </a:rPr>
              <a:t>Лицо подлежит освобождению от уголовной ответственности</a:t>
            </a:r>
          </a:p>
        </p:txBody>
      </p:sp>
      <p:sp>
        <p:nvSpPr>
          <p:cNvPr id="38916" name="Rectangle 1"/>
          <p:cNvSpPr>
            <a:spLocks noChangeArrowheads="1"/>
          </p:cNvSpPr>
          <p:nvPr/>
        </p:nvSpPr>
        <p:spPr bwMode="auto">
          <a:xfrm>
            <a:off x="1671135" y="3759842"/>
            <a:ext cx="6623050" cy="1754326"/>
          </a:xfrm>
          <a:prstGeom prst="rect">
            <a:avLst/>
          </a:prstGeom>
          <a:ln>
            <a:solidFill>
              <a:schemeClr val="accent1"/>
            </a:solidFill>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defRPr/>
            </a:pPr>
            <a:r>
              <a:rPr lang="ru-RU" altLang="ru-RU" dirty="0">
                <a:solidFill>
                  <a:schemeClr val="tx1"/>
                </a:solidFill>
                <a:latin typeface="Arial" charset="0"/>
                <a:cs typeface="Arial" charset="0"/>
              </a:rPr>
              <a:t>в случае добровольного прекращения участия в деятельности общественного или религиозного объединения либо иной организации, в отношении которых судом принято вступившее в законную силу решение о ликвидации или запрете деятельности в связи с осуществлением экстремистской деятельности</a:t>
            </a:r>
          </a:p>
        </p:txBody>
      </p:sp>
      <p:sp>
        <p:nvSpPr>
          <p:cNvPr id="38917" name="Rectangle 1"/>
          <p:cNvSpPr>
            <a:spLocks noChangeArrowheads="1"/>
          </p:cNvSpPr>
          <p:nvPr/>
        </p:nvSpPr>
        <p:spPr bwMode="auto">
          <a:xfrm>
            <a:off x="1698431" y="5901531"/>
            <a:ext cx="6623050" cy="646331"/>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ctr">
              <a:defRPr/>
            </a:pPr>
            <a:r>
              <a:rPr lang="ru-RU" altLang="ru-RU" dirty="0">
                <a:solidFill>
                  <a:schemeClr val="tx1"/>
                </a:solidFill>
                <a:latin typeface="Arial" charset="0"/>
                <a:cs typeface="Arial" charset="0"/>
              </a:rPr>
              <a:t>в действиях лица не содержится иного состава преступления</a:t>
            </a:r>
          </a:p>
        </p:txBody>
      </p:sp>
      <p:sp>
        <p:nvSpPr>
          <p:cNvPr id="12" name="Заголовок 1"/>
          <p:cNvSpPr txBox="1">
            <a:spLocks/>
          </p:cNvSpPr>
          <p:nvPr/>
        </p:nvSpPr>
        <p:spPr bwMode="auto">
          <a:xfrm>
            <a:off x="1363915" y="711376"/>
            <a:ext cx="7478712" cy="43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Прямая соединительная линия 10"/>
          <p:cNvCxnSpPr>
            <a:stCxn id="39938" idx="2"/>
            <a:endCxn id="39941" idx="0"/>
          </p:cNvCxnSpPr>
          <p:nvPr/>
        </p:nvCxnSpPr>
        <p:spPr>
          <a:xfrm>
            <a:off x="4917281" y="2519842"/>
            <a:ext cx="0" cy="286658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938" name="Rectangle 1"/>
          <p:cNvSpPr>
            <a:spLocks noChangeArrowheads="1"/>
          </p:cNvSpPr>
          <p:nvPr/>
        </p:nvSpPr>
        <p:spPr bwMode="auto">
          <a:xfrm>
            <a:off x="1019175" y="1596512"/>
            <a:ext cx="7796212" cy="9233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b="1" dirty="0">
                <a:solidFill>
                  <a:srgbClr val="C00000"/>
                </a:solidFill>
                <a:latin typeface="Times New Roman" panose="02020603050405020304" pitchFamily="18" charset="0"/>
                <a:cs typeface="Times New Roman" panose="02020603050405020304" pitchFamily="18" charset="0"/>
              </a:rPr>
              <a:t>ОСВОБОЖДЕНИЕ ОТ УГОЛОВНОЙ ОТВЕТСТВЕННОСТИ</a:t>
            </a:r>
            <a:br>
              <a:rPr lang="ru-RU" altLang="ru-RU" b="1" dirty="0">
                <a:solidFill>
                  <a:srgbClr val="C00000"/>
                </a:solidFill>
                <a:latin typeface="Times New Roman" panose="02020603050405020304" pitchFamily="18" charset="0"/>
                <a:cs typeface="Times New Roman" panose="02020603050405020304" pitchFamily="18" charset="0"/>
              </a:rPr>
            </a:br>
            <a:r>
              <a:rPr lang="ru-RU" altLang="ru-RU" b="1" dirty="0">
                <a:solidFill>
                  <a:srgbClr val="C00000"/>
                </a:solidFill>
                <a:latin typeface="Times New Roman" panose="02020603050405020304" pitchFamily="18" charset="0"/>
                <a:cs typeface="Times New Roman" panose="02020603050405020304" pitchFamily="18" charset="0"/>
              </a:rPr>
              <a:t>ЗА ОРГАНИЗАЦИЮ ДЕЯТЕЛЬНОСТИ</a:t>
            </a:r>
            <a:br>
              <a:rPr lang="ru-RU" altLang="ru-RU" b="1" dirty="0">
                <a:solidFill>
                  <a:srgbClr val="C00000"/>
                </a:solidFill>
                <a:latin typeface="Times New Roman" panose="02020603050405020304" pitchFamily="18" charset="0"/>
                <a:cs typeface="Times New Roman" panose="02020603050405020304" pitchFamily="18" charset="0"/>
              </a:rPr>
            </a:br>
            <a:r>
              <a:rPr lang="ru-RU" altLang="ru-RU" b="1" dirty="0">
                <a:solidFill>
                  <a:srgbClr val="C00000"/>
                </a:solidFill>
                <a:latin typeface="Times New Roman" panose="02020603050405020304" pitchFamily="18" charset="0"/>
                <a:cs typeface="Times New Roman" panose="02020603050405020304" pitchFamily="18" charset="0"/>
              </a:rPr>
              <a:t>ЭКСТРЕМИСТСКОЙ ОРГАНИЗАЦИИ</a:t>
            </a:r>
          </a:p>
        </p:txBody>
      </p:sp>
      <p:sp>
        <p:nvSpPr>
          <p:cNvPr id="39939" name="Rectangle 1"/>
          <p:cNvSpPr>
            <a:spLocks noChangeArrowheads="1"/>
          </p:cNvSpPr>
          <p:nvPr/>
        </p:nvSpPr>
        <p:spPr bwMode="auto">
          <a:xfrm>
            <a:off x="1019175" y="2892965"/>
            <a:ext cx="7796212" cy="3693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b="1" dirty="0">
                <a:latin typeface="Arial" charset="0"/>
                <a:cs typeface="Arial" charset="0"/>
              </a:rPr>
              <a:t>Лицо подлежит освобождению от уголовной ответственности</a:t>
            </a:r>
          </a:p>
        </p:txBody>
      </p:sp>
      <p:sp>
        <p:nvSpPr>
          <p:cNvPr id="39940" name="Rectangle 1"/>
          <p:cNvSpPr>
            <a:spLocks noChangeArrowheads="1"/>
          </p:cNvSpPr>
          <p:nvPr/>
        </p:nvSpPr>
        <p:spPr bwMode="auto">
          <a:xfrm>
            <a:off x="1019175" y="3553702"/>
            <a:ext cx="7796212" cy="14763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dirty="0">
                <a:latin typeface="Arial" charset="0"/>
                <a:cs typeface="Arial" charset="0"/>
              </a:rPr>
              <a:t>в случае </a:t>
            </a:r>
            <a:r>
              <a:rPr lang="ru-RU" altLang="ru-RU" b="1" dirty="0">
                <a:latin typeface="Arial" charset="0"/>
                <a:cs typeface="Arial" charset="0"/>
              </a:rPr>
              <a:t>добровольного</a:t>
            </a:r>
            <a:r>
              <a:rPr lang="ru-RU" altLang="ru-RU" dirty="0">
                <a:latin typeface="Arial" charset="0"/>
                <a:cs typeface="Arial" charset="0"/>
              </a:rPr>
              <a:t> прекращения участия в деятельности общественного или религиозного объединения либо иной организации, в отношении которых судом принято вступившее в законную силу решение о ликвидации или запрете деятельности в связи с осуществлением экстремистской деятельности</a:t>
            </a:r>
          </a:p>
        </p:txBody>
      </p:sp>
      <p:sp>
        <p:nvSpPr>
          <p:cNvPr id="39941" name="Rectangle 1"/>
          <p:cNvSpPr>
            <a:spLocks noChangeArrowheads="1"/>
          </p:cNvSpPr>
          <p:nvPr/>
        </p:nvSpPr>
        <p:spPr bwMode="auto">
          <a:xfrm>
            <a:off x="1019175" y="5386423"/>
            <a:ext cx="7796212" cy="923330"/>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ru-RU" altLang="ru-RU" dirty="0">
                <a:latin typeface="Arial" charset="0"/>
                <a:cs typeface="Arial" charset="0"/>
              </a:rPr>
              <a:t>освобождение от уголовной ответственности по ст. 282.2 рассматривается только в отношении </a:t>
            </a:r>
            <a:r>
              <a:rPr lang="ru-RU" altLang="ru-RU" b="1" dirty="0">
                <a:latin typeface="Arial" charset="0"/>
                <a:cs typeface="Arial" charset="0"/>
              </a:rPr>
              <a:t>рядовых участников</a:t>
            </a:r>
            <a:br>
              <a:rPr lang="ru-RU" altLang="ru-RU" b="1" dirty="0">
                <a:latin typeface="Arial" charset="0"/>
                <a:cs typeface="Arial" charset="0"/>
              </a:rPr>
            </a:br>
            <a:r>
              <a:rPr lang="ru-RU" altLang="ru-RU" dirty="0">
                <a:latin typeface="Arial" charset="0"/>
                <a:cs typeface="Arial" charset="0"/>
              </a:rPr>
              <a:t>и на организаторов не распространяется</a:t>
            </a:r>
          </a:p>
        </p:txBody>
      </p:sp>
      <p:sp>
        <p:nvSpPr>
          <p:cNvPr id="9" name="Заголовок 1"/>
          <p:cNvSpPr txBox="1">
            <a:spLocks/>
          </p:cNvSpPr>
          <p:nvPr/>
        </p:nvSpPr>
        <p:spPr bwMode="auto">
          <a:xfrm>
            <a:off x="1336675" y="768892"/>
            <a:ext cx="7478712" cy="43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a:lnSpc>
                <a:spcPct val="90000"/>
              </a:lnSpc>
            </a:pPr>
            <a:r>
              <a:rPr lang="ru-RU" altLang="ru-RU" sz="2400" b="1" dirty="0">
                <a:solidFill>
                  <a:srgbClr val="002060"/>
                </a:solidFill>
                <a:latin typeface="Arial" charset="0"/>
              </a:rPr>
              <a:t>Правовая база о противодействии экстремизму</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52183" y="1387679"/>
            <a:ext cx="8098870" cy="3620550"/>
          </a:xfrm>
        </p:spPr>
        <p:txBody>
          <a:bodyPr>
            <a:normAutofit fontScale="85000" lnSpcReduction="10000"/>
          </a:bodyPr>
          <a:lstStyle/>
          <a:p>
            <a:pPr marL="0" indent="0">
              <a:buFont typeface="Wingdings" pitchFamily="2" charset="2"/>
              <a:buNone/>
              <a:defRPr/>
            </a:pPr>
            <a:r>
              <a:rPr lang="ru-RU" altLang="ru-RU" sz="2000" dirty="0">
                <a:latin typeface="Arial" panose="020B0604020202020204" pitchFamily="34" charset="0"/>
                <a:cs typeface="Arial" panose="020B0604020202020204" pitchFamily="34" charset="0"/>
              </a:rPr>
              <a:t>К </a:t>
            </a:r>
            <a:r>
              <a:rPr lang="ru-RU" altLang="ru-RU" sz="2000" b="1" dirty="0">
                <a:latin typeface="Arial" panose="020B0604020202020204" pitchFamily="34" charset="0"/>
                <a:cs typeface="Arial" panose="020B0604020202020204" pitchFamily="34" charset="0"/>
              </a:rPr>
              <a:t>экстремистской деятельности </a:t>
            </a:r>
            <a:r>
              <a:rPr lang="ru-RU" altLang="ru-RU" sz="2000" dirty="0">
                <a:latin typeface="Arial" panose="020B0604020202020204" pitchFamily="34" charset="0"/>
                <a:cs typeface="Arial" panose="020B0604020202020204" pitchFamily="34" charset="0"/>
              </a:rPr>
              <a:t>относятся:</a:t>
            </a:r>
          </a:p>
          <a:p>
            <a:pPr>
              <a:spcBef>
                <a:spcPts val="600"/>
              </a:spcBef>
              <a:buFont typeface="Arial" panose="020B0604020202020204" pitchFamily="34" charset="0"/>
              <a:buChar char="•"/>
              <a:defRPr/>
            </a:pPr>
            <a:r>
              <a:rPr lang="ru-RU" altLang="ru-RU" sz="2000" dirty="0">
                <a:latin typeface="Arial" panose="020B0604020202020204" pitchFamily="34" charset="0"/>
                <a:cs typeface="Arial" panose="020B0604020202020204" pitchFamily="34" charset="0"/>
              </a:rPr>
              <a:t>насильственное изменение основ конституционного строя и нарушение целостности Российской Федерации;</a:t>
            </a:r>
          </a:p>
          <a:p>
            <a:pPr>
              <a:spcBef>
                <a:spcPts val="600"/>
              </a:spcBef>
              <a:buFont typeface="Arial" panose="020B0604020202020204" pitchFamily="34" charset="0"/>
              <a:buChar char="•"/>
              <a:defRPr/>
            </a:pPr>
            <a:r>
              <a:rPr lang="ru-RU" altLang="ru-RU" sz="2000" dirty="0">
                <a:latin typeface="Arial" panose="020B0604020202020204" pitchFamily="34" charset="0"/>
                <a:cs typeface="Arial" panose="020B0604020202020204" pitchFamily="34" charset="0"/>
              </a:rPr>
              <a:t>публичное оправдание терроризма и иная террористическая деятельность;</a:t>
            </a:r>
          </a:p>
          <a:p>
            <a:pPr>
              <a:spcBef>
                <a:spcPts val="600"/>
              </a:spcBef>
              <a:buFont typeface="Arial" panose="020B0604020202020204" pitchFamily="34" charset="0"/>
              <a:buChar char="•"/>
              <a:defRPr/>
            </a:pPr>
            <a:r>
              <a:rPr lang="ru-RU" altLang="ru-RU" sz="2000" dirty="0">
                <a:latin typeface="Arial" panose="020B0604020202020204" pitchFamily="34" charset="0"/>
                <a:cs typeface="Arial" panose="020B0604020202020204" pitchFamily="34" charset="0"/>
              </a:rPr>
              <a:t>возбуждение социальной, расовой, национальной или религиозной розни;</a:t>
            </a:r>
          </a:p>
          <a:p>
            <a:pPr>
              <a:spcBef>
                <a:spcPts val="600"/>
              </a:spcBef>
              <a:buFont typeface="Arial" panose="020B0604020202020204" pitchFamily="34" charset="0"/>
              <a:buChar char="•"/>
              <a:defRPr/>
            </a:pPr>
            <a:r>
              <a:rPr lang="ru-RU" altLang="ru-RU" sz="2000" dirty="0">
                <a:latin typeface="Arial" panose="020B0604020202020204" pitchFamily="34" charset="0"/>
                <a:cs typeface="Arial" panose="020B0604020202020204" pitchFamily="34" charset="0"/>
              </a:rPr>
              <a:t>пропаганда исключительности, превосходства либо неполноценности человека по признаку его социальной, расовой, национальной, религиозной или языковой принадлежности или отношения к религии;</a:t>
            </a:r>
          </a:p>
          <a:p>
            <a:pPr>
              <a:spcBef>
                <a:spcPts val="600"/>
              </a:spcBef>
              <a:buFont typeface="Arial" panose="020B0604020202020204" pitchFamily="34" charset="0"/>
              <a:buChar char="•"/>
              <a:defRPr/>
            </a:pPr>
            <a:r>
              <a:rPr lang="ru-RU" altLang="ru-RU" sz="2000" dirty="0">
                <a:latin typeface="Arial" panose="020B0604020202020204" pitchFamily="34" charset="0"/>
                <a:cs typeface="Arial" panose="020B0604020202020204" pitchFamily="34" charset="0"/>
              </a:rPr>
              <a:t>нарушение прав, свобод и законных интересов человека и гражданина в зависимости от его социальной, расовой, национальной, религиозной или языковой принадлежности или отношения к религии;</a:t>
            </a:r>
            <a:br>
              <a:rPr lang="ru-RU" altLang="ru-RU" sz="2000" dirty="0">
                <a:latin typeface="Arial" panose="020B0604020202020204" pitchFamily="34" charset="0"/>
                <a:cs typeface="Arial" panose="020B0604020202020204" pitchFamily="34" charset="0"/>
              </a:rPr>
            </a:br>
            <a:endParaRPr lang="ru-RU" sz="2000" dirty="0"/>
          </a:p>
        </p:txBody>
      </p:sp>
      <p:sp>
        <p:nvSpPr>
          <p:cNvPr id="35843" name="Заголовок 2"/>
          <p:cNvSpPr txBox="1">
            <a:spLocks/>
          </p:cNvSpPr>
          <p:nvPr/>
        </p:nvSpPr>
        <p:spPr bwMode="auto">
          <a:xfrm>
            <a:off x="1457384" y="756140"/>
            <a:ext cx="3911571" cy="38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ranklin Gothic Book" pitchFamily="34" charset="0"/>
              </a:defRPr>
            </a:lvl1pPr>
            <a:lvl2pPr>
              <a:defRPr sz="2400">
                <a:solidFill>
                  <a:schemeClr val="tx1"/>
                </a:solidFill>
                <a:latin typeface="Franklin Gothic Book" pitchFamily="34" charset="0"/>
              </a:defRPr>
            </a:lvl2pPr>
            <a:lvl3pPr>
              <a:defRPr sz="2400">
                <a:solidFill>
                  <a:schemeClr val="tx1"/>
                </a:solidFill>
                <a:latin typeface="Franklin Gothic Book" pitchFamily="34" charset="0"/>
              </a:defRPr>
            </a:lvl3pPr>
            <a:lvl4pPr>
              <a:defRPr sz="2000">
                <a:solidFill>
                  <a:schemeClr val="tx1"/>
                </a:solidFill>
                <a:latin typeface="Franklin Gothic Book" pitchFamily="34" charset="0"/>
              </a:defRPr>
            </a:lvl4pPr>
            <a:lvl5pPr>
              <a:defRPr sz="2000">
                <a:solidFill>
                  <a:schemeClr val="tx1"/>
                </a:solidFill>
                <a:latin typeface="Franklin Gothic Book" pitchFamily="34" charset="0"/>
              </a:defRPr>
            </a:lvl5pPr>
            <a:lvl6pPr eaLnBrk="0" hangingPunct="0">
              <a:defRPr sz="2000">
                <a:solidFill>
                  <a:schemeClr val="tx1"/>
                </a:solidFill>
                <a:latin typeface="Franklin Gothic Book" pitchFamily="34" charset="0"/>
              </a:defRPr>
            </a:lvl6pPr>
            <a:lvl7pPr eaLnBrk="0" hangingPunct="0">
              <a:defRPr sz="2000">
                <a:solidFill>
                  <a:schemeClr val="tx1"/>
                </a:solidFill>
                <a:latin typeface="Franklin Gothic Book" pitchFamily="34" charset="0"/>
              </a:defRPr>
            </a:lvl7pPr>
            <a:lvl8pPr eaLnBrk="0" hangingPunct="0">
              <a:defRPr sz="2000">
                <a:solidFill>
                  <a:schemeClr val="tx1"/>
                </a:solidFill>
                <a:latin typeface="Franklin Gothic Book" pitchFamily="34" charset="0"/>
              </a:defRPr>
            </a:lvl8pPr>
            <a:lvl9pPr eaLnBrk="0" hangingPunct="0">
              <a:defRPr sz="2000">
                <a:solidFill>
                  <a:schemeClr val="tx1"/>
                </a:solidFill>
                <a:latin typeface="Franklin Gothic Book" pitchFamily="34" charset="0"/>
              </a:defRPr>
            </a:lvl9pPr>
          </a:lstStyle>
          <a:p>
            <a:pPr eaLnBrk="0" hangingPunct="0">
              <a:lnSpc>
                <a:spcPct val="90000"/>
              </a:lnSpc>
            </a:pPr>
            <a:r>
              <a:rPr lang="ru-RU" altLang="ru-RU" sz="2400" b="1" dirty="0">
                <a:solidFill>
                  <a:srgbClr val="002060"/>
                </a:solidFill>
                <a:latin typeface="Arial" charset="0"/>
              </a:rPr>
              <a:t>Сущность экстремизма</a:t>
            </a:r>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832" y="3334805"/>
            <a:ext cx="3195165" cy="3013058"/>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Прямоугольник 1"/>
          <p:cNvSpPr>
            <a:spLocks noChangeArrowheads="1"/>
          </p:cNvSpPr>
          <p:nvPr/>
        </p:nvSpPr>
        <p:spPr bwMode="auto">
          <a:xfrm>
            <a:off x="1044575" y="560601"/>
            <a:ext cx="7848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b="1" dirty="0">
                <a:solidFill>
                  <a:srgbClr val="C00000"/>
                </a:solidFill>
                <a:latin typeface="Arial" pitchFamily="34" charset="0"/>
                <a:cs typeface="Arial" pitchFamily="34" charset="0"/>
              </a:rPr>
              <a:t>Э</a:t>
            </a:r>
            <a:r>
              <a:rPr lang="ru-RU" altLang="ru-RU" b="1" dirty="0">
                <a:solidFill>
                  <a:srgbClr val="C00000"/>
                </a:solidFill>
                <a:latin typeface="Arial" pitchFamily="34" charset="0"/>
                <a:ea typeface="Calibri" pitchFamily="34" charset="0"/>
                <a:cs typeface="Arial" pitchFamily="34" charset="0"/>
              </a:rPr>
              <a:t>кстремизм не является выражением </a:t>
            </a:r>
            <a:endParaRPr lang="ru-RU" altLang="ru-RU" b="1" dirty="0">
              <a:solidFill>
                <a:srgbClr val="C00000"/>
              </a:solidFill>
              <a:latin typeface="Arial" pitchFamily="34" charset="0"/>
              <a:cs typeface="Arial" pitchFamily="34" charset="0"/>
            </a:endParaRPr>
          </a:p>
          <a:p>
            <a:pPr algn="ctr"/>
            <a:r>
              <a:rPr lang="ru-RU" altLang="ru-RU" b="1" dirty="0">
                <a:solidFill>
                  <a:srgbClr val="C00000"/>
                </a:solidFill>
                <a:latin typeface="Arial" pitchFamily="34" charset="0"/>
                <a:cs typeface="Arial" pitchFamily="34" charset="0"/>
              </a:rPr>
              <a:t>патриотизма и любви к Родине. </a:t>
            </a:r>
          </a:p>
          <a:p>
            <a:pPr algn="ctr"/>
            <a:r>
              <a:rPr lang="ru-RU" altLang="ru-RU" b="1" dirty="0">
                <a:solidFill>
                  <a:srgbClr val="C00000"/>
                </a:solidFill>
                <a:latin typeface="Arial" pitchFamily="34" charset="0"/>
                <a:cs typeface="Arial" pitchFamily="34" charset="0"/>
              </a:rPr>
              <a:t>Народ, в стране которого царит разгул экстремизма, </a:t>
            </a:r>
          </a:p>
          <a:p>
            <a:pPr algn="ctr"/>
            <a:r>
              <a:rPr lang="ru-RU" altLang="ru-RU" b="1" dirty="0">
                <a:solidFill>
                  <a:srgbClr val="C00000"/>
                </a:solidFill>
                <a:latin typeface="Arial" pitchFamily="34" charset="0"/>
                <a:cs typeface="Arial" pitchFamily="34" charset="0"/>
              </a:rPr>
              <a:t>не может жить в спокойствии, благополучно растить и воспитывать детей, заботиться о пожилых людях и трудиться, </a:t>
            </a:r>
          </a:p>
          <a:p>
            <a:pPr algn="ctr"/>
            <a:r>
              <a:rPr lang="ru-RU" altLang="ru-RU" b="1" dirty="0">
                <a:solidFill>
                  <a:srgbClr val="C00000"/>
                </a:solidFill>
                <a:latin typeface="Arial" pitchFamily="34" charset="0"/>
                <a:cs typeface="Arial" pitchFamily="34" charset="0"/>
              </a:rPr>
              <a:t>потому что жизнь любого человека </a:t>
            </a:r>
          </a:p>
          <a:p>
            <a:pPr algn="ctr"/>
            <a:r>
              <a:rPr lang="ru-RU" altLang="ru-RU" b="1" dirty="0">
                <a:solidFill>
                  <a:srgbClr val="C00000"/>
                </a:solidFill>
                <a:latin typeface="Arial" pitchFamily="34" charset="0"/>
                <a:cs typeface="Arial" pitchFamily="34" charset="0"/>
              </a:rPr>
              <a:t>в такой среде находится под угрозой.</a:t>
            </a:r>
          </a:p>
        </p:txBody>
      </p:sp>
      <p:sp>
        <p:nvSpPr>
          <p:cNvPr id="100356" name="Прямоугольник 3"/>
          <p:cNvSpPr>
            <a:spLocks noChangeArrowheads="1"/>
          </p:cNvSpPr>
          <p:nvPr/>
        </p:nvSpPr>
        <p:spPr bwMode="auto">
          <a:xfrm>
            <a:off x="711057" y="3192296"/>
            <a:ext cx="5184775"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ru-RU" altLang="ru-RU" sz="2400" b="1" dirty="0">
                <a:solidFill>
                  <a:srgbClr val="C00000"/>
                </a:solidFill>
                <a:latin typeface="Arial" pitchFamily="34" charset="0"/>
                <a:cs typeface="Arial" pitchFamily="34" charset="0"/>
              </a:rPr>
              <a:t>Наша истинная</a:t>
            </a:r>
            <a:br>
              <a:rPr lang="ru-RU" altLang="ru-RU" sz="2400" b="1" dirty="0">
                <a:solidFill>
                  <a:srgbClr val="C00000"/>
                </a:solidFill>
                <a:latin typeface="Arial" pitchFamily="34" charset="0"/>
                <a:cs typeface="Arial" pitchFamily="34" charset="0"/>
              </a:rPr>
            </a:br>
            <a:r>
              <a:rPr lang="ru-RU" altLang="ru-RU" sz="2400" b="1" dirty="0">
                <a:solidFill>
                  <a:srgbClr val="C00000"/>
                </a:solidFill>
                <a:latin typeface="Arial" pitchFamily="34" charset="0"/>
                <a:cs typeface="Arial" pitchFamily="34" charset="0"/>
              </a:rPr>
              <a:t>национальность – человек.</a:t>
            </a:r>
          </a:p>
          <a:p>
            <a:pPr algn="r">
              <a:spcBef>
                <a:spcPct val="50000"/>
              </a:spcBef>
            </a:pPr>
            <a:r>
              <a:rPr lang="ru-RU" altLang="ru-RU" i="1" dirty="0">
                <a:solidFill>
                  <a:srgbClr val="C00000"/>
                </a:solidFill>
                <a:latin typeface="Arial" pitchFamily="34" charset="0"/>
                <a:cs typeface="Arial" pitchFamily="34" charset="0"/>
              </a:rPr>
              <a:t>Герберт Джордж Уэллс </a:t>
            </a:r>
            <a:r>
              <a:rPr lang="ru-RU" altLang="ru-RU" i="1" dirty="0">
                <a:latin typeface="Arial" pitchFamily="34" charset="0"/>
                <a:cs typeface="Arial" pitchFamily="34" charset="0"/>
              </a:rPr>
              <a:t>(английский писатель и публицист, автор известных научно-фантастических романов «Машина времени», «Человек-невидимка», «Война миров» и др. за свою жизнь трижды</a:t>
            </a:r>
            <a:br>
              <a:rPr lang="ru-RU" altLang="ru-RU" i="1" dirty="0">
                <a:latin typeface="Arial" pitchFamily="34" charset="0"/>
                <a:cs typeface="Arial" pitchFamily="34" charset="0"/>
              </a:rPr>
            </a:br>
            <a:r>
              <a:rPr lang="ru-RU" altLang="ru-RU" i="1" dirty="0">
                <a:latin typeface="Arial" pitchFamily="34" charset="0"/>
                <a:cs typeface="Arial" pitchFamily="34" charset="0"/>
              </a:rPr>
              <a:t>посещал Россию)</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Заголовок 1"/>
          <p:cNvSpPr>
            <a:spLocks noGrp="1"/>
          </p:cNvSpPr>
          <p:nvPr>
            <p:ph type="title"/>
          </p:nvPr>
        </p:nvSpPr>
        <p:spPr>
          <a:xfrm>
            <a:off x="1296712" y="627553"/>
            <a:ext cx="2134386" cy="720725"/>
          </a:xfrm>
        </p:spPr>
        <p:txBody>
          <a:bodyPr/>
          <a:lstStyle/>
          <a:p>
            <a:pPr algn="ctr" eaLnBrk="1" hangingPunct="1"/>
            <a:r>
              <a:rPr lang="ru-RU" altLang="ru-RU" sz="3200" b="1" dirty="0">
                <a:solidFill>
                  <a:srgbClr val="002060"/>
                </a:solidFill>
                <a:latin typeface="Arial Black" pitchFamily="34" charset="0"/>
                <a:cs typeface="Arial" charset="0"/>
              </a:rPr>
              <a:t>Вывод</a:t>
            </a:r>
          </a:p>
        </p:txBody>
      </p:sp>
      <p:sp>
        <p:nvSpPr>
          <p:cNvPr id="101379" name="Прямоугольник 2"/>
          <p:cNvSpPr>
            <a:spLocks noChangeArrowheads="1"/>
          </p:cNvSpPr>
          <p:nvPr/>
        </p:nvSpPr>
        <p:spPr bwMode="auto">
          <a:xfrm>
            <a:off x="910350" y="1570414"/>
            <a:ext cx="7881311" cy="331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0000"/>
              </a:lnSpc>
            </a:pPr>
            <a:r>
              <a:rPr lang="ru-RU" altLang="ru-RU" sz="2400" dirty="0"/>
              <a:t>Основным отличием молодежного экстремизма от экстремизма</a:t>
            </a:r>
            <a:r>
              <a:rPr lang="en-US" altLang="ru-RU" sz="2400" dirty="0"/>
              <a:t> </a:t>
            </a:r>
            <a:r>
              <a:rPr lang="ru-RU" altLang="ru-RU" sz="2400" dirty="0"/>
              <a:t>являются возрастные рамки его последователей и связанные с этим формы проявления и поведения, которые непосредственно зависят от ценностных ориентиров личности, духовно-нравственного воспитания, семейно-бытовых, социально-педагогических условий среды и психологических установок в обществе. </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Заголовок 1"/>
          <p:cNvSpPr>
            <a:spLocks noGrp="1"/>
          </p:cNvSpPr>
          <p:nvPr>
            <p:ph type="title"/>
          </p:nvPr>
        </p:nvSpPr>
        <p:spPr>
          <a:xfrm>
            <a:off x="1018381" y="701676"/>
            <a:ext cx="5541810" cy="422450"/>
          </a:xfrm>
        </p:spPr>
        <p:txBody>
          <a:bodyPr>
            <a:normAutofit fontScale="90000"/>
          </a:bodyPr>
          <a:lstStyle/>
          <a:p>
            <a:pPr algn="ctr" eaLnBrk="1" hangingPunct="1"/>
            <a:r>
              <a:rPr lang="ru-RU" altLang="ru-RU" sz="2400" b="1" dirty="0">
                <a:solidFill>
                  <a:srgbClr val="002060"/>
                </a:solidFill>
                <a:latin typeface="Arial" panose="020B0604020202020204" pitchFamily="34" charset="0"/>
                <a:cs typeface="Arial" panose="020B0604020202020204" pitchFamily="34" charset="0"/>
              </a:rPr>
              <a:t>Вопросы для самопроверки:</a:t>
            </a:r>
          </a:p>
        </p:txBody>
      </p:sp>
      <p:sp>
        <p:nvSpPr>
          <p:cNvPr id="102403" name="TextBox 4"/>
          <p:cNvSpPr txBox="1">
            <a:spLocks noChangeArrowheads="1"/>
          </p:cNvSpPr>
          <p:nvPr/>
        </p:nvSpPr>
        <p:spPr bwMode="auto">
          <a:xfrm>
            <a:off x="684213" y="1550988"/>
            <a:ext cx="813752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spcBef>
                <a:spcPts val="600"/>
              </a:spcBef>
              <a:buFont typeface="Calibri Light" pitchFamily="34" charset="0"/>
              <a:buAutoNum type="arabicPeriod"/>
            </a:pPr>
            <a:r>
              <a:rPr lang="ru-RU" altLang="ru-RU" sz="2400" dirty="0">
                <a:latin typeface="Arial" charset="0"/>
              </a:rPr>
              <a:t>Назовите основные понятия по проблеме экстремизма. </a:t>
            </a:r>
          </a:p>
          <a:p>
            <a:pPr>
              <a:spcBef>
                <a:spcPts val="600"/>
              </a:spcBef>
              <a:buFont typeface="Calibri Light" pitchFamily="34" charset="0"/>
              <a:buAutoNum type="arabicPeriod"/>
            </a:pPr>
            <a:r>
              <a:rPr lang="ru-RU" altLang="ru-RU" sz="2400" dirty="0">
                <a:latin typeface="Arial" charset="0"/>
              </a:rPr>
              <a:t>Какие существуют причины возникновения молодежного экстремизма?</a:t>
            </a:r>
          </a:p>
          <a:p>
            <a:pPr>
              <a:spcBef>
                <a:spcPts val="600"/>
              </a:spcBef>
              <a:buFont typeface="Calibri Light" pitchFamily="34" charset="0"/>
              <a:buAutoNum type="arabicPeriod"/>
            </a:pPr>
            <a:r>
              <a:rPr lang="ru-RU" altLang="ru-RU" sz="2400" dirty="0">
                <a:latin typeface="Arial" charset="0"/>
              </a:rPr>
              <a:t>Охарактеризуйте неформальные молодежные организации. Кто может составить группу риска?</a:t>
            </a:r>
          </a:p>
          <a:p>
            <a:pPr>
              <a:spcBef>
                <a:spcPts val="600"/>
              </a:spcBef>
              <a:buFont typeface="Calibri Light" pitchFamily="34" charset="0"/>
              <a:buAutoNum type="arabicPeriod"/>
            </a:pPr>
            <a:r>
              <a:rPr lang="ru-RU" altLang="ru-RU" sz="2400" dirty="0">
                <a:latin typeface="Arial" charset="0"/>
              </a:rPr>
              <a:t>Назовите нормативные акты о предупреждении экстремисткой деятельности.</a:t>
            </a:r>
          </a:p>
          <a:p>
            <a:pPr>
              <a:spcBef>
                <a:spcPts val="600"/>
              </a:spcBef>
              <a:buFont typeface="Calibri Light" pitchFamily="34" charset="0"/>
              <a:buAutoNum type="arabicPeriod"/>
            </a:pPr>
            <a:r>
              <a:rPr lang="ru-RU" altLang="ru-RU" sz="2400" dirty="0">
                <a:latin typeface="Arial" charset="0"/>
              </a:rPr>
              <a:t>Какие отличительные черты присущи молодежному экстремизму?</a:t>
            </a:r>
          </a:p>
          <a:p>
            <a:pPr>
              <a:spcBef>
                <a:spcPts val="600"/>
              </a:spcBef>
              <a:buFont typeface="Calibri Light" pitchFamily="34" charset="0"/>
              <a:buAutoNum type="arabicPeriod"/>
            </a:pPr>
            <a:r>
              <a:rPr lang="ru-RU" altLang="ru-RU" sz="2400" dirty="0">
                <a:latin typeface="Arial" charset="0"/>
              </a:rPr>
              <a:t>Назовите меры противодействия экстремизму среди молодежи.</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Прямоугольник 2"/>
          <p:cNvSpPr>
            <a:spLocks noChangeArrowheads="1"/>
          </p:cNvSpPr>
          <p:nvPr/>
        </p:nvSpPr>
        <p:spPr bwMode="auto">
          <a:xfrm>
            <a:off x="484188" y="1412875"/>
            <a:ext cx="8408987"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ts val="600"/>
              </a:spcBef>
              <a:buFont typeface="Calibri Light" pitchFamily="34" charset="0"/>
              <a:buAutoNum type="arabicPeriod"/>
            </a:pPr>
            <a:r>
              <a:rPr lang="ru-RU" altLang="ru-RU" sz="2000" i="1"/>
              <a:t>Беляев, Г. Ю. </a:t>
            </a:r>
            <a:r>
              <a:rPr lang="ru-RU" altLang="ru-RU" sz="2000"/>
              <a:t>Молодежный неонацизм как вызов теории и практике общественного воспитания в контексте государственной безопасности России / Г. Ю. Беляев // Молодежный экстремизм : истоки, предупреждение, профилактика : мат-лы Междунар. науч.-практ. конф. (23–24 мая 2014 г.) : в 2 ч. – М. : НОУ ВПО «МПСУ»; Воронеж : МОДЭК, 2014. – Ч. II. – С. 269–274.</a:t>
            </a:r>
          </a:p>
          <a:p>
            <a:pPr marL="342900" indent="-342900">
              <a:spcBef>
                <a:spcPts val="600"/>
              </a:spcBef>
              <a:buFont typeface="Calibri Light" pitchFamily="34" charset="0"/>
              <a:buAutoNum type="arabicPeriod"/>
            </a:pPr>
            <a:r>
              <a:rPr lang="ru-RU" altLang="ru-RU" sz="2000" i="1"/>
              <a:t>Фридинский, С. Н. </a:t>
            </a:r>
            <a:r>
              <a:rPr lang="ru-RU" altLang="ru-RU" sz="2000"/>
              <a:t>Молодежный экстремизм как особо опасная форма проявления экстремистской деятельности : науч. ст. /</a:t>
            </a:r>
            <a:br>
              <a:rPr lang="ru-RU" altLang="ru-RU" sz="2000"/>
            </a:br>
            <a:r>
              <a:rPr lang="ru-RU" altLang="ru-RU" sz="2000"/>
              <a:t>С. Н. Фридинский // Юристъ-правоведъ. – 2008. – № 6. – С. 23–25.</a:t>
            </a:r>
          </a:p>
          <a:p>
            <a:pPr marL="342900" indent="-342900">
              <a:spcBef>
                <a:spcPts val="600"/>
              </a:spcBef>
              <a:buFont typeface="Calibri Light" pitchFamily="34" charset="0"/>
              <a:buAutoNum type="arabicPeriod"/>
            </a:pPr>
            <a:r>
              <a:rPr lang="ru-RU" altLang="ru-RU" sz="2000" i="1"/>
              <a:t>Гиренко, Л. А. </a:t>
            </a:r>
            <a:r>
              <a:rPr lang="ru-RU" altLang="ru-RU" sz="2000"/>
              <a:t>Опасности социального характера и защита от них : учеб.-метод. комплекс / Л. А. Гиренко, С. В. Петров,</a:t>
            </a:r>
            <a:br>
              <a:rPr lang="ru-RU" altLang="ru-RU" sz="2000"/>
            </a:br>
            <a:r>
              <a:rPr lang="ru-RU" altLang="ru-RU" sz="2000"/>
              <a:t>И. П. Слинькова ; Новосиб. гос. пед. ун-т, Ин-т естественных и социально-экон. наук, Каф. анатомии, физиологии и безопасности жизнедеятельности. – Новосибирск : НГПУ, 2010. – 264 с. </a:t>
            </a:r>
          </a:p>
        </p:txBody>
      </p:sp>
      <p:sp>
        <p:nvSpPr>
          <p:cNvPr id="103427" name="Прямоугольник 4"/>
          <p:cNvSpPr>
            <a:spLocks noChangeArrowheads="1"/>
          </p:cNvSpPr>
          <p:nvPr/>
        </p:nvSpPr>
        <p:spPr bwMode="auto">
          <a:xfrm>
            <a:off x="1123637" y="660108"/>
            <a:ext cx="35650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altLang="ru-RU" sz="2400" b="1" dirty="0">
                <a:solidFill>
                  <a:srgbClr val="002060"/>
                </a:solidFill>
                <a:latin typeface="Arial" panose="020B0604020202020204" pitchFamily="34" charset="0"/>
                <a:cs typeface="Arial" panose="020B0604020202020204" pitchFamily="34" charset="0"/>
              </a:rPr>
              <a:t>Литература:</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Прямоугольник 2"/>
          <p:cNvSpPr>
            <a:spLocks noChangeArrowheads="1"/>
          </p:cNvSpPr>
          <p:nvPr/>
        </p:nvSpPr>
        <p:spPr bwMode="auto">
          <a:xfrm>
            <a:off x="484188" y="1412875"/>
            <a:ext cx="826452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 typeface="Calibri Light" pitchFamily="34" charset="0"/>
              <a:buAutoNum type="arabicPeriod" startAt="5"/>
            </a:pPr>
            <a:r>
              <a:rPr lang="ru-RU" altLang="ru-RU" sz="2000" i="1"/>
              <a:t>Петров, С. В. </a:t>
            </a:r>
            <a:r>
              <a:rPr lang="ru-RU" altLang="ru-RU" sz="2000"/>
              <a:t>Социальные опасности и защита от них : учеб. пособие для вузов : рек. УМО вузов РФ / С. В. Петров,</a:t>
            </a:r>
            <a:br>
              <a:rPr lang="ru-RU" altLang="ru-RU" sz="2000"/>
            </a:br>
            <a:r>
              <a:rPr lang="ru-RU" altLang="ru-RU" sz="2000"/>
              <a:t>Л. А. Гиренко, И. П. Слинькова ; Новосиб. гос. пед. ун-т, Моск. пед. гос. ун-т. – Новосибирск ; М. : НГПУ : Арта, 2011. – 271 с. – (Безопасность жизнедеятельности).</a:t>
            </a:r>
          </a:p>
          <a:p>
            <a:pPr marL="457200" indent="-457200">
              <a:buFont typeface="Calibri Light" pitchFamily="34" charset="0"/>
              <a:buAutoNum type="arabicPeriod" startAt="5"/>
            </a:pPr>
            <a:r>
              <a:rPr lang="ru-RU" altLang="ru-RU" sz="2000"/>
              <a:t>Практические рекомендации по тематике, формам и методам проведения информационно-пропагандистских кампаний антитеррористической и антиэкстремистской направленности [Электронный ресурс]. – Режим доступа: </a:t>
            </a:r>
            <a:r>
              <a:rPr lang="en-US" altLang="ru-RU" sz="2000">
                <a:hlinkClick r:id="rId2"/>
              </a:rPr>
              <a:t>https://ulgov.ru/page/index/permlink/id/3880</a:t>
            </a:r>
            <a:r>
              <a:rPr lang="ru-RU" altLang="ru-RU" sz="2000"/>
              <a:t>.</a:t>
            </a:r>
          </a:p>
        </p:txBody>
      </p:sp>
      <p:sp>
        <p:nvSpPr>
          <p:cNvPr id="104451" name="Прямоугольник 4"/>
          <p:cNvSpPr>
            <a:spLocks noChangeArrowheads="1"/>
          </p:cNvSpPr>
          <p:nvPr/>
        </p:nvSpPr>
        <p:spPr bwMode="auto">
          <a:xfrm>
            <a:off x="1159669" y="676886"/>
            <a:ext cx="3456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altLang="ru-RU" sz="2400" b="1" dirty="0">
                <a:solidFill>
                  <a:srgbClr val="002060"/>
                </a:solidFill>
                <a:latin typeface="Arial" panose="020B0604020202020204" pitchFamily="34" charset="0"/>
                <a:cs typeface="Arial" panose="020B0604020202020204" pitchFamily="34" charset="0"/>
              </a:rPr>
              <a:t>Литература:</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Прямоугольник 2"/>
          <p:cNvSpPr>
            <a:spLocks noChangeArrowheads="1"/>
          </p:cNvSpPr>
          <p:nvPr/>
        </p:nvSpPr>
        <p:spPr bwMode="auto">
          <a:xfrm>
            <a:off x="539750" y="1337375"/>
            <a:ext cx="8497888"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Aft>
                <a:spcPts val="600"/>
              </a:spcAft>
              <a:buFont typeface="Arial" charset="0"/>
              <a:buChar char="•"/>
            </a:pPr>
            <a:r>
              <a:rPr lang="ru-RU" altLang="ru-RU" sz="2000" dirty="0"/>
              <a:t>воспрепятствование осуществлению гражданами их избирательных прав и права на участие в референдуме или нарушение тайны голосования, соединенные с насилием либо угрозой его применения;</a:t>
            </a:r>
          </a:p>
          <a:p>
            <a:pPr marL="342900" indent="-342900">
              <a:spcAft>
                <a:spcPts val="600"/>
              </a:spcAft>
              <a:buFont typeface="Arial" charset="0"/>
              <a:buChar char="•"/>
            </a:pPr>
            <a:r>
              <a:rPr lang="ru-RU" altLang="ru-RU" sz="2000" dirty="0"/>
              <a:t>воспрепятствование законной деятельности государственных органов, органов местного самоуправления, избирательных комиссий, общественных и религиозных объединений или иных организаций, соединенное с насилием либо угрозой его применения;</a:t>
            </a:r>
          </a:p>
          <a:p>
            <a:pPr marL="342900" indent="-342900">
              <a:spcAft>
                <a:spcPts val="600"/>
              </a:spcAft>
              <a:buFont typeface="Arial" charset="0"/>
              <a:buChar char="•"/>
            </a:pPr>
            <a:r>
              <a:rPr lang="ru-RU" altLang="ru-RU" sz="2000" dirty="0"/>
              <a:t>совершение преступлений по мотивам, указанным в пункте «е» части первой статьи 63 Уголовного кодекса Российской Федерации;</a:t>
            </a:r>
          </a:p>
          <a:p>
            <a:pPr marL="342900" indent="-342900">
              <a:spcAft>
                <a:spcPts val="600"/>
              </a:spcAft>
              <a:buFont typeface="Arial" charset="0"/>
              <a:buChar char="•"/>
            </a:pPr>
            <a:r>
              <a:rPr lang="ru-RU" altLang="ru-RU" sz="2000" dirty="0"/>
              <a:t>пропаганда и публичное демонстрирование нацистской атрибутики или символики либо атрибутики или символики, сходных с нацистской атрибутикой или символикой до степени смешения;</a:t>
            </a:r>
          </a:p>
        </p:txBody>
      </p:sp>
      <p:sp>
        <p:nvSpPr>
          <p:cNvPr id="36867" name="Заголовок 2"/>
          <p:cNvSpPr txBox="1">
            <a:spLocks/>
          </p:cNvSpPr>
          <p:nvPr/>
        </p:nvSpPr>
        <p:spPr bwMode="auto">
          <a:xfrm>
            <a:off x="1448994" y="715205"/>
            <a:ext cx="4062573" cy="45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a:solidFill>
                  <a:srgbClr val="002060"/>
                </a:solidFill>
                <a:latin typeface="Arial" charset="0"/>
              </a:rPr>
              <a:t>Сущность экстремизма</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Прямоугольник 2"/>
          <p:cNvSpPr>
            <a:spLocks noChangeArrowheads="1"/>
          </p:cNvSpPr>
          <p:nvPr/>
        </p:nvSpPr>
        <p:spPr bwMode="auto">
          <a:xfrm>
            <a:off x="615251" y="1269869"/>
            <a:ext cx="8378825"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ts val="600"/>
              </a:spcBef>
              <a:buFont typeface="Arial" charset="0"/>
              <a:buChar char="•"/>
            </a:pPr>
            <a:r>
              <a:rPr lang="ru-RU" altLang="ru-RU" sz="2000" dirty="0"/>
              <a:t>публичные призывы к осуществлению указанных деяний либо массовое распространение заведомо экстремистских материалов, а равно их изготовление или хранение в целях массового распространения;</a:t>
            </a:r>
          </a:p>
          <a:p>
            <a:pPr marL="342900" indent="-342900">
              <a:spcBef>
                <a:spcPts val="600"/>
              </a:spcBef>
              <a:buFont typeface="Arial" charset="0"/>
              <a:buChar char="•"/>
            </a:pPr>
            <a:r>
              <a:rPr lang="ru-RU" altLang="ru-RU" sz="2000" dirty="0"/>
              <a:t>публичное заведомо ложное обвинение лица, замещающего государственную должность Российской Федерации или государственную должность субъекта Российской Федерации, в совершении им в период исполнения своих должностных обязанностей деяний, указанных в настоящей статье и являющихся преступлением;</a:t>
            </a:r>
          </a:p>
          <a:p>
            <a:pPr marL="342900" indent="-342900">
              <a:spcBef>
                <a:spcPts val="600"/>
              </a:spcBef>
              <a:buFont typeface="Arial" charset="0"/>
              <a:buChar char="•"/>
            </a:pPr>
            <a:r>
              <a:rPr lang="ru-RU" altLang="ru-RU" sz="2000" dirty="0"/>
              <a:t>организация и подготовка указанных деяний, а также подстрекательство к их осуществлению;</a:t>
            </a:r>
          </a:p>
          <a:p>
            <a:pPr marL="342900" indent="-342900">
              <a:spcBef>
                <a:spcPts val="600"/>
              </a:spcBef>
              <a:buFont typeface="Arial" charset="0"/>
              <a:buChar char="•"/>
            </a:pPr>
            <a:r>
              <a:rPr lang="ru-RU" altLang="ru-RU" sz="2000" dirty="0"/>
              <a:t>финансирование указанных деяний либо иное содействие в их организации, подготовке и осуществлении, в том числе путем предоставления учебной, полиграфической и материально-технической базы, телефонной и иных видов связи или оказания информационных услуг.</a:t>
            </a:r>
          </a:p>
        </p:txBody>
      </p:sp>
      <p:sp>
        <p:nvSpPr>
          <p:cNvPr id="37891" name="Заголовок 2"/>
          <p:cNvSpPr txBox="1">
            <a:spLocks/>
          </p:cNvSpPr>
          <p:nvPr/>
        </p:nvSpPr>
        <p:spPr bwMode="auto">
          <a:xfrm>
            <a:off x="1448994" y="717681"/>
            <a:ext cx="3861237" cy="4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defRPr>
            </a:lvl1pPr>
            <a:lvl2pPr>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hangingPunct="0">
              <a:lnSpc>
                <a:spcPct val="90000"/>
              </a:lnSpc>
            </a:pPr>
            <a:r>
              <a:rPr lang="ru-RU" altLang="ru-RU" sz="2400" b="1" dirty="0">
                <a:solidFill>
                  <a:srgbClr val="002060"/>
                </a:solidFill>
                <a:latin typeface="Arial" charset="0"/>
              </a:rPr>
              <a:t>Сущность экстремизма</a:t>
            </a:r>
          </a:p>
        </p:txBody>
      </p:sp>
    </p:spTree>
  </p:cSld>
  <p:clrMapOvr>
    <a:masterClrMapping/>
  </p:clrMapOvr>
  <p:transition spd="med">
    <p:fade/>
  </p:transition>
</p:sld>
</file>

<file path=ppt/theme/theme1.xml><?xml version="1.0" encoding="utf-8"?>
<a:theme xmlns:a="http://schemas.openxmlformats.org/drawingml/2006/main" name="1_Default Design">
  <a:themeElements>
    <a:clrScheme name="Другая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4472C4"/>
      </a:accent4>
      <a:accent5>
        <a:srgbClr val="FFC000"/>
      </a:accent5>
      <a:accent6>
        <a:srgbClr val="70AD47"/>
      </a:accent6>
      <a:hlink>
        <a:srgbClr val="0563C1"/>
      </a:hlink>
      <a:folHlink>
        <a:srgbClr val="954F72"/>
      </a:folHlink>
    </a:clrScheme>
    <a:fontScheme name="Другая 1">
      <a:majorFont>
        <a:latin typeface="Franklin Gothic Medium"/>
        <a:ea typeface=""/>
        <a:cs typeface=""/>
      </a:majorFont>
      <a:minorFont>
        <a:latin typeface="Franklin Gothic Book"/>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C0808">
            <a:alpha val="48000"/>
          </a:srgbClr>
        </a:solidFill>
        <a:ln w="28575" cap="flat" cmpd="sng" algn="ctr">
          <a:solidFill>
            <a:srgbClr val="F74747"/>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342900" marR="0" indent="-342900" algn="ctr" defTabSz="914400" rtl="0" eaLnBrk="1" fontAlgn="base" latinLnBrk="0" hangingPunct="1">
          <a:lnSpc>
            <a:spcPct val="80000"/>
          </a:lnSpc>
          <a:spcBef>
            <a:spcPct val="20000"/>
          </a:spcBef>
          <a:spcAft>
            <a:spcPct val="0"/>
          </a:spcAft>
          <a:buClrTx/>
          <a:buSzTx/>
          <a:buFont typeface="Wingdings" pitchFamily="2" charset="2"/>
          <a:buNone/>
          <a:tabLst/>
          <a:defRPr kumimoji="0" lang="ru-RU" sz="20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C0808">
            <a:alpha val="48000"/>
          </a:srgbClr>
        </a:solidFill>
        <a:ln w="28575" cap="flat" cmpd="sng" algn="ctr">
          <a:solidFill>
            <a:srgbClr val="F74747"/>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342900" marR="0" indent="-342900" algn="ctr" defTabSz="914400" rtl="0" eaLnBrk="1" fontAlgn="base" latinLnBrk="0" hangingPunct="1">
          <a:lnSpc>
            <a:spcPct val="80000"/>
          </a:lnSpc>
          <a:spcBef>
            <a:spcPct val="20000"/>
          </a:spcBef>
          <a:spcAft>
            <a:spcPct val="0"/>
          </a:spcAft>
          <a:buClrTx/>
          <a:buSzTx/>
          <a:buFont typeface="Wingdings" pitchFamily="2" charset="2"/>
          <a:buNone/>
          <a:tabLst/>
          <a:defRPr kumimoji="0" lang="ru-RU" sz="20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2425</TotalTime>
  <Words>5141</Words>
  <Application>Microsoft Office PowerPoint</Application>
  <PresentationFormat>Произвольный</PresentationFormat>
  <Paragraphs>415</Paragraphs>
  <Slides>74</Slides>
  <Notes>0</Notes>
  <HiddenSlides>0</HiddenSlides>
  <MMClips>0</MMClips>
  <ScaleCrop>false</ScaleCrop>
  <HeadingPairs>
    <vt:vector size="8" baseType="variant">
      <vt:variant>
        <vt:lpstr>Использованные шрифты</vt:lpstr>
      </vt:variant>
      <vt:variant>
        <vt:i4>13</vt:i4>
      </vt:variant>
      <vt:variant>
        <vt:lpstr>Тема</vt:lpstr>
      </vt:variant>
      <vt:variant>
        <vt:i4>2</vt:i4>
      </vt:variant>
      <vt:variant>
        <vt:lpstr>Внедренные серверы OLE</vt:lpstr>
      </vt:variant>
      <vt:variant>
        <vt:i4>1</vt:i4>
      </vt:variant>
      <vt:variant>
        <vt:lpstr>Заголовки слайдов</vt:lpstr>
      </vt:variant>
      <vt:variant>
        <vt:i4>74</vt:i4>
      </vt:variant>
    </vt:vector>
  </HeadingPairs>
  <TitlesOfParts>
    <vt:vector size="90" baseType="lpstr">
      <vt:lpstr>Arial</vt:lpstr>
      <vt:lpstr>Arial Black</vt:lpstr>
      <vt:lpstr>Calibri</vt:lpstr>
      <vt:lpstr>Calibri Light</vt:lpstr>
      <vt:lpstr>Century Gothic</vt:lpstr>
      <vt:lpstr>Franklin Gothic Book</vt:lpstr>
      <vt:lpstr>Franklin Gothic Medium</vt:lpstr>
      <vt:lpstr>Tahoma</vt:lpstr>
      <vt:lpstr>Times New Roman</vt:lpstr>
      <vt:lpstr>Verdana</vt:lpstr>
      <vt:lpstr>Wingdings</vt:lpstr>
      <vt:lpstr>Wingdings 2</vt:lpstr>
      <vt:lpstr>Wingdings 3</vt:lpstr>
      <vt:lpstr>1_Default Design</vt:lpstr>
      <vt:lpstr>Легкий дым</vt:lpstr>
      <vt:lpstr>Фотография Photo Editor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Сущность экстремизма</vt:lpstr>
      <vt:lpstr>Классификация экстремизма по С. М. Иншакову</vt:lpstr>
      <vt:lpstr>Виды экстремизма и их характеристика</vt:lpstr>
      <vt:lpstr>Презентация PowerPoint</vt:lpstr>
      <vt:lpstr>Презентация PowerPoint</vt:lpstr>
      <vt:lpstr>Презентация PowerPoint</vt:lpstr>
      <vt:lpstr>Презентация PowerPoint</vt:lpstr>
      <vt:lpstr>Презентация PowerPoint</vt:lpstr>
      <vt:lpstr>Криминологическая характеристика представителя экстремизма</vt:lpstr>
      <vt:lpstr>Презентация PowerPoint</vt:lpstr>
      <vt:lpstr>Презентация PowerPoint</vt:lpstr>
      <vt:lpstr>Презентация PowerPoint</vt:lpstr>
      <vt:lpstr>Презентация PowerPoint</vt:lpstr>
      <vt:lpstr>На начало 2010 г. зарегистрированы 302 неформальные экстремистские организации (М. Ситтель, журналист, ведущая программы «Специальный корреспондент», телеканал ОРТ).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Приверженцы сатанистских и демонических культов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Субкультура ЭМО</vt:lpstr>
      <vt:lpstr>Презентация PowerPoint</vt:lpstr>
      <vt:lpstr>Презентация PowerPoint</vt:lpstr>
      <vt:lpstr>Структура неформальных молодежных движений</vt:lpstr>
      <vt:lpstr>Презентация PowerPoint</vt:lpstr>
      <vt:lpstr>Группы риска:</vt:lpstr>
      <vt:lpstr>Молодежный экстремизм как особо опасная форма проявления экстремистской деятельности</vt:lpstr>
      <vt:lpstr>Презентация PowerPoint</vt:lpstr>
      <vt:lpstr>Меры борьбы с молодежным экстремизмом:</vt:lpstr>
      <vt:lpstr>Меры борьбы с молодежным экстремизмом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Вывод</vt:lpstr>
      <vt:lpstr>Вопросы для самопроверки:</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Дмитрий</dc:creator>
  <cp:lastModifiedBy>PGAU</cp:lastModifiedBy>
  <cp:revision>274</cp:revision>
  <cp:lastPrinted>2017-02-28T05:53:24Z</cp:lastPrinted>
  <dcterms:created xsi:type="dcterms:W3CDTF">2012-09-16T05:10:25Z</dcterms:created>
  <dcterms:modified xsi:type="dcterms:W3CDTF">2025-04-21T05:36:09Z</dcterms:modified>
</cp:coreProperties>
</file>