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0" r:id="rId2"/>
  </p:sldMasterIdLst>
  <p:notesMasterIdLst>
    <p:notesMasterId r:id="rId36"/>
  </p:notesMasterIdLst>
  <p:sldIdLst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93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4" r:id="rId34"/>
    <p:sldId id="259" r:id="rId35"/>
  </p:sldIdLst>
  <p:sldSz cx="9145588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32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85732" autoAdjust="0"/>
  </p:normalViewPr>
  <p:slideViewPr>
    <p:cSldViewPr>
      <p:cViewPr varScale="1">
        <p:scale>
          <a:sx n="114" d="100"/>
          <a:sy n="114" d="100"/>
        </p:scale>
        <p:origin x="1398" y="114"/>
      </p:cViewPr>
      <p:guideLst>
        <p:guide orient="horz" pos="2160"/>
        <p:guide pos="384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7ABC-A23C-4482-9624-8E93BB1CDD60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DC24-A347-473F-AF78-4C95F43795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3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E6DD8AA-6304-409F-BFEA-58DD39B9EF3C}" type="slidenum">
              <a:rPr lang="ru-RU" altLang="ru-RU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29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4725" y="768350"/>
            <a:ext cx="4895850" cy="3671888"/>
          </a:xfrm>
          <a:ln w="12700"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108" y="4672375"/>
            <a:ext cx="4980241" cy="4444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762000"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38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9937-2BA7-4632-BCC8-2159C0D380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741E-E478-4720-BEB2-5370E0A16D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1864" y="0"/>
            <a:ext cx="2221298" cy="6858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69" y="0"/>
            <a:ext cx="6511469" cy="6858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8336-231B-49DA-A3D1-FA3D8E8CB28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2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70" y="10668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111F-3765-4E2C-A8F6-00FA2E323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7969" y="0"/>
            <a:ext cx="8885193" cy="685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DA6D-CC8E-4FC4-BFC0-0753A73DB9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7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0870" y="1066800"/>
            <a:ext cx="8742293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3EC-1C48-4F64-9194-23E556F9F8F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68" y="1066800"/>
            <a:ext cx="4294934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98230" y="1066800"/>
            <a:ext cx="429493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1E98-5FD9-40DD-B165-D3F6280A6E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67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754" y="2514601"/>
            <a:ext cx="6601597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754" y="4777381"/>
            <a:ext cx="660159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24" y="4321159"/>
            <a:ext cx="1395715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407" y="4529542"/>
            <a:ext cx="585080" cy="365125"/>
          </a:xfrm>
        </p:spPr>
        <p:txBody>
          <a:bodyPr/>
          <a:lstStyle/>
          <a:p>
            <a:pPr>
              <a:defRPr/>
            </a:pPr>
            <a:fld id="{D5D59937-2BA7-4632-BCC8-2159C0D3800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6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9" y="624110"/>
            <a:ext cx="6590343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753" y="2133600"/>
            <a:ext cx="659313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D7FC-2AF2-47DC-8275-19DD9115EC2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3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074562"/>
            <a:ext cx="6593130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3581400"/>
            <a:ext cx="659313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F3E31D3D-C509-4ADE-B9BB-DEC4024E0AB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754" y="2136707"/>
            <a:ext cx="3198086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8235" y="2136707"/>
            <a:ext cx="3197648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A1BDB319-CE13-4784-864D-49ECD4A3F712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0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D7FC-2AF2-47DC-8275-19DD9115EC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17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746" y="2226626"/>
            <a:ext cx="2875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752" y="2802889"/>
            <a:ext cx="3198087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137" y="2223398"/>
            <a:ext cx="28737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641" y="2799661"/>
            <a:ext cx="3196235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5265DCFE-F117-47A0-B8B4-F0EF81D529B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77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E645-619E-417E-917C-C2CBF7D0C53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93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2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2" y="446088"/>
            <a:ext cx="2630041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318" y="446090"/>
            <a:ext cx="3791564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1598613"/>
            <a:ext cx="2630041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17B6-5171-44E1-AECF-E887990A503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89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4800600"/>
            <a:ext cx="659313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753" y="634965"/>
            <a:ext cx="659313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367338"/>
            <a:ext cx="659313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2345C1F8-7AAB-4D71-B350-7E3753066EC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23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09600"/>
            <a:ext cx="6593130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94142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6392" y="3505200"/>
            <a:ext cx="5654870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313484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438402"/>
            <a:ext cx="659313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98901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2" y="4343400"/>
            <a:ext cx="6689454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5181600"/>
            <a:ext cx="6689454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9210566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27407"/>
            <a:ext cx="659312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3" y="4343400"/>
            <a:ext cx="659313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2203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8" y="4406902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1D3D-C509-4ADE-B9BB-DEC4024E0A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755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741E-E478-4720-BEB2-5370E0A16D4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49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9729" y="627407"/>
            <a:ext cx="1656420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753" y="627407"/>
            <a:ext cx="4717167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A8336-231B-49DA-A3D1-FA3D8E8CB28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25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985" y="304801"/>
            <a:ext cx="754511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985" y="1981200"/>
            <a:ext cx="754511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9D41A-D834-42C8-8D85-04FAAB851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961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985" y="304801"/>
            <a:ext cx="754511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985" y="1981200"/>
            <a:ext cx="3696342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15753" y="1981200"/>
            <a:ext cx="3696342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9AF5-7718-4311-BF63-55DDA790C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68" y="1066800"/>
            <a:ext cx="429493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8230" y="1066800"/>
            <a:ext cx="429493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B319-CE13-4784-864D-49ECD4A3F71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DCFE-F117-47A0-B8B4-F0EF81D529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4E645-619E-417E-917C-C2CBF7D0C53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A92-0816-4E99-8F66-57A376C958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3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7B6-5171-44E1-AECF-E887990A50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5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C1F8-7AAB-4D71-B350-7E3753066E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tile tx="0" ty="0" sx="63000" sy="63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70" y="2"/>
            <a:ext cx="76340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70" y="1066800"/>
            <a:ext cx="874229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196" y="6524627"/>
            <a:ext cx="25086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544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5" y="285"/>
            <a:ext cx="1952611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91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2133600"/>
            <a:ext cx="659313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3750" y="6135090"/>
            <a:ext cx="766513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752" y="6135810"/>
            <a:ext cx="57174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317" y="787784"/>
            <a:ext cx="58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54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  <p:sldLayoutId id="2147483708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57608" y="476672"/>
            <a:ext cx="713170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ru-RU" sz="2800" dirty="0"/>
              <a:t>ФГБОУ ВО Пензенский ГАУ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02245" y="3356992"/>
            <a:ext cx="7587066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altLang="ru-RU" sz="2400" dirty="0">
                <a:solidFill>
                  <a:srgbClr val="002060"/>
                </a:solidFill>
                <a:latin typeface="Arial Black" pitchFamily="34" charset="0"/>
              </a:rPr>
              <a:t>Антитеррористическая защищенность особо важных объектов жизнедеятельности. Основные мероприятия по предупреждению террористических актов и смягчению их последствий на объектах жизнедеятельности и среди гражданского населения</a:t>
            </a:r>
            <a:endParaRPr lang="ru-RU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21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64482" y="333376"/>
            <a:ext cx="5616624" cy="792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Arial" charset="0"/>
              </a:rPr>
              <a:t>ВНЕШНЯЯ БЕЗОПАСНОСТЬ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740436" y="1412776"/>
            <a:ext cx="3672525" cy="6475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Arial" charset="0"/>
              </a:rPr>
              <a:t>МЕРОПРИЯТИЯ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80626" y="2636912"/>
            <a:ext cx="2880000" cy="5048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Arial" charset="0"/>
              </a:rPr>
              <a:t>Организационные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204132" y="2636912"/>
            <a:ext cx="2880000" cy="5048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Arial" charset="0"/>
              </a:rPr>
              <a:t>Инженерно-технические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6228845" y="2636912"/>
            <a:ext cx="2880000" cy="5048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Arial" charset="0"/>
              </a:rPr>
              <a:t>По подготовке к защите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1620626" y="2348880"/>
            <a:ext cx="604821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1620466" y="2339452"/>
            <a:ext cx="0" cy="2967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7669138" y="2339452"/>
            <a:ext cx="0" cy="2974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572794" y="1125539"/>
            <a:ext cx="0" cy="287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80626" y="3212976"/>
            <a:ext cx="2880000" cy="3354765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Правовые (юридический отдел).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Распределение обязанностей между должностными лицами.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Назначение ответственных лиц.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Строгий пропускной режим.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Постоянный контроль и анализ состояния дел на объекте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204132" y="3212976"/>
            <a:ext cx="2880000" cy="3339376"/>
          </a:xfrm>
          <a:prstGeom prst="rect">
            <a:avLst/>
          </a:prstGeom>
          <a:solidFill>
            <a:srgbClr val="FFCCCC"/>
          </a:solidFill>
          <a:ln>
            <a:solidFill>
              <a:srgbClr val="001132"/>
            </a:solidFill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Служба охраны.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Охранные технические устройства.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Закрытость технической информации.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Закрытие каналов несанкционированного получения данных посторонними лицами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lang="ru-RU" altLang="ru-RU" sz="1600" dirty="0">
              <a:latin typeface="Arial" charset="0"/>
            </a:endParaRPr>
          </a:p>
          <a:p>
            <a:pPr marL="179388" indent="-179388" eaLnBrk="1" hangingPunct="1">
              <a:spcBef>
                <a:spcPts val="1800"/>
              </a:spcBef>
              <a:buClrTx/>
              <a:buSzTx/>
              <a:buFont typeface="Arial" panose="020B0604020202020204" pitchFamily="34" charset="0"/>
              <a:buChar char="•"/>
            </a:pPr>
            <a:endParaRPr lang="ru-RU" altLang="ru-RU" sz="1600" dirty="0">
              <a:latin typeface="Arial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228978" y="3212976"/>
            <a:ext cx="2880000" cy="3339376"/>
          </a:xfrm>
          <a:prstGeom prst="rect">
            <a:avLst/>
          </a:prstGeom>
          <a:solidFill>
            <a:srgbClr val="FFCCCC"/>
          </a:solidFill>
          <a:ln>
            <a:solidFill>
              <a:srgbClr val="001132"/>
            </a:solidFill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Обучение работников.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Контроль связи и корреспонденции.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Анализ угроз и информация силовых структур.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Оснащение телефонов АОН</a:t>
            </a: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lang="ru-RU" altLang="ru-RU" sz="1600" dirty="0">
              <a:latin typeface="Arial" charset="0"/>
            </a:endParaRPr>
          </a:p>
          <a:p>
            <a:pPr marL="179388" indent="-179388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lang="ru-RU" altLang="ru-RU" sz="1600" dirty="0">
              <a:latin typeface="Arial" charset="0"/>
            </a:endParaRPr>
          </a:p>
          <a:p>
            <a:pPr marL="179388" indent="-179388" eaLnBrk="1" hangingPunct="1">
              <a:spcBef>
                <a:spcPts val="1200"/>
              </a:spcBef>
              <a:buClrTx/>
              <a:buSzTx/>
              <a:buFont typeface="Arial" panose="020B0604020202020204" pitchFamily="34" charset="0"/>
              <a:buChar char="•"/>
            </a:pPr>
            <a:endParaRPr lang="ru-RU" altLang="ru-RU" sz="1600" dirty="0">
              <a:latin typeface="Arial" charset="0"/>
            </a:endParaRP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4572794" y="2060849"/>
            <a:ext cx="0" cy="57536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11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705171"/>
            <a:ext cx="4880139" cy="50405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Оперативные мероприятия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900386" y="1628800"/>
            <a:ext cx="6941080" cy="2520280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ru-RU" sz="2400" dirty="0">
                <a:latin typeface="Arial" charset="0"/>
              </a:rPr>
              <a:t>Планирование работы с населением.</a:t>
            </a:r>
          </a:p>
          <a:p>
            <a:pPr eaLnBrk="1" hangingPunct="1">
              <a:defRPr/>
            </a:pPr>
            <a:r>
              <a:rPr lang="ru-RU" sz="2400" dirty="0">
                <a:latin typeface="Arial" charset="0"/>
              </a:rPr>
              <a:t>Охрана объектов.</a:t>
            </a:r>
          </a:p>
          <a:p>
            <a:pPr eaLnBrk="1" hangingPunct="1">
              <a:defRPr/>
            </a:pPr>
            <a:r>
              <a:rPr lang="ru-RU" sz="2400" dirty="0">
                <a:latin typeface="Arial" charset="0"/>
              </a:rPr>
              <a:t>Введение ограничений.</a:t>
            </a:r>
          </a:p>
          <a:p>
            <a:pPr eaLnBrk="1" hangingPunct="1">
              <a:defRPr/>
            </a:pPr>
            <a:r>
              <a:rPr lang="ru-RU" sz="2400" dirty="0">
                <a:latin typeface="Arial" charset="0"/>
              </a:rPr>
              <a:t>Технические мероприятия.</a:t>
            </a:r>
          </a:p>
          <a:p>
            <a:pPr eaLnBrk="1" hangingPunct="1">
              <a:defRPr/>
            </a:pPr>
            <a:r>
              <a:rPr lang="ru-RU" sz="2400" dirty="0">
                <a:latin typeface="Arial" charset="0"/>
              </a:rPr>
              <a:t>Подготовка сил и средств.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52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32819" y="307602"/>
            <a:ext cx="7545110" cy="67592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Рекомендованные документы на ОЭ для предупреждения и защиты от террористических актов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780329" y="1413024"/>
            <a:ext cx="3024713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charset="0"/>
              </a:rPr>
              <a:t>ДОКУМЕНТЫ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4321" y="2204716"/>
            <a:ext cx="4753385" cy="10082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charset="0"/>
              </a:rPr>
              <a:t>План (инструкции)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charset="0"/>
              </a:rPr>
              <a:t>действий по обеспечению безопасности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charset="0"/>
              </a:rPr>
              <a:t>сотрудников от проявления терроризма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509582" y="2204863"/>
            <a:ext cx="3527708" cy="10081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charset="0"/>
              </a:rPr>
              <a:t>Паспорт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charset="0"/>
              </a:rPr>
              <a:t>антитеррористической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charset="0"/>
              </a:rPr>
              <a:t>защищенности объекта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2700586" y="1988839"/>
            <a:ext cx="4752433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700586" y="1988987"/>
            <a:ext cx="0" cy="21587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828378" y="3428705"/>
            <a:ext cx="7992887" cy="3603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charset="0"/>
              </a:rPr>
              <a:t>Памятки, рекомендации, инструкции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828378" y="3860330"/>
            <a:ext cx="7992887" cy="2816156"/>
          </a:xfrm>
          <a:prstGeom prst="rect">
            <a:avLst/>
          </a:prstGeom>
          <a:solidFill>
            <a:srgbClr val="FFCCCC"/>
          </a:solidFill>
          <a:ln>
            <a:solidFill>
              <a:srgbClr val="001132"/>
            </a:solidFill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latin typeface="Arial" charset="0"/>
              </a:rPr>
              <a:t>Типовая инструкция по организации обучения населения по защите от террористических актов.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latin typeface="Arial" charset="0"/>
              </a:rPr>
              <a:t>Рекомендации (конкретные) по действиям персонала в различных условиях при проявлении терроризма.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latin typeface="Arial" charset="0"/>
              </a:rPr>
              <a:t>Памятка «О порядке приема сообщений, содержащих угрозы террористического характера»; обращение с анонимной информацией об угрозе теракта. 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latin typeface="Arial" charset="0"/>
              </a:rPr>
              <a:t>Памятка (буклет) по мерам защиты при угрозе и возникновении террористических актов.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5293644" y="1844354"/>
            <a:ext cx="0" cy="158464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7453019" y="1988987"/>
            <a:ext cx="0" cy="21587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98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6375" y="135648"/>
            <a:ext cx="8064885" cy="629527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Паспорт антитеррористической защищенности объекта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143882" y="1268414"/>
            <a:ext cx="2916744" cy="8651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Arial" charset="0"/>
              </a:rPr>
              <a:t>Потенциально опасные 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объекты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3132634" y="1268414"/>
            <a:ext cx="3096682" cy="8651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Arial" charset="0"/>
              </a:rPr>
              <a:t>Объекты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 культурно-зрелищного 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назначения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6300986" y="1268414"/>
            <a:ext cx="2700806" cy="8651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600" b="1" dirty="0">
                <a:latin typeface="Arial" charset="0"/>
              </a:rPr>
              <a:t>Объекты </a:t>
            </a:r>
          </a:p>
          <a:p>
            <a:pPr algn="ctr">
              <a:defRPr/>
            </a:pPr>
            <a:r>
              <a:rPr lang="ru-RU" sz="1600" b="1" dirty="0">
                <a:latin typeface="Arial" charset="0"/>
              </a:rPr>
              <a:t>с большим </a:t>
            </a:r>
          </a:p>
          <a:p>
            <a:pPr algn="ctr">
              <a:defRPr/>
            </a:pPr>
            <a:r>
              <a:rPr lang="ru-RU" sz="1600" b="1" dirty="0">
                <a:latin typeface="Arial" charset="0"/>
              </a:rPr>
              <a:t>сосредоточением людей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1692474" y="908050"/>
            <a:ext cx="6048672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692474" y="908051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741146" y="908051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1692474" y="2133600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4644802" y="2133600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692475" y="2349500"/>
            <a:ext cx="29523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988194" y="2492376"/>
            <a:ext cx="3456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>
              <a:latin typeface="Garamond" pitchFamily="18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177508" y="2627620"/>
            <a:ext cx="54738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Arial" charset="0"/>
              </a:rPr>
              <a:t>Рекомендованные для разработки документы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124444" y="2349500"/>
            <a:ext cx="0" cy="8634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7741146" y="2133600"/>
            <a:ext cx="0" cy="10793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8750232" y="34290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2124444" y="5516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180626" y="3212976"/>
            <a:ext cx="5112248" cy="2769989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Общие сведения об объекте.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Возможные критические (аварийные) ситуации.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Сведения о персонале объекта.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Силы и средства охраны объекта.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Мероприятия по усилению.</a:t>
            </a:r>
            <a:br>
              <a:rPr lang="ru-RU" altLang="ru-RU" sz="1600" dirty="0">
                <a:latin typeface="Arial" charset="0"/>
              </a:rPr>
            </a:br>
            <a:r>
              <a:rPr lang="ru-RU" altLang="ru-RU" sz="1600" dirty="0">
                <a:latin typeface="Arial" charset="0"/>
              </a:rPr>
              <a:t>антитеррористической защищенности объекта.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Ситуационные планы.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Планы охраны и обеспечения безопасности при проведении массовых мероприятий</a:t>
            </a: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5357174" y="3201984"/>
            <a:ext cx="3644618" cy="907941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Ситуационные планы.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600" dirty="0">
                <a:latin typeface="Arial" charset="0"/>
              </a:rPr>
              <a:t>Варианты планов взаимодействия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3728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692696"/>
            <a:ext cx="5134685" cy="41840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Паспорт безопасности объекта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756370" y="1340768"/>
            <a:ext cx="8280920" cy="525658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2000" dirty="0">
                <a:solidFill>
                  <a:srgbClr val="002060"/>
                </a:solidFill>
                <a:latin typeface="Arial" charset="0"/>
              </a:rPr>
              <a:t>Обеспечение безопасности функционирования предприятия. Силы и средства объекта:</a:t>
            </a:r>
          </a:p>
          <a:p>
            <a:pPr marL="606425" indent="-342900" eaLnBrk="1" hangingPunct="1">
              <a:lnSpc>
                <a:spcPct val="110000"/>
              </a:lnSpc>
              <a:spcBef>
                <a:spcPts val="300"/>
              </a:spcBef>
              <a:buFont typeface="+mj-lt"/>
              <a:buAutoNum type="arabicParenR"/>
              <a:tabLst>
                <a:tab pos="442913" algn="l"/>
                <a:tab pos="811213" algn="l"/>
              </a:tabLst>
              <a:defRPr/>
            </a:pPr>
            <a:r>
              <a:rPr lang="ru-RU" sz="1800" dirty="0">
                <a:latin typeface="Arial" charset="0"/>
              </a:rPr>
              <a:t>параметры охраняемой территории;</a:t>
            </a:r>
          </a:p>
          <a:p>
            <a:pPr marL="606425" indent="-342900" eaLnBrk="1" hangingPunct="1">
              <a:lnSpc>
                <a:spcPct val="110000"/>
              </a:lnSpc>
              <a:spcBef>
                <a:spcPts val="300"/>
              </a:spcBef>
              <a:buFont typeface="+mj-lt"/>
              <a:buAutoNum type="arabicParenR"/>
              <a:tabLst>
                <a:tab pos="442913" algn="l"/>
                <a:tab pos="811213" algn="l"/>
              </a:tabLst>
              <a:defRPr/>
            </a:pPr>
            <a:r>
              <a:rPr lang="ru-RU" sz="1800" dirty="0">
                <a:latin typeface="Arial" charset="0"/>
              </a:rPr>
              <a:t>инженерные заграждения;</a:t>
            </a:r>
          </a:p>
          <a:p>
            <a:pPr marL="606425" indent="-342900" eaLnBrk="1" hangingPunct="1">
              <a:lnSpc>
                <a:spcPct val="110000"/>
              </a:lnSpc>
              <a:spcBef>
                <a:spcPts val="300"/>
              </a:spcBef>
              <a:buFont typeface="+mj-lt"/>
              <a:buAutoNum type="arabicParenR"/>
              <a:tabLst>
                <a:tab pos="442913" algn="l"/>
                <a:tab pos="811213" algn="l"/>
              </a:tabLst>
              <a:defRPr/>
            </a:pPr>
            <a:r>
              <a:rPr lang="ru-RU" sz="1800" dirty="0">
                <a:latin typeface="Arial" charset="0"/>
              </a:rPr>
              <a:t>силы охраны;</a:t>
            </a:r>
          </a:p>
          <a:p>
            <a:pPr marL="606425" indent="-342900" eaLnBrk="1" hangingPunct="1">
              <a:lnSpc>
                <a:spcPct val="110000"/>
              </a:lnSpc>
              <a:spcBef>
                <a:spcPts val="300"/>
              </a:spcBef>
              <a:buFont typeface="+mj-lt"/>
              <a:buAutoNum type="arabicParenR"/>
              <a:tabLst>
                <a:tab pos="442913" algn="l"/>
                <a:tab pos="811213" algn="l"/>
              </a:tabLst>
              <a:defRPr/>
            </a:pPr>
            <a:r>
              <a:rPr lang="ru-RU" sz="1800" dirty="0">
                <a:latin typeface="Arial" charset="0"/>
              </a:rPr>
              <a:t>средства охраны;</a:t>
            </a:r>
          </a:p>
          <a:p>
            <a:pPr marL="606425" indent="-342900" eaLnBrk="1" hangingPunct="1">
              <a:lnSpc>
                <a:spcPct val="110000"/>
              </a:lnSpc>
              <a:spcBef>
                <a:spcPts val="300"/>
              </a:spcBef>
              <a:buFont typeface="+mj-lt"/>
              <a:buAutoNum type="arabicParenR"/>
              <a:tabLst>
                <a:tab pos="442913" algn="l"/>
                <a:tab pos="811213" algn="l"/>
              </a:tabLst>
              <a:defRPr/>
            </a:pPr>
            <a:r>
              <a:rPr lang="ru-RU" sz="1800" dirty="0">
                <a:latin typeface="Arial" charset="0"/>
              </a:rPr>
              <a:t>организация связи;</a:t>
            </a:r>
          </a:p>
          <a:p>
            <a:pPr marL="606425" indent="-342900" eaLnBrk="1" hangingPunct="1">
              <a:lnSpc>
                <a:spcPct val="110000"/>
              </a:lnSpc>
              <a:spcBef>
                <a:spcPts val="300"/>
              </a:spcBef>
              <a:buFont typeface="+mj-lt"/>
              <a:buAutoNum type="arabicParenR"/>
              <a:tabLst>
                <a:tab pos="442913" algn="l"/>
                <a:tab pos="811213" algn="l"/>
              </a:tabLst>
              <a:defRPr/>
            </a:pPr>
            <a:r>
              <a:rPr lang="ru-RU" sz="1800" dirty="0">
                <a:latin typeface="Arial" charset="0"/>
              </a:rPr>
              <a:t>наличие на объекте добровольной народной дружины (ее численность, функциональные обязанности по охране объекта).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2000" dirty="0">
                <a:solidFill>
                  <a:srgbClr val="002060"/>
                </a:solidFill>
                <a:latin typeface="Arial" charset="0"/>
              </a:rPr>
              <a:t>Особенности условий функционирования органов планирования</a:t>
            </a:r>
            <a:br>
              <a:rPr lang="ru-RU" sz="2000" dirty="0">
                <a:solidFill>
                  <a:srgbClr val="002060"/>
                </a:solidFill>
                <a:latin typeface="Arial" charset="0"/>
              </a:rPr>
            </a:br>
            <a:r>
              <a:rPr lang="ru-RU" sz="2000" dirty="0">
                <a:solidFill>
                  <a:srgbClr val="002060"/>
                </a:solidFill>
                <a:latin typeface="Arial" charset="0"/>
              </a:rPr>
              <a:t>и управления:</a:t>
            </a:r>
          </a:p>
          <a:p>
            <a:pPr marL="606425" indent="-342900" eaLnBrk="1" hangingPunct="1">
              <a:lnSpc>
                <a:spcPct val="110000"/>
              </a:lnSpc>
              <a:spcBef>
                <a:spcPts val="300"/>
              </a:spcBef>
              <a:buFont typeface="+mj-lt"/>
              <a:buAutoNum type="arabicParenR"/>
              <a:defRPr/>
            </a:pPr>
            <a:r>
              <a:rPr lang="ru-RU" sz="1800" dirty="0">
                <a:latin typeface="Arial" charset="0"/>
              </a:rPr>
              <a:t>частичная предсказуемость ТА и возможности решения связанных с этим проблем, мест возникновения и сценариев развития ТА;</a:t>
            </a:r>
          </a:p>
          <a:p>
            <a:pPr marL="606425" indent="-342900" eaLnBrk="1" hangingPunct="1">
              <a:lnSpc>
                <a:spcPct val="110000"/>
              </a:lnSpc>
              <a:spcBef>
                <a:spcPts val="300"/>
              </a:spcBef>
              <a:buFont typeface="+mj-lt"/>
              <a:buAutoNum type="arabicParenR"/>
              <a:defRPr/>
            </a:pPr>
            <a:r>
              <a:rPr lang="ru-RU" sz="1800" dirty="0">
                <a:latin typeface="Arial" charset="0"/>
              </a:rPr>
              <a:t>слабая предсказуемость масштаба и времени возникновения ТА;</a:t>
            </a:r>
          </a:p>
          <a:p>
            <a:pPr marL="606425" indent="-342900" eaLnBrk="1" hangingPunct="1">
              <a:lnSpc>
                <a:spcPct val="110000"/>
              </a:lnSpc>
              <a:spcBef>
                <a:spcPts val="300"/>
              </a:spcBef>
              <a:buFont typeface="+mj-lt"/>
              <a:buAutoNum type="arabicParenR"/>
              <a:defRPr/>
            </a:pPr>
            <a:r>
              <a:rPr lang="ru-RU" sz="1800" dirty="0">
                <a:latin typeface="Arial" charset="0"/>
              </a:rPr>
              <a:t>непредсказуемость ряда неблагоприятных событий и ситуаций, обусловленных возникновением и развитием других ЧС (наличие стратегических неожиданностей).</a:t>
            </a:r>
          </a:p>
          <a:p>
            <a:pPr eaLnBrk="1" hangingPunct="1">
              <a:defRPr/>
            </a:pPr>
            <a:endParaRPr lang="ru-RU" sz="1800" b="1" dirty="0">
              <a:latin typeface="Arial" charset="0"/>
            </a:endParaRPr>
          </a:p>
          <a:p>
            <a:pPr eaLnBrk="1" hangingPunct="1">
              <a:defRPr/>
            </a:pPr>
            <a:endParaRPr lang="ru-RU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75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620688"/>
            <a:ext cx="6862877" cy="63443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 планирования и управления ликвидаций последствий ЧС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idx="1"/>
          </p:nvPr>
        </p:nvSpPr>
        <p:spPr>
          <a:xfrm>
            <a:off x="684363" y="1556792"/>
            <a:ext cx="7848872" cy="4032448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  <a:tabLst>
                <a:tab pos="358775" algn="l"/>
              </a:tabLst>
              <a:defRPr/>
            </a:pPr>
            <a:r>
              <a:rPr lang="ru-RU" sz="2200" dirty="0">
                <a:latin typeface="Arial" charset="0"/>
              </a:rPr>
              <a:t>Прогноз последствий ЧС</a:t>
            </a:r>
            <a:r>
              <a:rPr lang="en-US" sz="2200" dirty="0">
                <a:latin typeface="Arial" charset="0"/>
              </a:rPr>
              <a:t>/</a:t>
            </a:r>
            <a:r>
              <a:rPr lang="ru-RU" sz="2200" dirty="0">
                <a:latin typeface="Arial" charset="0"/>
              </a:rPr>
              <a:t>ТА путем формирования сценариев развития ситуации.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  <a:tabLst>
                <a:tab pos="358775" algn="l"/>
              </a:tabLst>
              <a:defRPr/>
            </a:pPr>
            <a:r>
              <a:rPr lang="ru-RU" sz="2200" dirty="0">
                <a:latin typeface="Arial" charset="0"/>
              </a:rPr>
              <a:t>Формирование целей и критериев управления ликвидацией последствий ЧС</a:t>
            </a:r>
            <a:r>
              <a:rPr lang="en-US" sz="2200" dirty="0">
                <a:latin typeface="Arial" charset="0"/>
              </a:rPr>
              <a:t>/</a:t>
            </a:r>
            <a:r>
              <a:rPr lang="ru-RU" sz="2200" dirty="0">
                <a:latin typeface="Arial" charset="0"/>
              </a:rPr>
              <a:t>ТА.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  <a:tabLst>
                <a:tab pos="358775" algn="l"/>
              </a:tabLst>
              <a:defRPr/>
            </a:pPr>
            <a:r>
              <a:rPr lang="ru-RU" sz="2200" dirty="0">
                <a:latin typeface="Arial" charset="0"/>
              </a:rPr>
              <a:t>Стратегическое (долгосрочное) планирование превентивных мероприятий.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  <a:tabLst>
                <a:tab pos="358775" algn="l"/>
              </a:tabLst>
              <a:defRPr/>
            </a:pPr>
            <a:r>
              <a:rPr lang="ru-RU" sz="2200" dirty="0">
                <a:latin typeface="Arial" charset="0"/>
              </a:rPr>
              <a:t>Тактическое (текущее) планирование альтернативных ответных действий на возникающие угрозы ЧС</a:t>
            </a:r>
            <a:r>
              <a:rPr lang="en-US" sz="2200" dirty="0">
                <a:latin typeface="Arial" charset="0"/>
              </a:rPr>
              <a:t>/</a:t>
            </a:r>
            <a:r>
              <a:rPr lang="ru-RU" sz="2200" dirty="0">
                <a:latin typeface="Arial" charset="0"/>
              </a:rPr>
              <a:t>ТА.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  <a:tabLst>
                <a:tab pos="358775" algn="l"/>
              </a:tabLst>
              <a:defRPr/>
            </a:pPr>
            <a:r>
              <a:rPr lang="ru-RU" sz="2200" dirty="0">
                <a:latin typeface="Arial" charset="0"/>
              </a:rPr>
              <a:t>Стратегическое и оперативное управление в условиях ЧС</a:t>
            </a:r>
            <a:r>
              <a:rPr lang="en-US" sz="2200" dirty="0">
                <a:latin typeface="Arial" charset="0"/>
              </a:rPr>
              <a:t>/</a:t>
            </a:r>
            <a:r>
              <a:rPr lang="ru-RU" sz="2200" dirty="0">
                <a:latin typeface="Arial" charset="0"/>
              </a:rPr>
              <a:t>ТА.</a:t>
            </a:r>
          </a:p>
        </p:txBody>
      </p:sp>
    </p:spTree>
    <p:extLst>
      <p:ext uri="{BB962C8B-B14F-4D97-AF65-F5344CB8AC3E}">
        <p14:creationId xmlns:p14="http://schemas.microsoft.com/office/powerpoint/2010/main" val="48551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692696"/>
            <a:ext cx="6696744" cy="41885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Превентивные (стратегические) планы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828378" y="1268760"/>
            <a:ext cx="8064896" cy="4968552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ru-RU" sz="2000" dirty="0">
                <a:solidFill>
                  <a:srgbClr val="002060"/>
                </a:solidFill>
                <a:latin typeface="Arial" charset="0"/>
              </a:rPr>
              <a:t>План для управления комплексами мероприятий в режиме повседневной деятельности:</a:t>
            </a:r>
          </a:p>
          <a:p>
            <a:pPr marL="536575" indent="-273050" eaLnBrk="1" hangingPunct="1">
              <a:lnSpc>
                <a:spcPct val="100000"/>
              </a:lnSpc>
              <a:spcBef>
                <a:spcPts val="300"/>
              </a:spcBef>
              <a:buFontTx/>
              <a:buChar char="-"/>
              <a:defRPr/>
            </a:pPr>
            <a:r>
              <a:rPr lang="ru-RU" sz="2000" dirty="0">
                <a:latin typeface="Arial" charset="0"/>
              </a:rPr>
              <a:t>является долгосрочным целевым планом (программой);</a:t>
            </a:r>
          </a:p>
          <a:p>
            <a:pPr marL="536575" indent="-273050" eaLnBrk="1" hangingPunct="1">
              <a:lnSpc>
                <a:spcPct val="100000"/>
              </a:lnSpc>
              <a:spcBef>
                <a:spcPts val="300"/>
              </a:spcBef>
              <a:buFontTx/>
              <a:buChar char="-"/>
              <a:defRPr/>
            </a:pPr>
            <a:r>
              <a:rPr lang="ru-RU" sz="2000" dirty="0">
                <a:latin typeface="Arial" charset="0"/>
              </a:rPr>
              <a:t>составляется раздельно по основным направлениям деятельности;</a:t>
            </a:r>
          </a:p>
          <a:p>
            <a:pPr marL="536575" indent="-273050" eaLnBrk="1" hangingPunct="1">
              <a:lnSpc>
                <a:spcPct val="100000"/>
              </a:lnSpc>
              <a:spcBef>
                <a:spcPts val="300"/>
              </a:spcBef>
              <a:buFontTx/>
              <a:buChar char="-"/>
              <a:defRPr/>
            </a:pPr>
            <a:r>
              <a:rPr lang="ru-RU" sz="2000" dirty="0">
                <a:latin typeface="Arial" charset="0"/>
              </a:rPr>
              <a:t>определяет объемы мероприятий и необходимые средства.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ru-RU" sz="2000" dirty="0">
                <a:solidFill>
                  <a:srgbClr val="002060"/>
                </a:solidFill>
                <a:latin typeface="Arial" charset="0"/>
              </a:rPr>
              <a:t>План действий при угрозе ТА (режим повышенной готовности) включает:</a:t>
            </a:r>
          </a:p>
          <a:p>
            <a:pPr marL="538163" indent="-274638" eaLnBrk="1" hangingPunct="1">
              <a:lnSpc>
                <a:spcPct val="100000"/>
              </a:lnSpc>
              <a:spcBef>
                <a:spcPts val="300"/>
              </a:spcBef>
              <a:buFontTx/>
              <a:buChar char="-"/>
              <a:defRPr/>
            </a:pPr>
            <a:r>
              <a:rPr lang="ru-RU" sz="2000" dirty="0">
                <a:latin typeface="Arial" charset="0"/>
              </a:rPr>
              <a:t>план защиты населения (персонала);</a:t>
            </a:r>
          </a:p>
          <a:p>
            <a:pPr marL="538163" indent="-274638" eaLnBrk="1" hangingPunct="1">
              <a:lnSpc>
                <a:spcPct val="100000"/>
              </a:lnSpc>
              <a:spcBef>
                <a:spcPts val="300"/>
              </a:spcBef>
              <a:buFontTx/>
              <a:buChar char="-"/>
              <a:defRPr/>
            </a:pPr>
            <a:r>
              <a:rPr lang="ru-RU" sz="2000" dirty="0">
                <a:latin typeface="Arial" charset="0"/>
              </a:rPr>
              <a:t>план изменений режимов работы предприятия;</a:t>
            </a:r>
          </a:p>
          <a:p>
            <a:pPr marL="538163" indent="-274638" eaLnBrk="1" hangingPunct="1">
              <a:lnSpc>
                <a:spcPct val="100000"/>
              </a:lnSpc>
              <a:spcBef>
                <a:spcPts val="300"/>
              </a:spcBef>
              <a:buFontTx/>
              <a:buChar char="-"/>
              <a:defRPr/>
            </a:pPr>
            <a:r>
              <a:rPr lang="ru-RU" sz="2000" dirty="0">
                <a:latin typeface="Arial" charset="0"/>
              </a:rPr>
              <a:t>план приведения в готовность сил и средств проведения АСДНР;</a:t>
            </a:r>
          </a:p>
          <a:p>
            <a:pPr marL="538163" indent="-274638" eaLnBrk="1" hangingPunct="1">
              <a:lnSpc>
                <a:spcPct val="100000"/>
              </a:lnSpc>
              <a:spcBef>
                <a:spcPts val="300"/>
              </a:spcBef>
              <a:buFontTx/>
              <a:buChar char="-"/>
              <a:defRPr/>
            </a:pPr>
            <a:r>
              <a:rPr lang="ru-RU" sz="2000" dirty="0">
                <a:latin typeface="Arial" charset="0"/>
              </a:rPr>
              <a:t>план привлечения дополнительных материально-технических ресурсов, размещенных в безопасных местах.</a:t>
            </a:r>
          </a:p>
        </p:txBody>
      </p:sp>
    </p:spTree>
    <p:extLst>
      <p:ext uri="{BB962C8B-B14F-4D97-AF65-F5344CB8AC3E}">
        <p14:creationId xmlns:p14="http://schemas.microsoft.com/office/powerpoint/2010/main" val="136288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692696"/>
            <a:ext cx="6696744" cy="47667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действий при возникновении ЧС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endParaRPr lang="ru-RU" altLang="ru-RU" sz="24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396330" y="1340768"/>
            <a:ext cx="8568952" cy="518457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300"/>
              </a:spcBef>
              <a:buNone/>
              <a:defRPr/>
            </a:pPr>
            <a:r>
              <a:rPr lang="ru-RU" altLang="ru-RU" sz="2000" dirty="0">
                <a:latin typeface="Arial" charset="0"/>
              </a:rPr>
              <a:t>Является опорным вариантом для последующей оперативной корректировки и детализации конкретного стратегического плана действий органов управления в ЧС.</a:t>
            </a:r>
          </a:p>
          <a:p>
            <a:pPr marL="342900" indent="-342900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ru-RU" altLang="ru-RU" sz="2000" b="1" dirty="0">
                <a:latin typeface="Arial" charset="0"/>
              </a:rPr>
              <a:t>Экстренное оповещение и связь</a:t>
            </a:r>
            <a:r>
              <a:rPr lang="ru-RU" altLang="ru-RU" sz="2000" dirty="0">
                <a:latin typeface="Arial" charset="0"/>
              </a:rPr>
              <a:t> (населения, проверка всех служб связи).</a:t>
            </a:r>
          </a:p>
          <a:p>
            <a:pPr marL="342900" indent="-342900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ru-RU" altLang="ru-RU" sz="2000" b="1" dirty="0">
                <a:latin typeface="Arial" charset="0"/>
              </a:rPr>
              <a:t>Регулярное информирование</a:t>
            </a:r>
            <a:r>
              <a:rPr lang="ru-RU" altLang="ru-RU" sz="2000" dirty="0">
                <a:latin typeface="Arial" charset="0"/>
              </a:rPr>
              <a:t> населения (ориентирование на необходимые защитные действия).</a:t>
            </a:r>
          </a:p>
          <a:p>
            <a:pPr marL="342900" indent="-342900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ru-RU" altLang="ru-RU" sz="2000" b="1" dirty="0">
                <a:latin typeface="Arial" charset="0"/>
              </a:rPr>
              <a:t>Эвакуация</a:t>
            </a:r>
            <a:r>
              <a:rPr lang="ru-RU" altLang="ru-RU" sz="2000" dirty="0">
                <a:latin typeface="Arial" charset="0"/>
              </a:rPr>
              <a:t> (помощь людям, выходящим в относительно безопасные районы).</a:t>
            </a:r>
          </a:p>
          <a:p>
            <a:pPr marL="342900" indent="-342900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ru-RU" altLang="ru-RU" sz="2000" b="1" dirty="0">
                <a:latin typeface="Arial" charset="0"/>
              </a:rPr>
              <a:t>Обеспечение жизнедеятельности людей в условиях ЧС</a:t>
            </a:r>
            <a:r>
              <a:rPr lang="ru-RU" altLang="ru-RU" sz="2000" dirty="0">
                <a:latin typeface="Arial" charset="0"/>
              </a:rPr>
              <a:t> (предоставление убежища, жилья, пищи, одежды, санитарного обеспечения).</a:t>
            </a:r>
          </a:p>
          <a:p>
            <a:pPr marL="342900" indent="-342900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ru-RU" altLang="ru-RU" sz="2000" b="1" dirty="0">
                <a:latin typeface="Arial" charset="0"/>
              </a:rPr>
              <a:t>Медицинское обеспечение в условия ЧС</a:t>
            </a:r>
            <a:r>
              <a:rPr lang="en-US" altLang="ru-RU" sz="2000" b="1" dirty="0">
                <a:latin typeface="Arial" charset="0"/>
              </a:rPr>
              <a:t>/</a:t>
            </a:r>
            <a:r>
              <a:rPr lang="ru-RU" altLang="ru-RU" sz="2000" b="1" dirty="0">
                <a:latin typeface="Arial" charset="0"/>
              </a:rPr>
              <a:t>ТА</a:t>
            </a:r>
            <a:r>
              <a:rPr lang="ru-RU" altLang="ru-RU" sz="2000" dirty="0">
                <a:latin typeface="Arial" charset="0"/>
              </a:rPr>
              <a:t> (оказание экстренной медицинской помощи).</a:t>
            </a:r>
          </a:p>
          <a:p>
            <a:pPr marL="342900" indent="-342900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ru-RU" altLang="ru-RU" sz="2000" b="1" dirty="0">
                <a:latin typeface="Arial" charset="0"/>
              </a:rPr>
              <a:t>Обеспечение безопасности</a:t>
            </a:r>
            <a:r>
              <a:rPr lang="ru-RU" altLang="ru-RU" sz="2000" dirty="0">
                <a:latin typeface="Arial" charset="0"/>
              </a:rPr>
              <a:t> (защита жизни людей и материальных ценностей; контроль за перемещением работников и технических средств, необходимых для противодействия и ликвидации последствий ЧС</a:t>
            </a:r>
            <a:r>
              <a:rPr lang="en-US" altLang="ru-RU" sz="2000" dirty="0">
                <a:latin typeface="Arial" charset="0"/>
              </a:rPr>
              <a:t>/</a:t>
            </a:r>
            <a:r>
              <a:rPr lang="ru-RU" altLang="ru-RU" sz="2000" dirty="0">
                <a:latin typeface="Arial" charset="0"/>
              </a:rPr>
              <a:t>ТА).</a:t>
            </a:r>
          </a:p>
          <a:p>
            <a:pPr marL="609600" indent="-609600" eaLnBrk="1" hangingPunct="1">
              <a:lnSpc>
                <a:spcPct val="80000"/>
              </a:lnSpc>
              <a:spcBef>
                <a:spcPts val="600"/>
              </a:spcBef>
              <a:defRPr/>
            </a:pPr>
            <a:endParaRPr lang="ru-RU" altLang="ru-RU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13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458" y="692696"/>
            <a:ext cx="6192688" cy="4046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действий при возникновении ЧС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endParaRPr lang="ru-RU" altLang="ru-RU" sz="24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540346" y="1340768"/>
            <a:ext cx="8459641" cy="4701536"/>
          </a:xfrm>
        </p:spPr>
        <p:txBody>
          <a:bodyPr>
            <a:normAutofit fontScale="92500"/>
          </a:bodyPr>
          <a:lstStyle/>
          <a:p>
            <a:pPr marL="442913" indent="-442913">
              <a:lnSpc>
                <a:spcPct val="110000"/>
              </a:lnSpc>
              <a:spcBef>
                <a:spcPts val="300"/>
              </a:spcBef>
              <a:buFont typeface="+mj-lt"/>
              <a:buAutoNum type="arabicPeriod" startAt="7"/>
              <a:defRPr/>
            </a:pPr>
            <a:r>
              <a:rPr lang="ru-RU" altLang="ru-RU" sz="2000" b="1" dirty="0">
                <a:latin typeface="Arial" charset="0"/>
              </a:rPr>
              <a:t>Борьба с пожарами и экстренное спасение людей.</a:t>
            </a:r>
          </a:p>
          <a:p>
            <a:pPr marL="442913" indent="-442913">
              <a:lnSpc>
                <a:spcPct val="110000"/>
              </a:lnSpc>
              <a:spcBef>
                <a:spcPts val="300"/>
              </a:spcBef>
              <a:buFont typeface="+mj-lt"/>
              <a:buAutoNum type="arabicPeriod" startAt="7"/>
              <a:defRPr/>
            </a:pPr>
            <a:r>
              <a:rPr lang="ru-RU" altLang="ru-RU" sz="2000" b="1" dirty="0">
                <a:latin typeface="Arial" charset="0"/>
              </a:rPr>
              <a:t>Радиационная, химическая, бактериологическая и др. виды защиты</a:t>
            </a:r>
            <a:r>
              <a:rPr lang="ru-RU" altLang="ru-RU" sz="2000" dirty="0">
                <a:latin typeface="Arial" charset="0"/>
              </a:rPr>
              <a:t> (разведка и оценка обстановки для защиты населения</a:t>
            </a:r>
            <a:br>
              <a:rPr lang="ru-RU" altLang="ru-RU" sz="2000" dirty="0">
                <a:latin typeface="Arial" charset="0"/>
              </a:rPr>
            </a:br>
            <a:r>
              <a:rPr lang="ru-RU" altLang="ru-RU" sz="2000" dirty="0">
                <a:latin typeface="Arial" charset="0"/>
              </a:rPr>
              <a:t>и лиц, занятых в ликвидации ЧС</a:t>
            </a:r>
            <a:r>
              <a:rPr lang="en-US" altLang="ru-RU" sz="2000" dirty="0">
                <a:latin typeface="Arial" charset="0"/>
              </a:rPr>
              <a:t>/</a:t>
            </a:r>
            <a:r>
              <a:rPr lang="ru-RU" altLang="ru-RU" sz="2000" dirty="0">
                <a:latin typeface="Arial" charset="0"/>
              </a:rPr>
              <a:t>ТА).</a:t>
            </a:r>
          </a:p>
          <a:p>
            <a:pPr marL="442913" indent="-442913">
              <a:lnSpc>
                <a:spcPct val="110000"/>
              </a:lnSpc>
              <a:spcBef>
                <a:spcPts val="300"/>
              </a:spcBef>
              <a:buFont typeface="+mj-lt"/>
              <a:buAutoNum type="arabicPeriod" startAt="7"/>
              <a:defRPr/>
            </a:pPr>
            <a:r>
              <a:rPr lang="ru-RU" altLang="ru-RU" sz="2000" b="1" dirty="0">
                <a:latin typeface="Arial" charset="0"/>
              </a:rPr>
              <a:t>Ремонт коммунальных служб и хозяйств</a:t>
            </a:r>
            <a:r>
              <a:rPr lang="ru-RU" altLang="ru-RU" sz="2000" dirty="0">
                <a:latin typeface="Arial" charset="0"/>
              </a:rPr>
              <a:t> (срочный ремонт пораженных жизненно важных коммунальных служб).</a:t>
            </a:r>
          </a:p>
          <a:p>
            <a:pPr marL="442913" indent="-442913">
              <a:lnSpc>
                <a:spcPct val="110000"/>
              </a:lnSpc>
              <a:spcBef>
                <a:spcPts val="300"/>
              </a:spcBef>
              <a:buFont typeface="+mj-lt"/>
              <a:buAutoNum type="arabicPeriod" startAt="7"/>
              <a:defRPr/>
            </a:pPr>
            <a:r>
              <a:rPr lang="ru-RU" altLang="ru-RU" sz="2000" b="1" dirty="0">
                <a:latin typeface="Arial" charset="0"/>
              </a:rPr>
              <a:t>Анализ и оценка ЧС</a:t>
            </a:r>
            <a:r>
              <a:rPr lang="en-US" altLang="ru-RU" sz="2000" b="1" dirty="0">
                <a:latin typeface="Arial" charset="0"/>
              </a:rPr>
              <a:t>/</a:t>
            </a:r>
            <a:r>
              <a:rPr lang="ru-RU" altLang="ru-RU" sz="2000" b="1" dirty="0">
                <a:latin typeface="Arial" charset="0"/>
              </a:rPr>
              <a:t>ТА</a:t>
            </a:r>
            <a:r>
              <a:rPr lang="ru-RU" altLang="ru-RU" sz="2000" dirty="0">
                <a:latin typeface="Arial" charset="0"/>
              </a:rPr>
              <a:t> (мониторинг и характеристика ЧС; оценка физических потерь; информация о результатах противодействий ЧС; выбор направления ликвидаций ЧС).</a:t>
            </a:r>
          </a:p>
          <a:p>
            <a:pPr marL="442913" indent="-442913">
              <a:lnSpc>
                <a:spcPct val="110000"/>
              </a:lnSpc>
              <a:spcBef>
                <a:spcPts val="300"/>
              </a:spcBef>
              <a:buFont typeface="+mj-lt"/>
              <a:buAutoNum type="arabicPeriod" startAt="7"/>
              <a:defRPr/>
            </a:pPr>
            <a:r>
              <a:rPr lang="ru-RU" altLang="ru-RU" sz="2000" b="1" dirty="0">
                <a:latin typeface="Arial" charset="0"/>
              </a:rPr>
              <a:t>Материально-техническое снабжение</a:t>
            </a:r>
            <a:r>
              <a:rPr lang="ru-RU" altLang="ru-RU" sz="2000" dirty="0">
                <a:latin typeface="Arial" charset="0"/>
              </a:rPr>
              <a:t> (транспортировка материально-технических ресурсов; привлечение дополнительных средств для выполнения чрезвычайных функций).</a:t>
            </a:r>
          </a:p>
          <a:p>
            <a:pPr marL="442913" indent="-442913">
              <a:lnSpc>
                <a:spcPct val="110000"/>
              </a:lnSpc>
              <a:spcBef>
                <a:spcPts val="300"/>
              </a:spcBef>
              <a:buFont typeface="+mj-lt"/>
              <a:buAutoNum type="arabicPeriod" startAt="7"/>
              <a:defRPr/>
            </a:pPr>
            <a:r>
              <a:rPr lang="ru-RU" altLang="ru-RU" sz="2000" b="1" dirty="0">
                <a:latin typeface="Arial" charset="0"/>
              </a:rPr>
              <a:t>Управление и контроль</a:t>
            </a:r>
            <a:r>
              <a:rPr lang="ru-RU" altLang="ru-RU" sz="2000" dirty="0">
                <a:latin typeface="Arial" charset="0"/>
              </a:rPr>
              <a:t> (руководство реализацией функций 1</a:t>
            </a:r>
            <a:r>
              <a:rPr lang="ru-RU" altLang="ru-RU" sz="2000" dirty="0">
                <a:latin typeface="Calibri"/>
              </a:rPr>
              <a:t>–</a:t>
            </a:r>
            <a:r>
              <a:rPr lang="ru-RU" altLang="ru-RU" sz="2000" dirty="0">
                <a:latin typeface="Arial" charset="0"/>
              </a:rPr>
              <a:t>11).</a:t>
            </a:r>
          </a:p>
          <a:p>
            <a:pPr marL="609600" indent="-609600" eaLnBrk="1" hangingPunct="1">
              <a:lnSpc>
                <a:spcPct val="80000"/>
              </a:lnSpc>
              <a:spcBef>
                <a:spcPts val="600"/>
              </a:spcBef>
              <a:defRPr/>
            </a:pPr>
            <a:endParaRPr lang="ru-RU" altLang="ru-RU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54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548680"/>
            <a:ext cx="7632848" cy="72008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Исходные данные для планирования мероприятий по предупреждению ТА и смягчению их последствий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68337" y="1484784"/>
            <a:ext cx="8462903" cy="5184305"/>
          </a:xfrm>
          <a:noFill/>
          <a:ln>
            <a:noFill/>
          </a:ln>
        </p:spPr>
        <p:txBody>
          <a:bodyPr>
            <a:normAutofit fontScale="92500"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200" b="1" dirty="0">
                <a:solidFill>
                  <a:srgbClr val="001132"/>
                </a:solidFill>
                <a:latin typeface="Arial" charset="0"/>
              </a:rPr>
              <a:t>Общая характеристика административно-территориальной единицы: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2200" b="1" dirty="0">
                <a:latin typeface="Arial" charset="0"/>
              </a:rPr>
              <a:t>Общие сведения о территории</a:t>
            </a:r>
            <a:r>
              <a:rPr lang="ru-RU" sz="2200" dirty="0">
                <a:latin typeface="Arial" charset="0"/>
              </a:rPr>
              <a:t> </a:t>
            </a:r>
            <a:r>
              <a:rPr lang="ru-RU" sz="1900" dirty="0">
                <a:latin typeface="Arial" charset="0"/>
              </a:rPr>
              <a:t>(общая численность населения, количество населенных пунктов с объектами особой важности и 1 категории и др.).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2200" b="1" dirty="0">
                <a:latin typeface="Arial" charset="0"/>
              </a:rPr>
              <a:t>Характеристика природных условий.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2200" b="1" dirty="0">
                <a:latin typeface="Arial" charset="0"/>
              </a:rPr>
              <a:t>Социально-демографическая характеристика.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2200" b="1" dirty="0">
                <a:latin typeface="Arial" charset="0"/>
              </a:rPr>
              <a:t>Транспортная освоенность территории</a:t>
            </a:r>
            <a:r>
              <a:rPr lang="ru-RU" sz="2200" dirty="0">
                <a:latin typeface="Arial" charset="0"/>
              </a:rPr>
              <a:t> </a:t>
            </a:r>
            <a:r>
              <a:rPr lang="ru-RU" sz="1900" dirty="0">
                <a:latin typeface="Arial" charset="0"/>
              </a:rPr>
              <a:t>(количество автомобильных и железнодорожных мостов, количество портов, пристаней, шлюзов, протяжных магистральных продуктопроводов и др.).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2200" b="1" dirty="0">
                <a:latin typeface="Arial" charset="0"/>
              </a:rPr>
              <a:t>Характеристика отраслей социальной сферы </a:t>
            </a:r>
            <a:r>
              <a:rPr lang="ru-RU" sz="1900" dirty="0">
                <a:latin typeface="Arial" charset="0"/>
              </a:rPr>
              <a:t>(количество жилых и административных зданий, лечебно-профилактических учреждений, объектов связи и жизнеобеспечения населения, места возможного массового скопления людей – автостоянки; остановки общественного транспорта, культовые, ритуальные и культурно-спортивные учреждения).</a:t>
            </a:r>
          </a:p>
          <a:p>
            <a:pPr eaLnBrk="1" hangingPunct="1">
              <a:buFontTx/>
              <a:buNone/>
              <a:defRPr/>
            </a:pPr>
            <a:endParaRPr lang="ru-RU" sz="2000" dirty="0">
              <a:latin typeface="Arial" charset="0"/>
            </a:endParaRPr>
          </a:p>
          <a:p>
            <a:pPr eaLnBrk="1" hangingPunct="1">
              <a:buFontTx/>
              <a:buChar char="-"/>
              <a:defRPr/>
            </a:pPr>
            <a:endParaRPr lang="ru-RU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6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6450" y="629120"/>
            <a:ext cx="17648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0346" y="1340768"/>
            <a:ext cx="8424936" cy="527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altLang="ru-RU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Особо важные государственные объекты и объекты жизнеобеспечения.</a:t>
            </a:r>
          </a:p>
          <a:p>
            <a:pPr marL="442913" indent="-442913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altLang="ru-RU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Распределение по регионам РФ количества потенциально опасных объектов (ПОО) и численность населения (тыс. чел), проживающего в опасных зонах.</a:t>
            </a:r>
          </a:p>
          <a:p>
            <a:pPr marL="442913" indent="-442913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altLang="ru-RU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Расчетные показатели возможных последствий при диверсиях на ПОО.</a:t>
            </a:r>
          </a:p>
          <a:p>
            <a:pPr marL="442913" indent="-442913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altLang="ru-RU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Законодательные и правовые аспекты в предупреждении, выявлении и пресечении террористической деятельности.</a:t>
            </a:r>
          </a:p>
          <a:p>
            <a:pPr marL="442913" indent="-442913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altLang="ru-RU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Основные критерии безопасности и защищенности объектов.</a:t>
            </a:r>
          </a:p>
          <a:p>
            <a:pPr marL="442913" indent="-442913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altLang="ru-RU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Паспорт антитеррористической защищенности образовательного учреждения (ОУ).</a:t>
            </a:r>
          </a:p>
          <a:p>
            <a:pPr marL="442913" indent="-442913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altLang="ru-RU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Основные мероприятия по предупреждению террористических актов и смягчению их последствий.</a:t>
            </a:r>
          </a:p>
          <a:p>
            <a:pPr marL="442913" indent="-442913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altLang="ru-RU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Рекомендации по предупреждению и предотвращению терактов. </a:t>
            </a:r>
          </a:p>
        </p:txBody>
      </p:sp>
    </p:spTree>
    <p:extLst>
      <p:ext uri="{BB962C8B-B14F-4D97-AF65-F5344CB8AC3E}">
        <p14:creationId xmlns:p14="http://schemas.microsoft.com/office/powerpoint/2010/main" val="17230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548680"/>
            <a:ext cx="6696744" cy="792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Характеристика опасности возникновения на территории ЧС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756370" y="1484784"/>
            <a:ext cx="8175427" cy="4320480"/>
          </a:xfrm>
          <a:noFill/>
        </p:spPr>
        <p:txBody>
          <a:bodyPr>
            <a:normAutofit/>
          </a:bodyPr>
          <a:lstStyle/>
          <a:p>
            <a:pPr marL="263525" indent="-263525" eaLnBrk="1" hangingPunct="1">
              <a:defRPr/>
            </a:pPr>
            <a:r>
              <a:rPr lang="ru-RU" sz="2200" dirty="0">
                <a:latin typeface="Arial" charset="0"/>
              </a:rPr>
              <a:t>Количество ПОО на территории.</a:t>
            </a:r>
          </a:p>
          <a:p>
            <a:pPr marL="263525" indent="-263525" eaLnBrk="1" hangingPunct="1">
              <a:defRPr/>
            </a:pPr>
            <a:r>
              <a:rPr lang="ru-RU" sz="2200" dirty="0">
                <a:latin typeface="Arial" charset="0"/>
              </a:rPr>
              <a:t>Количество населения, проживающего в непосредственной близости от ПОО.</a:t>
            </a:r>
          </a:p>
          <a:p>
            <a:pPr marL="263525" indent="-263525" eaLnBrk="1" hangingPunct="1">
              <a:defRPr/>
            </a:pPr>
            <a:r>
              <a:rPr lang="ru-RU" sz="2200" dirty="0">
                <a:latin typeface="Arial" charset="0"/>
              </a:rPr>
              <a:t>Общий объем используемых, производимых</a:t>
            </a:r>
            <a:br>
              <a:rPr lang="ru-RU" sz="2200" dirty="0">
                <a:latin typeface="Arial" charset="0"/>
              </a:rPr>
            </a:br>
            <a:r>
              <a:rPr lang="ru-RU" sz="2200" dirty="0">
                <a:latin typeface="Arial" charset="0"/>
              </a:rPr>
              <a:t>и хранимых аварийно-опасных химических, радиоактивных веществ и биологических поражающих агентов.</a:t>
            </a:r>
          </a:p>
          <a:p>
            <a:pPr marL="263525" indent="-263525" eaLnBrk="1" hangingPunct="1">
              <a:defRPr/>
            </a:pPr>
            <a:r>
              <a:rPr lang="ru-RU" sz="2200" dirty="0">
                <a:latin typeface="Arial" charset="0"/>
              </a:rPr>
              <a:t>Объем возможных аварийных выбросов химически, биологически и радиоактивных веществ.</a:t>
            </a:r>
          </a:p>
          <a:p>
            <a:pPr marL="263525" indent="-263525" eaLnBrk="1" hangingPunct="1">
              <a:defRPr/>
            </a:pPr>
            <a:r>
              <a:rPr lang="ru-RU" sz="2200" dirty="0">
                <a:latin typeface="Arial" charset="0"/>
              </a:rPr>
              <a:t>Количество потенциально опасных мест захоронения промышленных отходов и могильников.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143826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692696"/>
            <a:ext cx="3217777" cy="43204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населением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80" y="1308695"/>
            <a:ext cx="8231029" cy="5000625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altLang="ru-RU" sz="2400" dirty="0">
                <a:latin typeface="Arial" charset="0"/>
              </a:rPr>
              <a:t>Информирование.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altLang="ru-RU" sz="2400" dirty="0">
                <a:latin typeface="Arial" charset="0"/>
              </a:rPr>
              <a:t>Оповещение.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altLang="ru-RU" sz="2400" dirty="0">
                <a:latin typeface="Arial" charset="0"/>
              </a:rPr>
              <a:t>Обучение.</a:t>
            </a:r>
          </a:p>
          <a:p>
            <a:pPr algn="ctr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ru-RU" altLang="ru-RU" sz="2400" dirty="0">
                <a:solidFill>
                  <a:srgbClr val="001132"/>
                </a:solidFill>
                <a:latin typeface="Arial" charset="0"/>
              </a:rPr>
              <a:t>Эти задачи решаются действиями сил и средств сотрудников специализированных государственных </a:t>
            </a:r>
            <a:r>
              <a:rPr lang="ru-RU" altLang="ru-RU" sz="2400" dirty="0">
                <a:latin typeface="Arial" charset="0"/>
              </a:rPr>
              <a:t>организаций:</a:t>
            </a:r>
          </a:p>
          <a:p>
            <a:pPr marL="358775" indent="-358775" algn="ctr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sz="2400" dirty="0">
                <a:latin typeface="Arial" charset="0"/>
              </a:rPr>
              <a:t>пожарных;</a:t>
            </a:r>
          </a:p>
          <a:p>
            <a:pPr marL="358775" indent="-358775" algn="ctr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sz="2400" dirty="0">
                <a:latin typeface="Arial" charset="0"/>
              </a:rPr>
              <a:t>спасателей МЧС и ГО;</a:t>
            </a:r>
          </a:p>
          <a:p>
            <a:pPr marL="358775" indent="-358775" algn="ctr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sz="2400" dirty="0">
                <a:latin typeface="Arial" charset="0"/>
              </a:rPr>
              <a:t>учителей;</a:t>
            </a:r>
          </a:p>
          <a:p>
            <a:pPr marL="358775" indent="-358775" algn="ctr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sz="2400" dirty="0">
                <a:latin typeface="Arial" charset="0"/>
              </a:rPr>
              <a:t>медиков;</a:t>
            </a:r>
          </a:p>
          <a:p>
            <a:pPr marL="358775" indent="-358775" algn="ctr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sz="2400" dirty="0">
                <a:latin typeface="Arial" charset="0"/>
              </a:rPr>
              <a:t>работников полиции;</a:t>
            </a:r>
          </a:p>
          <a:p>
            <a:pPr marL="358775" indent="-358775" algn="ctr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sz="2400" dirty="0">
                <a:latin typeface="Arial" charset="0"/>
              </a:rPr>
              <a:t>СМИ.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2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14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985" y="304801"/>
            <a:ext cx="7545110" cy="74793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Сигналы оповещения ОУ, сил ГО и населения об угрозе и возникновении ЧС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95356" y="1339999"/>
            <a:ext cx="3457357" cy="5048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Arial" charset="0"/>
              </a:rPr>
              <a:t>ЧС военного характера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176070" y="1329760"/>
            <a:ext cx="4898288" cy="503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Arial" charset="0"/>
              </a:rPr>
              <a:t>ЧС природно-техногенного характера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907139" y="1989212"/>
            <a:ext cx="4537863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solidFill>
                  <a:srgbClr val="0070C0"/>
                </a:solidFill>
                <a:latin typeface="Arial" charset="0"/>
              </a:rPr>
              <a:t>Сигнал «ВНИМАНИЕ ВСЕМ!»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361007" y="2716919"/>
            <a:ext cx="3491707" cy="3285515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800" dirty="0">
                <a:latin typeface="Arial" charset="0"/>
              </a:rPr>
              <a:t>Для ОУ ГО:</a:t>
            </a:r>
          </a:p>
          <a:p>
            <a:pPr marL="285750" indent="-285750" eaLnBrk="1" hangingPunct="1"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«Воздушная опасность!»</a:t>
            </a:r>
          </a:p>
          <a:p>
            <a:pPr marL="285750" indent="-285750" eaLnBrk="1" hangingPunct="1"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«Ракетная опасность!»</a:t>
            </a:r>
          </a:p>
          <a:p>
            <a:pPr marL="285750" indent="-285750" eaLnBrk="1" hangingPunct="1"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«Авиационная опасность!»</a:t>
            </a:r>
          </a:p>
          <a:p>
            <a:pPr eaLnBrk="1" hangingPunct="1">
              <a:spcBef>
                <a:spcPts val="600"/>
              </a:spcBef>
              <a:buClrTx/>
              <a:buSzTx/>
              <a:buNone/>
            </a:pPr>
            <a:r>
              <a:rPr lang="ru-RU" altLang="ru-RU" sz="1800" dirty="0">
                <a:latin typeface="Arial" charset="0"/>
              </a:rPr>
              <a:t>Для населения:</a:t>
            </a:r>
          </a:p>
          <a:p>
            <a:pPr marL="285750" indent="-285750" eaLnBrk="1" hangingPunct="1"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«Воздушная тревога!»</a:t>
            </a:r>
          </a:p>
          <a:p>
            <a:pPr marL="285750" indent="-285750" eaLnBrk="1" hangingPunct="1"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«Радиационная опасность!»</a:t>
            </a:r>
          </a:p>
          <a:p>
            <a:pPr marL="285750" indent="-285750" eaLnBrk="1" hangingPunct="1"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«Химическая опасность!»</a:t>
            </a:r>
          </a:p>
          <a:p>
            <a:pPr marL="285750" indent="-285750" eaLnBrk="1" hangingPunct="1"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«Бактериологическая опасность!»</a:t>
            </a:r>
            <a:endParaRPr lang="ru-RU" altLang="ru-RU" sz="1800" dirty="0">
              <a:latin typeface="Arial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4263415" y="2708920"/>
            <a:ext cx="4882173" cy="3200876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263525" indent="-263525" eaLnBrk="1" hangingPunct="1">
              <a:spcBef>
                <a:spcPts val="18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«Угроза возникновения ЧС».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«Возникновение ЧС».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«Угроза аварии (авария) на РОО».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«Угроза аварии (авария) на ХОО».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«Угроза эпидемии (эпидемия)».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«Угроза аварии (авария) на ВПОО».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«Угроза затопления (наводнения)».</a:t>
            </a:r>
          </a:p>
          <a:p>
            <a:pPr marL="263525" indent="-263525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«Штормовое предупреждение».</a:t>
            </a:r>
          </a:p>
          <a:p>
            <a:pPr marL="263525" indent="-263525" eaLnBrk="1" hangingPunct="1"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70C0"/>
                </a:solidFill>
                <a:latin typeface="Arial" charset="0"/>
              </a:rPr>
              <a:t>«Угроза специфических ЧС»</a:t>
            </a:r>
          </a:p>
        </p:txBody>
      </p:sp>
    </p:spTree>
    <p:extLst>
      <p:ext uri="{BB962C8B-B14F-4D97-AF65-F5344CB8AC3E}">
        <p14:creationId xmlns:p14="http://schemas.microsoft.com/office/powerpoint/2010/main" val="134066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377478"/>
            <a:ext cx="5400600" cy="10352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</a:t>
            </a:r>
            <a:b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15 сентября 1999 г. № 1040 «О мерах</a:t>
            </a:r>
            <a:b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противодействию терроризму»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52314" y="1412776"/>
            <a:ext cx="8784976" cy="50405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US" altLang="ru-RU" sz="2200" dirty="0">
                <a:effectLst/>
                <a:latin typeface="Arial" charset="0"/>
              </a:rPr>
              <a:t>&lt;</a:t>
            </a:r>
            <a:r>
              <a:rPr lang="ru-RU" altLang="ru-RU" sz="2200" dirty="0">
                <a:effectLst/>
                <a:latin typeface="Arial" charset="0"/>
              </a:rPr>
              <a:t>…</a:t>
            </a:r>
            <a:r>
              <a:rPr lang="en-US" altLang="ru-RU" sz="2200" dirty="0">
                <a:effectLst/>
                <a:latin typeface="Arial" charset="0"/>
              </a:rPr>
              <a:t>&gt;</a:t>
            </a:r>
            <a:endParaRPr lang="ru-RU" altLang="ru-RU" sz="2200" dirty="0">
              <a:effectLst/>
              <a:latin typeface="Arial" charset="0"/>
            </a:endParaRPr>
          </a:p>
          <a:p>
            <a:pPr marL="263525" indent="-263525">
              <a:lnSpc>
                <a:spcPct val="100000"/>
              </a:lnSpc>
              <a:buFont typeface="Wingdings" pitchFamily="2" charset="2"/>
              <a:buNone/>
            </a:pPr>
            <a:r>
              <a:rPr lang="ru-RU" altLang="ru-RU" sz="2200" dirty="0">
                <a:effectLst/>
                <a:latin typeface="Arial" charset="0"/>
              </a:rPr>
              <a:t>2. Рекомендовать органам исполнительной власти субъектов РФ</a:t>
            </a:r>
            <a:br>
              <a:rPr lang="ru-RU" altLang="ru-RU" sz="2200" dirty="0">
                <a:effectLst/>
                <a:latin typeface="Arial" charset="0"/>
              </a:rPr>
            </a:br>
            <a:r>
              <a:rPr lang="ru-RU" altLang="ru-RU" sz="2200" dirty="0">
                <a:effectLst/>
                <a:latin typeface="Arial" charset="0"/>
              </a:rPr>
              <a:t>и органам местного самоуправления крупных городов и других населенных пунктов:</a:t>
            </a:r>
          </a:p>
          <a:p>
            <a:pPr marL="536575" indent="-273050">
              <a:lnSpc>
                <a:spcPct val="100000"/>
              </a:lnSpc>
              <a:spcBef>
                <a:spcPts val="300"/>
              </a:spcBef>
            </a:pPr>
            <a:r>
              <a:rPr lang="ru-RU" altLang="ru-RU" sz="2000" dirty="0">
                <a:effectLst/>
                <a:latin typeface="Arial" charset="0"/>
              </a:rPr>
              <a:t>создать при указанных органах временные оперативные штабы по защите населения, ООВ и объектов жизнеобеспечения населения;</a:t>
            </a:r>
          </a:p>
          <a:p>
            <a:pPr marL="536575" indent="-273050">
              <a:lnSpc>
                <a:spcPct val="100000"/>
              </a:lnSpc>
              <a:spcBef>
                <a:spcPts val="300"/>
              </a:spcBef>
            </a:pPr>
            <a:r>
              <a:rPr lang="ru-RU" altLang="ru-RU" sz="2000" dirty="0">
                <a:effectLst/>
                <a:latin typeface="Arial" charset="0"/>
              </a:rPr>
              <a:t>разработать и осуществить комплекс неотложных мер по усилению безопасности жилых микрорайонов, мест массового пребывания </a:t>
            </a:r>
            <a:r>
              <a:rPr lang="ru-RU" altLang="ru-RU" sz="2100" dirty="0">
                <a:latin typeface="Arial" charset="0"/>
              </a:rPr>
              <a:t>людей, </a:t>
            </a:r>
            <a:r>
              <a:rPr lang="ru-RU" sz="2100" dirty="0">
                <a:latin typeface="Arial" charset="0"/>
              </a:rPr>
              <a:t>учреждений образования, здравоохранения</a:t>
            </a:r>
            <a:r>
              <a:rPr lang="ru-RU" altLang="ru-RU" sz="2100" dirty="0">
                <a:latin typeface="Arial" charset="0"/>
              </a:rPr>
              <a:t>, культуры </a:t>
            </a:r>
            <a:r>
              <a:rPr lang="ru-RU" altLang="ru-RU" sz="2000" dirty="0">
                <a:effectLst/>
                <a:latin typeface="Arial" charset="0"/>
              </a:rPr>
              <a:t>и спорта (укрепление чердаков, подвалов, установка кодовых замков и домофонов в подъездах, средств экстренной связи с милицией и установок телеобзора);</a:t>
            </a:r>
          </a:p>
          <a:p>
            <a:pPr marL="536575" indent="-273050">
              <a:lnSpc>
                <a:spcPct val="100000"/>
              </a:lnSpc>
              <a:spcBef>
                <a:spcPts val="300"/>
              </a:spcBef>
            </a:pPr>
            <a:r>
              <a:rPr lang="ru-RU" altLang="ru-RU" sz="2000" dirty="0">
                <a:effectLst/>
                <a:latin typeface="Arial" charset="0"/>
              </a:rPr>
              <a:t>усилить контроль за соблюдением правил регистрационного учета граждан;</a:t>
            </a:r>
          </a:p>
          <a:p>
            <a:pPr marL="536575" indent="-273050">
              <a:lnSpc>
                <a:spcPct val="100000"/>
              </a:lnSpc>
              <a:spcBef>
                <a:spcPts val="300"/>
              </a:spcBef>
            </a:pPr>
            <a:r>
              <a:rPr lang="ru-RU" altLang="ru-RU" sz="2000" dirty="0">
                <a:effectLst/>
                <a:latin typeface="Arial" charset="0"/>
              </a:rPr>
              <a:t>выделить ассигнования на увеличение количества служебно-розыскных собак в ОВД, технических средств по обнаружению ВОП;</a:t>
            </a:r>
          </a:p>
          <a:p>
            <a:pPr marL="536575" indent="-273050">
              <a:lnSpc>
                <a:spcPct val="100000"/>
              </a:lnSpc>
              <a:spcBef>
                <a:spcPts val="300"/>
              </a:spcBef>
            </a:pPr>
            <a:r>
              <a:rPr lang="ru-RU" altLang="ru-RU" sz="2000" dirty="0">
                <a:effectLst/>
                <a:latin typeface="Arial" charset="0"/>
              </a:rPr>
              <a:t>активно вовлекать население, частные охранные предприятия, службы безопасности организаций и общественные организации в проведение профилактической работы.</a:t>
            </a:r>
          </a:p>
          <a:p>
            <a:pPr>
              <a:buFontTx/>
              <a:buChar char="-"/>
            </a:pPr>
            <a:endParaRPr lang="ru-RU" altLang="ru-RU" sz="2000" dirty="0"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60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476672"/>
            <a:ext cx="7560840" cy="9358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принятия соответствующих мер без значительного вливания финансовых средств руководителям муниципальных учреждений рекомендовать: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03739" y="1556792"/>
            <a:ext cx="8533551" cy="5013176"/>
          </a:xfrm>
          <a:noFill/>
        </p:spPr>
        <p:txBody>
          <a:bodyPr>
            <a:normAutofit lnSpcReduction="10000"/>
          </a:bodyPr>
          <a:lstStyle/>
          <a:p>
            <a:r>
              <a:rPr lang="ru-RU" altLang="ru-RU" sz="2200" dirty="0">
                <a:solidFill>
                  <a:srgbClr val="333333"/>
                </a:solidFill>
                <a:effectLst/>
                <a:latin typeface="Arial" charset="0"/>
              </a:rPr>
              <a:t>запретить размещение коммерческих структур на территории образовательных учреждений; </a:t>
            </a:r>
          </a:p>
          <a:p>
            <a:r>
              <a:rPr lang="ru-RU" altLang="ru-RU" sz="2200" dirty="0">
                <a:solidFill>
                  <a:srgbClr val="333333"/>
                </a:solidFill>
                <a:effectLst/>
                <a:latin typeface="Arial" charset="0"/>
              </a:rPr>
              <a:t>антитеррористическим комиссиям взять под контроль состояние антитеррористической безопасности ОУ;</a:t>
            </a:r>
          </a:p>
          <a:p>
            <a:r>
              <a:rPr lang="ru-RU" altLang="ru-RU" sz="2200" dirty="0">
                <a:solidFill>
                  <a:srgbClr val="333333"/>
                </a:solidFill>
                <a:effectLst/>
                <a:latin typeface="Arial" charset="0"/>
              </a:rPr>
              <a:t>тщательно подбирать и проверять кадры;</a:t>
            </a:r>
          </a:p>
          <a:p>
            <a:r>
              <a:rPr lang="ru-RU" altLang="ru-RU" sz="2200" dirty="0">
                <a:solidFill>
                  <a:srgbClr val="333333"/>
                </a:solidFill>
                <a:effectLst/>
                <a:latin typeface="Arial" charset="0"/>
              </a:rPr>
              <a:t>состояние охраны учреждений образования, охраняемых частными охранными предприятиями, привести в соответствие с требованиями нормативно-правовой базы;</a:t>
            </a:r>
          </a:p>
          <a:p>
            <a:r>
              <a:rPr lang="ru-RU" altLang="ru-RU" sz="2200" dirty="0">
                <a:solidFill>
                  <a:srgbClr val="333333"/>
                </a:solidFill>
                <a:effectLst/>
                <a:latin typeface="Arial" charset="0"/>
              </a:rPr>
              <a:t>оснастить силы и средства звеньев РСЧС повышенной готовности современными средствами разведки, СИЗ, мобильными средствами связи и оповещения;</a:t>
            </a:r>
          </a:p>
          <a:p>
            <a:r>
              <a:rPr lang="ru-RU" altLang="ru-RU" sz="2200" dirty="0">
                <a:solidFill>
                  <a:srgbClr val="333333"/>
                </a:solidFill>
                <a:effectLst/>
                <a:latin typeface="Arial" charset="0"/>
              </a:rPr>
              <a:t>усилить контроль за соблюдением требований санитарного законодательства РФ на объектах водоснабжения</a:t>
            </a:r>
            <a:br>
              <a:rPr lang="ru-RU" altLang="ru-RU" sz="2200" dirty="0">
                <a:solidFill>
                  <a:srgbClr val="333333"/>
                </a:solidFill>
                <a:effectLst/>
                <a:latin typeface="Arial" charset="0"/>
              </a:rPr>
            </a:br>
            <a:r>
              <a:rPr lang="ru-RU" altLang="ru-RU" sz="2200" dirty="0">
                <a:solidFill>
                  <a:srgbClr val="333333"/>
                </a:solidFill>
                <a:effectLst/>
                <a:latin typeface="Arial" charset="0"/>
              </a:rPr>
              <a:t>и обеспечить надежную охрану узлов водозабора.</a:t>
            </a:r>
          </a:p>
        </p:txBody>
      </p:sp>
    </p:spTree>
    <p:extLst>
      <p:ext uri="{BB962C8B-B14F-4D97-AF65-F5344CB8AC3E}">
        <p14:creationId xmlns:p14="http://schemas.microsoft.com/office/powerpoint/2010/main" val="328192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548680"/>
            <a:ext cx="7416824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ОУ по безопасности и антитеррористической защищенности: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00386" y="1340768"/>
            <a:ext cx="7848872" cy="50405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Паспорт безопасности.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Заместитель руководителя по безопасности.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Документы по антитерроризму.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600" dirty="0">
                <a:latin typeface="Arial" charset="0"/>
              </a:rPr>
              <a:t>Ознакомление коллектива с приказами и инструкциями по обеспечению антитеррористической защищенности объекта</a:t>
            </a:r>
            <a:r>
              <a:rPr lang="ru-RU" altLang="ru-RU" sz="1600" dirty="0">
                <a:latin typeface="Arial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Схемы оповещения, связи и порядка вызова.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Номера телефонов служб УФСБ, УГОЧС, ОВД.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Инструкция по организации прогулок учащихся.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Инструкция по обеспечению антитеррористической защищенности.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Охраны.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Наличие у охраны учреждения журнала допуска на объект и т. д.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Кнопка тревожной сигнализации.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Система видеонаблюдения.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Система громкоговорящей связи.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График дежурства ответственных сотрудников ОУ.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Состояние всех дверей.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Наличие арендных организаций.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Состояние территории.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Комиссия по ЧС.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altLang="ru-RU" sz="1600" dirty="0">
                <a:effectLst/>
                <a:latin typeface="Arial" charset="0"/>
              </a:rPr>
              <a:t>Отчетные документы по практической отработке 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423733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370013" y="260350"/>
            <a:ext cx="7775575" cy="1296988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 терактах в основном применяются устройства </a:t>
            </a:r>
            <a:r>
              <a:rPr lang="ru-RU" altLang="ru-RU" sz="2400" b="1" dirty="0">
                <a:solidFill>
                  <a:srgbClr val="002060"/>
                </a:solidFill>
                <a:latin typeface="Calibri"/>
                <a:ea typeface="+mj-ea"/>
                <a:cs typeface="Arial" panose="020B0604020202020204" pitchFamily="34" charset="0"/>
              </a:rPr>
              <a:t>–</a:t>
            </a: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взрывоопасные</a:t>
            </a:r>
            <a:b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предметы (ВОП) </a:t>
            </a:r>
          </a:p>
        </p:txBody>
      </p:sp>
      <p:graphicFrame>
        <p:nvGraphicFramePr>
          <p:cNvPr id="45113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440534"/>
              </p:ext>
            </p:extLst>
          </p:nvPr>
        </p:nvGraphicFramePr>
        <p:xfrm>
          <a:off x="466949" y="1557338"/>
          <a:ext cx="8426325" cy="4895998"/>
        </p:xfrm>
        <a:graphic>
          <a:graphicData uri="http://schemas.openxmlformats.org/drawingml/2006/table">
            <a:tbl>
              <a:tblPr/>
              <a:tblGrid>
                <a:gridCol w="389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558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Штатные</a:t>
                      </a:r>
                    </a:p>
                  </a:txBody>
                  <a:tcPr marL="91456" marR="91456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Самодельные</a:t>
                      </a:r>
                    </a:p>
                  </a:txBody>
                  <a:tcPr marL="91456" marR="91456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04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Авиационные бомбы, ракеты (боеголовки), снаряды, минометные мины, патроны авиационных пулеметов и пушек, патроны стрелкового оружия, ручные гранаты, химические и специальные боеприпасы и другие устройства, применяемые в армии, правоохранительных органах, промышленности.</a:t>
                      </a:r>
                    </a:p>
                  </a:txBody>
                  <a:tcPr marL="91456" marR="91456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Взрывные устройства, изготовленные кустарно, а также доработанные штатные ВОП (твердые, пластичные, гранулированные и порошкообразные вещества, различные виды пороха, жидкости и разнообразные смеси). Самодельные ВОП террористы часто маскируют под вполне безобидные предметы, начиняя их взрывчатыми веществами (мобильные телефоны, рации, авторучки, зажигалки, детские игрушки и т. д.)</a:t>
                      </a:r>
                    </a:p>
                  </a:txBody>
                  <a:tcPr marL="91456" marR="91456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91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458" y="764704"/>
            <a:ext cx="6984776" cy="3600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Некоторые признаки, позволяющие обнаружить ВОП: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396330" y="1340768"/>
            <a:ext cx="8496944" cy="5328592"/>
          </a:xfrm>
          <a:noFill/>
          <a:extLst/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бесхозные предметы или предметы, не характерные для окружающей обстановки;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предметы домашнего обихода (чаще дорогостоящие), якобы утерянные или забытые;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наличие в конструкции штатных боеприпасов;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элементы, остатки материалов, не характерные для данного предмета или местности;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признаки горения;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звук работы часового механизма, щелчки;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запах горючих веществ;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наличие у предмета устройства, напоминающего радиоантенну;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натянутые проволока, шнур, веревка, провода;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выделяющиеся участки свежевырытой или засохшей земли (на даче);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следы ремонта, участки стены с нарушенной окраской (в квартире);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000" dirty="0">
                <a:solidFill>
                  <a:srgbClr val="333333"/>
                </a:solidFill>
                <a:latin typeface="Arial" charset="0"/>
              </a:rPr>
              <a:t>парковка загруженных автомобилей (чаще старых) во дворе дома на длительный срок.</a:t>
            </a:r>
          </a:p>
          <a:p>
            <a:pPr>
              <a:lnSpc>
                <a:spcPct val="80000"/>
              </a:lnSpc>
              <a:defRPr/>
            </a:pPr>
            <a:endParaRPr lang="ru-RU" altLang="ru-RU" sz="2000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6678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65291" y="476672"/>
            <a:ext cx="6059831" cy="64807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предотвращения возможного террористического акта: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68338" y="1412776"/>
            <a:ext cx="8424936" cy="51571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200" dirty="0">
                <a:latin typeface="Arial" charset="0"/>
              </a:rPr>
              <a:t>не трогайте в вагоне поезда (метро), в подъезде дома или на улице оставленные без присмотра пакеты (сумки, коробки и т. п.) и не подпускайте к ним других;</a:t>
            </a: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200" dirty="0">
                <a:latin typeface="Arial" charset="0"/>
              </a:rPr>
              <a:t>сообщите о находке сотруднику полиции; </a:t>
            </a: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200" dirty="0">
                <a:latin typeface="Arial" charset="0"/>
              </a:rPr>
              <a:t>постарайтесь запомнить приметы подозрительных людей и сообщите их прибывшим сотрудникам спецслужб;</a:t>
            </a: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200" dirty="0">
                <a:latin typeface="Arial" charset="0"/>
              </a:rPr>
              <a:t>если произошел взрыв, примите меры к предотвращению пожара</a:t>
            </a:r>
            <a:br>
              <a:rPr lang="ru-RU" altLang="ru-RU" sz="2200" dirty="0">
                <a:latin typeface="Arial" charset="0"/>
              </a:rPr>
            </a:br>
            <a:r>
              <a:rPr lang="ru-RU" altLang="ru-RU" sz="2200" dirty="0">
                <a:latin typeface="Arial" charset="0"/>
              </a:rPr>
              <a:t>и паники, окажите первую медицинскую помощь пострадавшим;</a:t>
            </a: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200" dirty="0">
                <a:latin typeface="Arial" charset="0"/>
              </a:rPr>
              <a:t>опасайтесь подозрительных конвертов и посылок: неправильное заполнение адреса, Ф.И.О. либо нет обратного адреса; если письмо объемное, содержимое не распределяется по центру, упакуйте</a:t>
            </a:r>
            <a:br>
              <a:rPr lang="ru-RU" altLang="ru-RU" sz="2200" dirty="0">
                <a:latin typeface="Arial" charset="0"/>
              </a:rPr>
            </a:br>
            <a:r>
              <a:rPr lang="ru-RU" altLang="ru-RU" sz="2200" dirty="0">
                <a:latin typeface="Arial" charset="0"/>
              </a:rPr>
              <a:t>в полиэтиленовый пакет и сдайте в полицейский участок или</a:t>
            </a:r>
            <a:br>
              <a:rPr lang="ru-RU" altLang="ru-RU" sz="2200" dirty="0">
                <a:latin typeface="Arial" charset="0"/>
              </a:rPr>
            </a:br>
            <a:r>
              <a:rPr lang="ru-RU" altLang="ru-RU" sz="2200" dirty="0">
                <a:latin typeface="Arial" charset="0"/>
              </a:rPr>
              <a:t>в штаб ГО;</a:t>
            </a: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ru-RU" altLang="ru-RU" sz="2200" dirty="0">
                <a:latin typeface="Arial" charset="0"/>
              </a:rPr>
              <a:t>обращайте внимание на парковку возле дома загруженных автомобилей на длительный срок; на активные попытки посторонних лиц проникнуть в место расположения </a:t>
            </a:r>
            <a:r>
              <a:rPr lang="ru-RU" altLang="ru-RU" sz="2200" dirty="0" err="1">
                <a:latin typeface="Arial" charset="0"/>
              </a:rPr>
              <a:t>газотрубопроводов</a:t>
            </a:r>
            <a:r>
              <a:rPr lang="ru-RU" altLang="ru-RU" sz="2200" dirty="0">
                <a:latin typeface="Arial" charset="0"/>
              </a:rPr>
              <a:t>, в подвальные и чердачные помещения, в здания (детские сады, ОУ, больницы) и т. д.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altLang="ru-RU" sz="22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ru-RU" altLang="ru-RU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32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187657" y="244450"/>
            <a:ext cx="7206914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</a:rPr>
              <a:t>ВОЗМОЖНЫЕ МЕСТА УСТАНОВКИ ВЗРЫВНЫХ УСТРОЙСТВ</a:t>
            </a:r>
            <a:endParaRPr lang="ru-RU" altLang="ru-RU" sz="1800" b="1" dirty="0">
              <a:solidFill>
                <a:srgbClr val="002060"/>
              </a:solidFill>
              <a:latin typeface="Times New Roman Cyr" pitchFamily="18" charset="-52"/>
            </a:endParaRPr>
          </a:p>
        </p:txBody>
      </p:sp>
      <p:sp>
        <p:nvSpPr>
          <p:cNvPr id="30723" name="Rectangle 10"/>
          <p:cNvSpPr>
            <a:spLocks noChangeArrowheads="1"/>
          </p:cNvSpPr>
          <p:nvPr/>
        </p:nvSpPr>
        <p:spPr bwMode="auto">
          <a:xfrm>
            <a:off x="1642196" y="678577"/>
            <a:ext cx="1423851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Подземные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переходы</a:t>
            </a:r>
          </a:p>
        </p:txBody>
      </p:sp>
      <p:sp>
        <p:nvSpPr>
          <p:cNvPr id="30724" name="Rectangle 11"/>
          <p:cNvSpPr>
            <a:spLocks noChangeArrowheads="1"/>
          </p:cNvSpPr>
          <p:nvPr/>
        </p:nvSpPr>
        <p:spPr bwMode="auto">
          <a:xfrm>
            <a:off x="1911278" y="1491413"/>
            <a:ext cx="1107034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Вокзалы</a:t>
            </a:r>
          </a:p>
        </p:txBody>
      </p:sp>
      <p:sp>
        <p:nvSpPr>
          <p:cNvPr id="30725" name="Rectangle 12"/>
          <p:cNvSpPr>
            <a:spLocks noChangeArrowheads="1"/>
          </p:cNvSpPr>
          <p:nvPr/>
        </p:nvSpPr>
        <p:spPr bwMode="auto">
          <a:xfrm>
            <a:off x="2090173" y="2329613"/>
            <a:ext cx="92813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</a:rPr>
              <a:t>Рынки</a:t>
            </a:r>
          </a:p>
        </p:txBody>
      </p:sp>
      <p:sp>
        <p:nvSpPr>
          <p:cNvPr id="30726" name="Rectangle 13"/>
          <p:cNvSpPr>
            <a:spLocks noChangeArrowheads="1"/>
          </p:cNvSpPr>
          <p:nvPr/>
        </p:nvSpPr>
        <p:spPr bwMode="auto">
          <a:xfrm>
            <a:off x="1708783" y="3244013"/>
            <a:ext cx="1334340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</a:rPr>
              <a:t>Стадионы</a:t>
            </a:r>
          </a:p>
        </p:txBody>
      </p:sp>
      <p:sp>
        <p:nvSpPr>
          <p:cNvPr id="30727" name="Rectangle 14"/>
          <p:cNvSpPr>
            <a:spLocks noChangeArrowheads="1"/>
          </p:cNvSpPr>
          <p:nvPr/>
        </p:nvSpPr>
        <p:spPr bwMode="auto">
          <a:xfrm>
            <a:off x="252314" y="3789040"/>
            <a:ext cx="2813733" cy="923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Дискотеки, клубы,</a:t>
            </a:r>
            <a:br>
              <a:rPr lang="ru-RU" altLang="ru-RU" sz="1800" dirty="0">
                <a:latin typeface="Arial" charset="0"/>
              </a:rPr>
            </a:br>
            <a:r>
              <a:rPr lang="ru-RU" altLang="ru-RU" sz="1800" dirty="0">
                <a:latin typeface="Arial" charset="0"/>
              </a:rPr>
              <a:t>развлекательные учреждения</a:t>
            </a:r>
          </a:p>
        </p:txBody>
      </p:sp>
      <p:sp>
        <p:nvSpPr>
          <p:cNvPr id="30728" name="Rectangle 15"/>
          <p:cNvSpPr>
            <a:spLocks noChangeArrowheads="1"/>
          </p:cNvSpPr>
          <p:nvPr/>
        </p:nvSpPr>
        <p:spPr bwMode="auto">
          <a:xfrm>
            <a:off x="1799449" y="4859226"/>
            <a:ext cx="1243674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Магазины</a:t>
            </a:r>
          </a:p>
        </p:txBody>
      </p:sp>
      <p:sp>
        <p:nvSpPr>
          <p:cNvPr id="30729" name="Rectangle 16"/>
          <p:cNvSpPr>
            <a:spLocks noChangeArrowheads="1"/>
          </p:cNvSpPr>
          <p:nvPr/>
        </p:nvSpPr>
        <p:spPr bwMode="auto">
          <a:xfrm>
            <a:off x="1323486" y="5806363"/>
            <a:ext cx="1719637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Транспортные</a:t>
            </a:r>
            <a:br>
              <a:rPr lang="ru-RU" altLang="ru-RU" sz="1800" dirty="0">
                <a:latin typeface="Arial" charset="0"/>
              </a:rPr>
            </a:br>
            <a:r>
              <a:rPr lang="ru-RU" altLang="ru-RU" sz="1800" dirty="0">
                <a:latin typeface="Arial" charset="0"/>
              </a:rPr>
              <a:t>средства</a:t>
            </a:r>
          </a:p>
        </p:txBody>
      </p:sp>
      <p:sp>
        <p:nvSpPr>
          <p:cNvPr id="30730" name="Rectangle 24"/>
          <p:cNvSpPr>
            <a:spLocks noChangeArrowheads="1"/>
          </p:cNvSpPr>
          <p:nvPr/>
        </p:nvSpPr>
        <p:spPr bwMode="auto">
          <a:xfrm>
            <a:off x="5725520" y="692696"/>
            <a:ext cx="3420068" cy="1200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Объекты жизнеобеспечения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(электроподстанции,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газоперекачивающие и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распределительные станции)</a:t>
            </a:r>
          </a:p>
        </p:txBody>
      </p:sp>
      <p:sp>
        <p:nvSpPr>
          <p:cNvPr id="30731" name="Rectangle 25"/>
          <p:cNvSpPr>
            <a:spLocks noChangeArrowheads="1"/>
          </p:cNvSpPr>
          <p:nvPr/>
        </p:nvSpPr>
        <p:spPr bwMode="auto">
          <a:xfrm>
            <a:off x="6012954" y="1894639"/>
            <a:ext cx="2318968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Учебные заведения</a:t>
            </a:r>
          </a:p>
        </p:txBody>
      </p:sp>
      <p:sp>
        <p:nvSpPr>
          <p:cNvPr id="30732" name="Rectangle 26"/>
          <p:cNvSpPr>
            <a:spLocks noChangeArrowheads="1"/>
          </p:cNvSpPr>
          <p:nvPr/>
        </p:nvSpPr>
        <p:spPr bwMode="auto">
          <a:xfrm>
            <a:off x="5940946" y="3551021"/>
            <a:ext cx="1537922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</a:rPr>
              <a:t>Детские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 учреждения</a:t>
            </a:r>
          </a:p>
        </p:txBody>
      </p:sp>
      <p:sp>
        <p:nvSpPr>
          <p:cNvPr id="30733" name="Rectangle 27"/>
          <p:cNvSpPr>
            <a:spLocks noChangeArrowheads="1"/>
          </p:cNvSpPr>
          <p:nvPr/>
        </p:nvSpPr>
        <p:spPr bwMode="auto">
          <a:xfrm>
            <a:off x="6012954" y="2638011"/>
            <a:ext cx="1549207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Больницы,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поликлиники</a:t>
            </a:r>
            <a:endParaRPr lang="ru-RU" altLang="ru-RU" sz="18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0734" name="Rectangle 28"/>
          <p:cNvSpPr>
            <a:spLocks noChangeArrowheads="1"/>
          </p:cNvSpPr>
          <p:nvPr/>
        </p:nvSpPr>
        <p:spPr bwMode="auto">
          <a:xfrm>
            <a:off x="6012954" y="4293096"/>
            <a:ext cx="2701445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Подвалы и лестничные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клетки жилых зданий</a:t>
            </a:r>
          </a:p>
        </p:txBody>
      </p:sp>
      <p:sp>
        <p:nvSpPr>
          <p:cNvPr id="30735" name="Rectangle 29"/>
          <p:cNvSpPr>
            <a:spLocks noChangeArrowheads="1"/>
          </p:cNvSpPr>
          <p:nvPr/>
        </p:nvSpPr>
        <p:spPr bwMode="auto">
          <a:xfrm>
            <a:off x="6012954" y="5374315"/>
            <a:ext cx="2851743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Контейнеры для мусора,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урны</a:t>
            </a:r>
          </a:p>
        </p:txBody>
      </p:sp>
      <p:sp>
        <p:nvSpPr>
          <p:cNvPr id="30736" name="Rectangle 30"/>
          <p:cNvSpPr>
            <a:spLocks noChangeArrowheads="1"/>
          </p:cNvSpPr>
          <p:nvPr/>
        </p:nvSpPr>
        <p:spPr bwMode="auto">
          <a:xfrm>
            <a:off x="6012954" y="6371394"/>
            <a:ext cx="1735090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charset="0"/>
              </a:rPr>
              <a:t>Опоры мостов</a:t>
            </a:r>
          </a:p>
        </p:txBody>
      </p:sp>
      <p:sp>
        <p:nvSpPr>
          <p:cNvPr id="30737" name="Line 32"/>
          <p:cNvSpPr>
            <a:spLocks noChangeShapeType="1"/>
          </p:cNvSpPr>
          <p:nvPr/>
        </p:nvSpPr>
        <p:spPr bwMode="auto">
          <a:xfrm flipH="1">
            <a:off x="4645320" y="1002062"/>
            <a:ext cx="11579" cy="5595289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8" name="Line 33"/>
          <p:cNvSpPr>
            <a:spLocks noChangeShapeType="1"/>
          </p:cNvSpPr>
          <p:nvPr/>
        </p:nvSpPr>
        <p:spPr bwMode="auto">
          <a:xfrm>
            <a:off x="4645321" y="1268760"/>
            <a:ext cx="1295625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9" name="Line 34"/>
          <p:cNvSpPr>
            <a:spLocks noChangeShapeType="1"/>
          </p:cNvSpPr>
          <p:nvPr/>
        </p:nvSpPr>
        <p:spPr bwMode="auto">
          <a:xfrm>
            <a:off x="3120537" y="990600"/>
            <a:ext cx="1524265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0" name="Line 35"/>
          <p:cNvSpPr>
            <a:spLocks noChangeShapeType="1"/>
          </p:cNvSpPr>
          <p:nvPr/>
        </p:nvSpPr>
        <p:spPr bwMode="auto">
          <a:xfrm>
            <a:off x="4641116" y="2060848"/>
            <a:ext cx="129983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1" name="Line 36"/>
          <p:cNvSpPr>
            <a:spLocks noChangeShapeType="1"/>
          </p:cNvSpPr>
          <p:nvPr/>
        </p:nvSpPr>
        <p:spPr bwMode="auto">
          <a:xfrm>
            <a:off x="3120537" y="1676400"/>
            <a:ext cx="1524265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2" name="Line 37"/>
          <p:cNvSpPr>
            <a:spLocks noChangeShapeType="1"/>
          </p:cNvSpPr>
          <p:nvPr/>
        </p:nvSpPr>
        <p:spPr bwMode="auto">
          <a:xfrm>
            <a:off x="3120537" y="2514600"/>
            <a:ext cx="1524265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3" name="Line 38"/>
          <p:cNvSpPr>
            <a:spLocks noChangeShapeType="1"/>
          </p:cNvSpPr>
          <p:nvPr/>
        </p:nvSpPr>
        <p:spPr bwMode="auto">
          <a:xfrm>
            <a:off x="4641116" y="2996952"/>
            <a:ext cx="129983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4" name="Line 39"/>
          <p:cNvSpPr>
            <a:spLocks noChangeShapeType="1"/>
          </p:cNvSpPr>
          <p:nvPr/>
        </p:nvSpPr>
        <p:spPr bwMode="auto">
          <a:xfrm>
            <a:off x="3120537" y="3429000"/>
            <a:ext cx="1524265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5" name="Line 40"/>
          <p:cNvSpPr>
            <a:spLocks noChangeShapeType="1"/>
          </p:cNvSpPr>
          <p:nvPr/>
        </p:nvSpPr>
        <p:spPr bwMode="auto">
          <a:xfrm>
            <a:off x="4641116" y="3861048"/>
            <a:ext cx="129983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6" name="Line 41"/>
          <p:cNvSpPr>
            <a:spLocks noChangeShapeType="1"/>
          </p:cNvSpPr>
          <p:nvPr/>
        </p:nvSpPr>
        <p:spPr bwMode="auto">
          <a:xfrm>
            <a:off x="3196751" y="4293096"/>
            <a:ext cx="1448051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7" name="Line 42"/>
          <p:cNvSpPr>
            <a:spLocks noChangeShapeType="1"/>
          </p:cNvSpPr>
          <p:nvPr/>
        </p:nvSpPr>
        <p:spPr bwMode="auto">
          <a:xfrm>
            <a:off x="4644802" y="4653136"/>
            <a:ext cx="1296144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8" name="Line 43"/>
          <p:cNvSpPr>
            <a:spLocks noChangeShapeType="1"/>
          </p:cNvSpPr>
          <p:nvPr/>
        </p:nvSpPr>
        <p:spPr bwMode="auto">
          <a:xfrm>
            <a:off x="3132634" y="5157192"/>
            <a:ext cx="1524265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9" name="Line 44"/>
          <p:cNvSpPr>
            <a:spLocks noChangeShapeType="1"/>
          </p:cNvSpPr>
          <p:nvPr/>
        </p:nvSpPr>
        <p:spPr bwMode="auto">
          <a:xfrm>
            <a:off x="4656899" y="5661248"/>
            <a:ext cx="1284047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50" name="Line 45"/>
          <p:cNvSpPr>
            <a:spLocks noChangeShapeType="1"/>
          </p:cNvSpPr>
          <p:nvPr/>
        </p:nvSpPr>
        <p:spPr bwMode="auto">
          <a:xfrm>
            <a:off x="3120537" y="6165304"/>
            <a:ext cx="1524265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51" name="Line 46"/>
          <p:cNvSpPr>
            <a:spLocks noChangeShapeType="1"/>
          </p:cNvSpPr>
          <p:nvPr/>
        </p:nvSpPr>
        <p:spPr bwMode="auto">
          <a:xfrm flipV="1">
            <a:off x="4641116" y="6597351"/>
            <a:ext cx="1299830" cy="1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6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548680"/>
            <a:ext cx="7128792" cy="72008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особо важных государственных объектов и объектов жизнеобеспечения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503740" y="1484784"/>
            <a:ext cx="8317526" cy="460851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Гидротехнические сооружения (плотины, шлюзы, водозаборы, водохранилища, гидроузлы, насосные станции и т. д.).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Объекты энергетики (ГЭС, ГРЭС, АЭС, ТЭС, ТЭЦ, силовые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трансформаторные подстанции, крупные высоковольтные линии).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Промышленные предприятия по производству продуктов питания.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Склады и базы (арсеналы, склады взрывчатых и ядовитых веществ, горючего, техники, лекарств, наркотиков, сырья и готовой продукции, базы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мобрезерва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Объекты хранения и переработки нефтепродуктов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нефте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газохранилища, магистральные нефтепродуктопроводы).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Объекты с хранением и применением ядовитых, взрывчатых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бактериологически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опасных веществ (химические заводы, объекты пищевой, легкой, тяжелой, микробиологической промышленности, технические холодильники с хлором и аммиаком).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06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51968" y="650707"/>
            <a:ext cx="3024336" cy="543034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756370" y="1485901"/>
            <a:ext cx="7920880" cy="3167235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Контролируйте ситуацию вокруг себя.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 пинайте ногами пакеты, коробки.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•"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 проявляйте любопытства при активизации деятельности правоохранительных сил.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•"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 стрельбе или взрыве падайте на землю, закрывайте голову руками.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•"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 подозрительном поведении человека обратитесь в органы правопорядка.</a:t>
            </a:r>
          </a:p>
          <a:p>
            <a:pPr eaLnBrk="1" hangingPunct="1">
              <a:defRPr/>
            </a:pPr>
            <a:endParaRPr lang="ru-RU" sz="2400" b="1" dirty="0">
              <a:solidFill>
                <a:schemeClr val="accent2"/>
              </a:solidFill>
            </a:endParaRP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008" y="4509120"/>
            <a:ext cx="2448272" cy="21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64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549495" y="690364"/>
            <a:ext cx="2915287" cy="500634"/>
          </a:xfrm>
          <a:noFill/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</a:t>
            </a: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2772" name="Picture 4" descr="Знак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291" y="4614643"/>
            <a:ext cx="2376264" cy="22294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415033" y="1291058"/>
            <a:ext cx="8496944" cy="35086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найден подозрительный предмет:</a:t>
            </a:r>
          </a:p>
          <a:p>
            <a:pPr marL="342900" indent="-342900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Arial" charset="0"/>
              </a:rPr>
              <a:t>не трогайте его и отойдите в сторону; </a:t>
            </a:r>
          </a:p>
          <a:p>
            <a:pPr marL="342900" indent="-342900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dirty="0">
                <a:latin typeface="Arial" charset="0"/>
              </a:rPr>
              <a:t>предупредите окружающих, сообщите о находке машинисту, дежурному по станции, работникам полиции;</a:t>
            </a:r>
          </a:p>
          <a:p>
            <a:pPr marL="342900" indent="-342900"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dirty="0">
                <a:latin typeface="Arial" charset="0"/>
              </a:rPr>
              <a:t>не пытайтесь посмотреть, что находится в сумке. Возможен взрыв!</a:t>
            </a:r>
          </a:p>
          <a:p>
            <a:pPr marL="358775" eaLnBrk="1" hangingPunct="1">
              <a:spcBef>
                <a:spcPts val="600"/>
              </a:spcBef>
              <a:buClrTx/>
              <a:buSzTx/>
              <a:buNone/>
            </a:pPr>
            <a:r>
              <a:rPr lang="ru-RU" altLang="ru-RU" sz="2200" dirty="0">
                <a:latin typeface="Arial" charset="0"/>
              </a:rPr>
              <a:t>Если произошел взрыв, примите меры</a:t>
            </a:r>
            <a:br>
              <a:rPr lang="ru-RU" altLang="ru-RU" sz="2200" dirty="0">
                <a:latin typeface="Arial" charset="0"/>
              </a:rPr>
            </a:br>
            <a:r>
              <a:rPr lang="ru-RU" altLang="ru-RU" sz="2200" dirty="0">
                <a:latin typeface="Arial" charset="0"/>
              </a:rPr>
              <a:t>к предотвращению пожара и паники, окажите</a:t>
            </a:r>
            <a:br>
              <a:rPr lang="ru-RU" altLang="ru-RU" sz="2200" dirty="0">
                <a:latin typeface="Arial" charset="0"/>
              </a:rPr>
            </a:br>
            <a:r>
              <a:rPr lang="ru-RU" altLang="ru-RU" sz="2200" dirty="0">
                <a:latin typeface="Arial" charset="0"/>
              </a:rPr>
              <a:t>первую медицинскую помощь пострадавшим.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404442" y="446993"/>
            <a:ext cx="6937121" cy="81756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ru-RU" alt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42093"/>
      </p:ext>
    </p:extLst>
  </p:cSld>
  <p:clrMapOvr>
    <a:masterClrMapping/>
  </p:clrMapOvr>
  <p:transition>
    <p:cover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4322" y="1340768"/>
            <a:ext cx="856618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Держите постоянно включенными телевизор, радиоприемник, радиоточку.</a:t>
            </a:r>
          </a:p>
          <a:p>
            <a:pPr marL="285750" indent="-28575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Создайте в доме (квартире) небольшой запас продуктов и воды.</a:t>
            </a:r>
          </a:p>
          <a:p>
            <a:pPr marL="285750" indent="-28575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Подготовьтесь к экстренной эвакуации (сложите в сумку документы, деньги, ценности, немного продуктов). Желательно иметь свисток.</a:t>
            </a:r>
          </a:p>
          <a:p>
            <a:pPr marL="285750" indent="-28575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Реже пользуйтесь общественным транспортом.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Подготовьте йод, бинты, вату и другие медицинские средства для оказания первой медицинской помощи.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Желательно отправить детей и престарелых на дачу, в деревню, в другой населенный пункт к родственникам или знакомым.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Избегайте мест скопления людей (рынки, магазины, стадионы, дискотеки).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Договоритесь с соседями о совместных действиях на случай оказания взаимопомощи.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Уберите с балконов и лоджий горюче-смазочные и легковоспламеняющиеся материалы.</a:t>
            </a:r>
          </a:p>
          <a:p>
            <a:pPr marL="263525" indent="-263525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Задерните шторы на окнах. Это убережет вас от разлетающихся осколков стекла.</a:t>
            </a:r>
          </a:p>
          <a:p>
            <a:pPr marL="263525" indent="-263525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Держите на видном месте список телефонов для передачи экстренной информации в правоохранительные органы.</a:t>
            </a:r>
          </a:p>
          <a:p>
            <a:pPr marL="263525" indent="-263525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dirty="0">
                <a:latin typeface="Arial" charset="0"/>
              </a:rPr>
              <a:t>Помогите больным и престарелым подготовиться к эвакуации</a:t>
            </a:r>
            <a:r>
              <a:rPr lang="ru-RU" altLang="ru-RU" b="1" dirty="0">
                <a:latin typeface="Arial" charset="0"/>
              </a:rPr>
              <a:t>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56696" y="692696"/>
            <a:ext cx="7399647" cy="46230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Действия населения при угрозе теракта</a:t>
            </a:r>
          </a:p>
        </p:txBody>
      </p:sp>
    </p:spTree>
    <p:extLst>
      <p:ext uri="{BB962C8B-B14F-4D97-AF65-F5344CB8AC3E}">
        <p14:creationId xmlns:p14="http://schemas.microsoft.com/office/powerpoint/2010/main" val="76549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6450" y="713520"/>
            <a:ext cx="2448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Литература: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96330" y="1340768"/>
            <a:ext cx="8424936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algn="l">
              <a:lnSpc>
                <a:spcPct val="10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altLang="ru-RU" sz="1600" i="1" dirty="0">
                <a:latin typeface="Arial" charset="0"/>
              </a:rPr>
              <a:t>Авдеев, Ю. И. </a:t>
            </a:r>
            <a:r>
              <a:rPr lang="ru-RU" altLang="ru-RU" sz="1600" dirty="0">
                <a:latin typeface="Arial" charset="0"/>
              </a:rPr>
              <a:t>Терроризм в современной России : состояние, возможные перспективы, некоторые вопросы противостояния / Ю. И. Авдеев // Противодействие терроризму. Проблемы ХХI века </a:t>
            </a:r>
            <a:r>
              <a:rPr lang="ru-RU" altLang="ru-RU" sz="1600" dirty="0">
                <a:latin typeface="Calibri"/>
              </a:rPr>
              <a:t>–</a:t>
            </a:r>
            <a:r>
              <a:rPr lang="ru-RU" altLang="ru-RU" sz="1600" dirty="0">
                <a:latin typeface="Arial" charset="0"/>
              </a:rPr>
              <a:t> </a:t>
            </a:r>
            <a:r>
              <a:rPr lang="ru-RU" altLang="ru-RU" sz="1600" dirty="0" err="1">
                <a:latin typeface="Arial" charset="0"/>
              </a:rPr>
              <a:t>Counter-Terrorism</a:t>
            </a:r>
            <a:r>
              <a:rPr lang="ru-RU" altLang="ru-RU" sz="1600" dirty="0">
                <a:latin typeface="Arial" charset="0"/>
              </a:rPr>
              <a:t>. </a:t>
            </a:r>
            <a:r>
              <a:rPr lang="ru-RU" altLang="ru-RU" sz="1600" dirty="0"/>
              <a:t>–</a:t>
            </a:r>
            <a:r>
              <a:rPr lang="ru-RU" altLang="ru-RU" sz="1600" dirty="0">
                <a:latin typeface="Arial" charset="0"/>
              </a:rPr>
              <a:t> 2014. </a:t>
            </a:r>
            <a:r>
              <a:rPr lang="ru-RU" altLang="ru-RU" sz="1600" dirty="0"/>
              <a:t>–</a:t>
            </a:r>
            <a:br>
              <a:rPr lang="ru-RU" altLang="ru-RU" sz="1600" dirty="0"/>
            </a:br>
            <a:r>
              <a:rPr lang="ru-RU" altLang="ru-RU" sz="1600" dirty="0">
                <a:latin typeface="Arial" charset="0"/>
              </a:rPr>
              <a:t>№ 3. </a:t>
            </a:r>
            <a:r>
              <a:rPr lang="ru-RU" altLang="ru-RU" sz="1600" dirty="0"/>
              <a:t>–</a:t>
            </a:r>
            <a:r>
              <a:rPr lang="ru-RU" altLang="ru-RU" sz="1600" dirty="0">
                <a:latin typeface="Arial" charset="0"/>
              </a:rPr>
              <a:t> С. 4</a:t>
            </a:r>
            <a:r>
              <a:rPr lang="ru-RU" altLang="ru-RU" sz="1600" dirty="0"/>
              <a:t>–</a:t>
            </a:r>
            <a:r>
              <a:rPr lang="ru-RU" altLang="ru-RU" sz="1600" dirty="0">
                <a:latin typeface="Arial" charset="0"/>
              </a:rPr>
              <a:t>20.</a:t>
            </a:r>
          </a:p>
          <a:p>
            <a:pPr marL="358775" indent="-358775" algn="l">
              <a:lnSpc>
                <a:spcPct val="10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altLang="ru-RU" sz="1600" i="1" dirty="0">
                <a:latin typeface="Arial" charset="0"/>
              </a:rPr>
              <a:t>Карлов, Г. П. </a:t>
            </a:r>
            <a:r>
              <a:rPr lang="ru-RU" altLang="ru-RU" sz="1600" dirty="0">
                <a:latin typeface="Arial" charset="0"/>
              </a:rPr>
              <a:t>Противодействие терроризму : учеб.-метод. пособие / Г. П. Карлов, В. Ф. Харин, Г. А. Проскурин и др. – Красноярск : </a:t>
            </a:r>
            <a:r>
              <a:rPr lang="ru-RU" altLang="ru-RU" sz="1600" dirty="0" err="1">
                <a:latin typeface="Arial" charset="0"/>
              </a:rPr>
              <a:t>СибГТУ</a:t>
            </a:r>
            <a:r>
              <a:rPr lang="ru-RU" altLang="ru-RU" sz="1600" dirty="0">
                <a:latin typeface="Arial" charset="0"/>
              </a:rPr>
              <a:t>, 2008. – 62 с.</a:t>
            </a:r>
          </a:p>
          <a:p>
            <a:pPr marL="358775" indent="-358775" algn="l">
              <a:lnSpc>
                <a:spcPct val="10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altLang="ru-RU" sz="1600" i="1" dirty="0" err="1">
                <a:latin typeface="Arial" charset="0"/>
              </a:rPr>
              <a:t>Метелев</a:t>
            </a:r>
            <a:r>
              <a:rPr lang="ru-RU" altLang="ru-RU" sz="1600" i="1" dirty="0">
                <a:latin typeface="Arial" charset="0"/>
              </a:rPr>
              <a:t>, С. Е. </a:t>
            </a:r>
            <a:r>
              <a:rPr lang="ru-RU" sz="1600" dirty="0">
                <a:latin typeface="Arial" charset="0"/>
              </a:rPr>
              <a:t>Терроризм и антитеррористическая деятельность : учеб.-метод. пособие / С. Е. </a:t>
            </a:r>
            <a:r>
              <a:rPr lang="ru-RU" sz="1600" dirty="0" err="1">
                <a:latin typeface="Arial" charset="0"/>
              </a:rPr>
              <a:t>Метелев</a:t>
            </a:r>
            <a:r>
              <a:rPr lang="ru-RU" sz="1600" dirty="0">
                <a:latin typeface="Arial" charset="0"/>
              </a:rPr>
              <a:t>. – Омск : </a:t>
            </a:r>
            <a:r>
              <a:rPr lang="ru-RU" sz="1600" dirty="0" err="1">
                <a:latin typeface="Arial" charset="0"/>
              </a:rPr>
              <a:t>РосЗИТЛП</a:t>
            </a:r>
            <a:r>
              <a:rPr lang="ru-RU" sz="1600" dirty="0">
                <a:latin typeface="Arial" charset="0"/>
              </a:rPr>
              <a:t>, 2006. – 259 с. </a:t>
            </a:r>
            <a:endParaRPr lang="ru-RU" altLang="ru-RU" sz="1600" dirty="0">
              <a:latin typeface="Arial" charset="0"/>
            </a:endParaRPr>
          </a:p>
          <a:p>
            <a:pPr marL="358775" indent="-358775" algn="l">
              <a:lnSpc>
                <a:spcPct val="10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altLang="ru-RU" sz="1600" i="1" dirty="0">
                <a:latin typeface="Arial" charset="0"/>
              </a:rPr>
              <a:t>Федеральный</a:t>
            </a:r>
            <a:r>
              <a:rPr lang="ru-RU" altLang="ru-RU" sz="1600" dirty="0">
                <a:latin typeface="Arial" charset="0"/>
              </a:rPr>
              <a:t> закон от 25 июля 1998 г. № 130-ФЗ «О борьбе с терроризмом»</a:t>
            </a:r>
            <a:br>
              <a:rPr lang="ru-RU" altLang="ru-RU" sz="1600" dirty="0">
                <a:latin typeface="Arial" charset="0"/>
              </a:rPr>
            </a:br>
            <a:r>
              <a:rPr lang="ru-RU" altLang="ru-RU" sz="1600" dirty="0">
                <a:latin typeface="Arial" charset="0"/>
              </a:rPr>
              <a:t>(с изм. от 7 августа 2000 г., 21 ноября 2002 г., 30 июня 2003 г., 22 августа 2004 г.).</a:t>
            </a:r>
          </a:p>
          <a:p>
            <a:pPr marL="358775" indent="-358775" algn="l">
              <a:lnSpc>
                <a:spcPct val="10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altLang="ru-RU" sz="1600" i="1" dirty="0">
                <a:latin typeface="Arial" charset="0"/>
              </a:rPr>
              <a:t>Федеральный</a:t>
            </a:r>
            <a:r>
              <a:rPr lang="ru-RU" altLang="ru-RU" sz="1600" dirty="0">
                <a:latin typeface="Arial" charset="0"/>
              </a:rPr>
              <a:t> закон РФ от 06.03.2006 № 35-ФЗ «О противодействии терроризму» с новой ред. и доп. от 28.06.2014 № 179-ФЗ, от 05.05.2014, от 02.11.2013,</a:t>
            </a:r>
            <a:br>
              <a:rPr lang="ru-RU" altLang="ru-RU" sz="1600" dirty="0">
                <a:latin typeface="Arial" charset="0"/>
              </a:rPr>
            </a:br>
            <a:r>
              <a:rPr lang="ru-RU" altLang="ru-RU" sz="1600" dirty="0">
                <a:latin typeface="Arial" charset="0"/>
              </a:rPr>
              <a:t>от 23.07.2013, от 08.11.2011, от 03.05.2011.</a:t>
            </a:r>
          </a:p>
          <a:p>
            <a:pPr marL="358775" indent="-358775" algn="l">
              <a:lnSpc>
                <a:spcPct val="10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altLang="ru-RU" sz="1600" i="1" dirty="0">
                <a:latin typeface="Arial" charset="0"/>
              </a:rPr>
              <a:t>Применение</a:t>
            </a:r>
            <a:r>
              <a:rPr lang="ru-RU" altLang="ru-RU" sz="1600" dirty="0">
                <a:latin typeface="Arial" charset="0"/>
              </a:rPr>
              <a:t> сил и средств ГО при предупреждении и ликвидации последствий возможных крупномасштабных террористических акций на территории Российской Федерации : метод. рекомендации. – М., 2003. </a:t>
            </a:r>
          </a:p>
          <a:p>
            <a:pPr marL="358775" indent="-358775" algn="l">
              <a:lnSpc>
                <a:spcPct val="10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altLang="ru-RU" sz="1600" i="1" dirty="0">
                <a:latin typeface="Arial" charset="0"/>
              </a:rPr>
              <a:t>Ткаченко, В. В. </a:t>
            </a:r>
            <a:r>
              <a:rPr lang="ru-RU" altLang="ru-RU" sz="1600" dirty="0">
                <a:latin typeface="Arial" charset="0"/>
              </a:rPr>
              <a:t>Российский терроризм. Проблемы уголовной ответственности / </a:t>
            </a:r>
            <a:br>
              <a:rPr lang="ru-RU" altLang="ru-RU" sz="1600" dirty="0">
                <a:latin typeface="Arial" charset="0"/>
              </a:rPr>
            </a:br>
            <a:r>
              <a:rPr lang="ru-RU" altLang="ru-RU" sz="1600" dirty="0">
                <a:latin typeface="Arial" charset="0"/>
              </a:rPr>
              <a:t>В. В. Ткаченко, С. В. Ткаченко. ─ М. : ИНФРА-М, 2014.</a:t>
            </a:r>
          </a:p>
          <a:p>
            <a:pPr marL="609600" indent="-609600" algn="l">
              <a:lnSpc>
                <a:spcPct val="80000"/>
              </a:lnSpc>
              <a:buFont typeface="Wingdings" pitchFamily="2" charset="2"/>
              <a:buAutoNum type="arabicPeriod"/>
            </a:pPr>
            <a:endParaRPr lang="ru-RU" altLang="ru-RU" sz="1600" b="1" dirty="0"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ru-RU" altLang="ru-RU" sz="1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8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965" y="260649"/>
            <a:ext cx="7545110" cy="115212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Распределение по регионам РФ количества ПОО</a:t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 численность населения (тыс. чел), проживающего в опасных зонах</a:t>
            </a:r>
          </a:p>
        </p:txBody>
      </p:sp>
      <p:graphicFrame>
        <p:nvGraphicFramePr>
          <p:cNvPr id="25668" name="Group 6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32690540"/>
              </p:ext>
            </p:extLst>
          </p:nvPr>
        </p:nvGraphicFramePr>
        <p:xfrm>
          <a:off x="972394" y="1556792"/>
          <a:ext cx="7776865" cy="4752530"/>
        </p:xfrm>
        <a:graphic>
          <a:graphicData uri="http://schemas.openxmlformats.org/drawingml/2006/table">
            <a:tbl>
              <a:tblPr/>
              <a:tblGrid>
                <a:gridCol w="1916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9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30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1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 РФ</a:t>
                      </a:r>
                    </a:p>
                  </a:txBody>
                  <a:tcPr marL="87445" marR="8744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РОО</a:t>
                      </a:r>
                    </a:p>
                  </a:txBody>
                  <a:tcPr marL="87445" marR="874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ГДОО</a:t>
                      </a:r>
                    </a:p>
                  </a:txBody>
                  <a:tcPr marL="87445" marR="874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ХОО</a:t>
                      </a:r>
                    </a:p>
                  </a:txBody>
                  <a:tcPr marL="87445" marR="874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ВПОО</a:t>
                      </a:r>
                    </a:p>
                  </a:txBody>
                  <a:tcPr marL="87445" marR="874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Магистральные трубопроводы (кол-во насел.)</a:t>
                      </a:r>
                    </a:p>
                  </a:txBody>
                  <a:tcPr marL="87445" marR="874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0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Центральный</a:t>
                      </a:r>
                    </a:p>
                  </a:txBody>
                  <a:tcPr marL="87445" marR="87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23/1353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487/1247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787/15929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4372/1123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3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Приволжско-Уральский</a:t>
                      </a:r>
                    </a:p>
                  </a:txBody>
                  <a:tcPr marL="87445" marR="87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17/1029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31/1774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864/20187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2230/4344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3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Южный</a:t>
                      </a:r>
                    </a:p>
                  </a:txBody>
                  <a:tcPr marL="87445" marR="87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1/343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23/1521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749/5885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539/890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358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3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Северо-Западный</a:t>
                      </a:r>
                    </a:p>
                  </a:txBody>
                  <a:tcPr marL="87445" marR="87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11/1202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14/93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351/5697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363/444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5643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0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Сибирский</a:t>
                      </a:r>
                    </a:p>
                  </a:txBody>
                  <a:tcPr marL="87445" marR="87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2/812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239/2037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573/4035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481/368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3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Дальневосточный</a:t>
                      </a:r>
                    </a:p>
                  </a:txBody>
                  <a:tcPr marL="87445" marR="87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5/72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21/501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329/1943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154/131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87445" marR="87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80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4402" y="116632"/>
            <a:ext cx="7545110" cy="81994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Расчетные показатели возможных последствий при диверсиях на ПОО</a:t>
            </a:r>
          </a:p>
        </p:txBody>
      </p:sp>
      <p:graphicFrame>
        <p:nvGraphicFramePr>
          <p:cNvPr id="66640" name="Group 8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987725838"/>
              </p:ext>
            </p:extLst>
          </p:nvPr>
        </p:nvGraphicFramePr>
        <p:xfrm>
          <a:off x="756370" y="1030095"/>
          <a:ext cx="7546457" cy="5711892"/>
        </p:xfrm>
        <a:graphic>
          <a:graphicData uri="http://schemas.openxmlformats.org/drawingml/2006/table">
            <a:tbl>
              <a:tblPr/>
              <a:tblGrid>
                <a:gridCol w="107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0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9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Типы ЧС</a:t>
                      </a:r>
                    </a:p>
                  </a:txBody>
                  <a:tcPr marL="59934" marR="59934" marT="45710" marB="4571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Характеристика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объекта</a:t>
                      </a:r>
                    </a:p>
                  </a:txBody>
                  <a:tcPr marL="59934" marR="59934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виды поражения</a:t>
                      </a:r>
                    </a:p>
                  </a:txBody>
                  <a:tcPr marL="59934" marR="59934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Расчетные показатели возможных последствий</a:t>
                      </a:r>
                    </a:p>
                  </a:txBody>
                  <a:tcPr marL="59934" marR="59934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1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Диверсия на РОО</a:t>
                      </a:r>
                    </a:p>
                  </a:txBody>
                  <a:tcPr marL="59934" marR="59934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Площадь объекта – 10 км</a:t>
                      </a:r>
                      <a:r>
                        <a:rPr kumimoji="0" lang="ru-RU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Масса ядерного топлива – 200 т.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персонала –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5000 чел.</a:t>
                      </a:r>
                    </a:p>
                  </a:txBody>
                  <a:tcPr marL="59934" marR="59934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Заражение природной среды радионуклидами (цезий-137, йод-131, стронций-90, кобальт-60 и др.)</a:t>
                      </a:r>
                    </a:p>
                  </a:txBody>
                  <a:tcPr marL="59934" marR="59934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заражения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1200 км</a:t>
                      </a:r>
                      <a:r>
                        <a:rPr kumimoji="0" lang="ru-RU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пострадавших – до 10 тыс. чел.</a:t>
                      </a:r>
                    </a:p>
                  </a:txBody>
                  <a:tcPr marL="59934" marR="59934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Диверсия на ХОО с выбросом АХОВ</a:t>
                      </a:r>
                    </a:p>
                  </a:txBody>
                  <a:tcPr marL="59934" marR="59934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3600 ХОО.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Около 150 городов с численностью населения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тыс. чел. в каждом в зоне повышенной химической опасности. 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объекта – 4,5 км</a:t>
                      </a:r>
                      <a:r>
                        <a:rPr kumimoji="0" lang="ru-RU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АХОВ – 30 тыс. т.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персонала – 5000 чел.</a:t>
                      </a:r>
                    </a:p>
                  </a:txBody>
                  <a:tcPr marL="59934" marR="59934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Заражение приземного слоя атмосферы</a:t>
                      </a:r>
                    </a:p>
                  </a:txBody>
                  <a:tcPr marL="59934" marR="59934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очага поражения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км</a:t>
                      </a:r>
                      <a:r>
                        <a:rPr kumimoji="0" lang="ru-RU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пострадавших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 60 тыс. чел.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погибших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тыс. чел.</a:t>
                      </a:r>
                    </a:p>
                  </a:txBody>
                  <a:tcPr marL="59934" marR="59934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21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63" name="Rectangle 31"/>
          <p:cNvSpPr>
            <a:spLocks noGrp="1" noChangeArrowheads="1"/>
          </p:cNvSpPr>
          <p:nvPr>
            <p:ph type="title"/>
          </p:nvPr>
        </p:nvSpPr>
        <p:spPr>
          <a:xfrm>
            <a:off x="252314" y="116632"/>
            <a:ext cx="8496944" cy="67592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Расчетные показатели возможных последствий при диверсиях на ПОО</a:t>
            </a:r>
          </a:p>
        </p:txBody>
      </p:sp>
      <p:graphicFrame>
        <p:nvGraphicFramePr>
          <p:cNvPr id="69689" name="Group 5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8732629"/>
              </p:ext>
            </p:extLst>
          </p:nvPr>
        </p:nvGraphicFramePr>
        <p:xfrm>
          <a:off x="540347" y="792559"/>
          <a:ext cx="8352927" cy="5806314"/>
        </p:xfrm>
        <a:graphic>
          <a:graphicData uri="http://schemas.openxmlformats.org/drawingml/2006/table">
            <a:tbl>
              <a:tblPr/>
              <a:tblGrid>
                <a:gridCol w="1369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5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5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Типы ЧС</a:t>
                      </a:r>
                    </a:p>
                  </a:txBody>
                  <a:tcPr marL="57768" marR="57768" marT="45699" marB="456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Характеристика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объекта</a:t>
                      </a:r>
                    </a:p>
                  </a:txBody>
                  <a:tcPr marL="57768" marR="57768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виды поражения</a:t>
                      </a:r>
                    </a:p>
                  </a:txBody>
                  <a:tcPr marL="57768" marR="57768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Расчетные показатели возможных последствий</a:t>
                      </a:r>
                    </a:p>
                  </a:txBody>
                  <a:tcPr marL="57768" marR="57768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6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Диверсия на </a:t>
                      </a:r>
                      <a:r>
                        <a:rPr kumimoji="0" lang="ru-RU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топливонасы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-щенном объекте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768" marR="57768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объекта – 2,5 км</a:t>
                      </a:r>
                      <a:r>
                        <a:rPr kumimoji="0" lang="ru-RU" sz="15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нефтепродуктов – </a:t>
                      </a:r>
                      <a:b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тыс. т.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персонала – 2000 чел.</a:t>
                      </a:r>
                    </a:p>
                  </a:txBody>
                  <a:tcPr marL="57768" marR="57768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Ударные волны.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Тепловое излучение.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Заражение приземного слоя атмосферы.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Осколочные поля.</a:t>
                      </a:r>
                    </a:p>
                  </a:txBody>
                  <a:tcPr marL="57768" marR="57768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очага поражения – </a:t>
                      </a:r>
                      <a:b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 км</a:t>
                      </a:r>
                      <a:r>
                        <a:rPr kumimoji="0" lang="ru-RU" sz="15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пострадавших –</a:t>
                      </a:r>
                      <a:b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15 тыс. чел.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погибших –</a:t>
                      </a:r>
                      <a:b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 тыс. чел.</a:t>
                      </a:r>
                    </a:p>
                  </a:txBody>
                  <a:tcPr marL="57768" marR="57768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Подрыв плотины гидростанции</a:t>
                      </a:r>
                    </a:p>
                  </a:txBody>
                  <a:tcPr marL="57768" marR="57768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30 тыс. водохранилищ.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Несколько сотен накопителей промышленных отходов объемом более 1 млн м</a:t>
                      </a:r>
                      <a:r>
                        <a:rPr kumimoji="0" lang="ru-RU" sz="15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Большинство водохранилищ в черте или выше крупных городов.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воды – 10 млн. м</a:t>
                      </a:r>
                      <a:r>
                        <a:rPr kumimoji="0" lang="ru-RU" sz="15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 воды – 60 тыс. м</a:t>
                      </a:r>
                      <a:r>
                        <a:rPr kumimoji="0" lang="ru-RU" sz="15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воды – 15 м.</a:t>
                      </a:r>
                    </a:p>
                  </a:txBody>
                  <a:tcPr marL="57768" marR="57768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Затопление городов и населенных пунктов, обрушение строений.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Разрушение коммунальных систем жизнеобеспечения. 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Распространение инфекционных заболеваний.</a:t>
                      </a:r>
                    </a:p>
                  </a:txBody>
                  <a:tcPr marL="57768" marR="57768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зоны затопления –</a:t>
                      </a:r>
                      <a:b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1000 км</a:t>
                      </a:r>
                      <a:r>
                        <a:rPr kumimoji="0" lang="ru-RU" sz="15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пострадавших –</a:t>
                      </a:r>
                      <a:b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120 тыс. чел.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768" marR="57768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29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692696"/>
            <a:ext cx="5544616" cy="43204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Электромагнитный терроризм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84362" y="1484784"/>
            <a:ext cx="8143701" cy="46087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Объекты электромагнитного терроризма:</a:t>
            </a:r>
          </a:p>
          <a:p>
            <a:pPr marL="263525" indent="-263525" eaLnBrk="1" hangingPunct="1">
              <a:lnSpc>
                <a:spcPct val="100000"/>
              </a:lnSpc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системы управления воздушным движением и железнодорожным транспортом;</a:t>
            </a:r>
          </a:p>
          <a:p>
            <a:pPr marL="263525" indent="-263525" eaLnBrk="1" hangingPunct="1">
              <a:lnSpc>
                <a:spcPct val="100000"/>
              </a:lnSpc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радиоэлектронные системы обеспечения работы метрополитенов;</a:t>
            </a:r>
          </a:p>
          <a:p>
            <a:pPr marL="263525" indent="-263525" eaLnBrk="1" hangingPunct="1">
              <a:lnSpc>
                <a:spcPct val="100000"/>
              </a:lnSpc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системы энергообеспечения и охранной сигнализации;</a:t>
            </a:r>
          </a:p>
          <a:p>
            <a:pPr marL="263525" indent="-263525" eaLnBrk="1" hangingPunct="1">
              <a:lnSpc>
                <a:spcPct val="100000"/>
              </a:lnSpc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автоматизированные центры управления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обеспечения деятельности служб правопорядка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борьбы с наркобизнесом.</a:t>
            </a:r>
          </a:p>
        </p:txBody>
      </p:sp>
    </p:spTree>
    <p:extLst>
      <p:ext uri="{BB962C8B-B14F-4D97-AF65-F5344CB8AC3E}">
        <p14:creationId xmlns:p14="http://schemas.microsoft.com/office/powerpoint/2010/main" val="94156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2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66543"/>
              </p:ext>
            </p:extLst>
          </p:nvPr>
        </p:nvGraphicFramePr>
        <p:xfrm>
          <a:off x="468338" y="836712"/>
          <a:ext cx="8352928" cy="5647528"/>
        </p:xfrm>
        <a:graphic>
          <a:graphicData uri="http://schemas.openxmlformats.org/drawingml/2006/table">
            <a:tbl>
              <a:tblPr/>
              <a:tblGrid>
                <a:gridCol w="4543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8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2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Критические объекты инфраструктуры</a:t>
                      </a:r>
                    </a:p>
                  </a:txBody>
                  <a:tcPr marL="91456" marR="91456"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Возможные способы воздействия на них</a:t>
                      </a:r>
                    </a:p>
                  </a:txBody>
                  <a:tcPr marL="91456" marR="9145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46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Места массового скопления людей: станции метро, спортивные сооружения, концертные и выставочные залы, крупные магазины, вокзалы, лечебно-профилактические учреждения</a:t>
                      </a:r>
                    </a:p>
                  </a:txBody>
                  <a:tcPr marL="91456" marR="914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Подрыв, поджог, химические атаки</a:t>
                      </a:r>
                    </a:p>
                  </a:txBody>
                  <a:tcPr marL="91456" marR="9145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3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Атомные станции</a:t>
                      </a:r>
                    </a:p>
                  </a:txBody>
                  <a:tcPr marL="91456" marR="914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Диверсия на ядерном реакторе, атака воздушного судна</a:t>
                      </a:r>
                    </a:p>
                  </a:txBody>
                  <a:tcPr marL="91456" marR="9145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3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Плотины ГЭС</a:t>
                      </a:r>
                    </a:p>
                  </a:txBody>
                  <a:tcPr marL="91456" marR="914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Подрыв тротиловым или ядерным зарядом, атака воздушным судном</a:t>
                      </a:r>
                    </a:p>
                  </a:txBody>
                  <a:tcPr marL="91456" marR="9145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3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Склады ГСМ с единичными емкостями от 10 тыс. тонн и более</a:t>
                      </a:r>
                    </a:p>
                  </a:txBody>
                  <a:tcPr marL="91456" marR="914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Подрыв и разрушение конструкций</a:t>
                      </a:r>
                    </a:p>
                  </a:txBody>
                  <a:tcPr marL="91456" marR="9145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3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Пункты управления на транспорте, узлы связи, радио-, телецентры</a:t>
                      </a:r>
                    </a:p>
                  </a:txBody>
                  <a:tcPr marL="91456" marR="914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Облучение с помощью генераторов ЭМИ</a:t>
                      </a:r>
                    </a:p>
                  </a:txBody>
                  <a:tcPr marL="91456" marR="9145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53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Системы водоснабжения, предприятия пищевой и мясо-молочной промышленности</a:t>
                      </a:r>
                    </a:p>
                  </a:txBody>
                  <a:tcPr marL="91456" marR="914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Заражение биологическими агентами</a:t>
                      </a:r>
                      <a:b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ОВ</a:t>
                      </a:r>
                    </a:p>
                  </a:txBody>
                  <a:tcPr marL="91456" marR="9145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8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Химически и биологически опасные объекты</a:t>
                      </a:r>
                      <a:b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 запасами высокотоксичных АХОВ и биологически активных агентов</a:t>
                      </a:r>
                    </a:p>
                  </a:txBody>
                  <a:tcPr marL="91456" marR="914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Подрыв, разрушение емкостей с АХОВ</a:t>
                      </a:r>
                      <a:b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биологически активными агентами</a:t>
                      </a:r>
                    </a:p>
                  </a:txBody>
                  <a:tcPr marL="91456" marR="9145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052514" y="188640"/>
            <a:ext cx="5544616" cy="3600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Электромагнитный терроризм</a:t>
            </a:r>
          </a:p>
        </p:txBody>
      </p:sp>
    </p:spTree>
    <p:extLst>
      <p:ext uri="{BB962C8B-B14F-4D97-AF65-F5344CB8AC3E}">
        <p14:creationId xmlns:p14="http://schemas.microsoft.com/office/powerpoint/2010/main" val="169770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800" dirty="0">
                <a:solidFill>
                  <a:srgbClr val="002060"/>
                </a:solidFill>
                <a:latin typeface="Arial Black" panose="020B0A04020102020204" pitchFamily="34" charset="0"/>
              </a:rPr>
              <a:t>Превентивные мероприятия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196531" y="981076"/>
            <a:ext cx="5112568" cy="792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latin typeface="Arial" charset="0"/>
              </a:rPr>
              <a:t>БЕЗОПАСНОСТЬ ОБЪЕКТА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48409" y="2133601"/>
            <a:ext cx="2772257" cy="574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Arial" charset="0"/>
              </a:rPr>
              <a:t>Внутренняя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Arial" charset="0"/>
              </a:rPr>
              <a:t>безопасность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780494" y="2133600"/>
            <a:ext cx="2087925" cy="4464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Arial" charset="0"/>
              </a:rPr>
              <a:t>Внешняя </a:t>
            </a:r>
            <a:br>
              <a:rPr lang="ru-RU" altLang="ru-RU" sz="2000" b="1" dirty="0">
                <a:latin typeface="Arial" charset="0"/>
              </a:rPr>
            </a:br>
            <a:r>
              <a:rPr lang="ru-RU" altLang="ru-RU" sz="2000" b="1" dirty="0">
                <a:latin typeface="Arial" charset="0"/>
              </a:rPr>
              <a:t>безопасность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120876" y="2133601"/>
            <a:ext cx="2880102" cy="574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Arial" charset="0"/>
              </a:rPr>
              <a:t>Превентивная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Arial" charset="0"/>
              </a:rPr>
              <a:t>защита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788731" y="1773238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788732" y="1773239"/>
            <a:ext cx="2664288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2411831" y="1773239"/>
            <a:ext cx="2376899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48409" y="2852738"/>
            <a:ext cx="2772257" cy="3000821"/>
          </a:xfrm>
          <a:prstGeom prst="rect">
            <a:avLst/>
          </a:prstGeom>
          <a:solidFill>
            <a:srgbClr val="FFCC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Arial" charset="0"/>
              </a:rPr>
              <a:t>Обучение</a:t>
            </a:r>
            <a:br>
              <a:rPr lang="ru-RU" dirty="0">
                <a:latin typeface="Arial" charset="0"/>
              </a:rPr>
            </a:br>
            <a:r>
              <a:rPr lang="ru-RU" dirty="0">
                <a:latin typeface="Arial" charset="0"/>
              </a:rPr>
              <a:t>и морально-психологическая подготовка работников объекта.</a:t>
            </a:r>
          </a:p>
          <a:p>
            <a:pPr marL="179388" indent="-179388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Arial" charset="0"/>
              </a:rPr>
              <a:t>Практическая отработка порядка действий персонала при совершении теракта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120876" y="2852738"/>
            <a:ext cx="2873618" cy="2169825"/>
          </a:xfrm>
          <a:prstGeom prst="rect">
            <a:avLst/>
          </a:prstGeom>
          <a:solidFill>
            <a:srgbClr val="FFCCCC"/>
          </a:solidFill>
          <a:ln w="9525">
            <a:solidFill>
              <a:srgbClr val="00113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Arial" charset="0"/>
              </a:rPr>
              <a:t>Активные антитеррористические действия руководителя</a:t>
            </a:r>
            <a:br>
              <a:rPr lang="ru-RU" dirty="0">
                <a:latin typeface="Arial" charset="0"/>
              </a:rPr>
            </a:br>
            <a:r>
              <a:rPr lang="ru-RU" dirty="0">
                <a:latin typeface="Arial" charset="0"/>
              </a:rPr>
              <a:t>и работников.</a:t>
            </a:r>
          </a:p>
          <a:p>
            <a:pPr marL="179388" indent="-179388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Arial" charset="0"/>
              </a:rPr>
              <a:t>Использование фактора стойкости коллектива</a:t>
            </a:r>
          </a:p>
        </p:txBody>
      </p:sp>
    </p:spTree>
    <p:extLst>
      <p:ext uri="{BB962C8B-B14F-4D97-AF65-F5344CB8AC3E}">
        <p14:creationId xmlns:p14="http://schemas.microsoft.com/office/powerpoint/2010/main" val="240389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</TotalTime>
  <Words>3262</Words>
  <Application>Microsoft Office PowerPoint</Application>
  <PresentationFormat>Произвольный</PresentationFormat>
  <Paragraphs>410</Paragraphs>
  <Slides>33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48" baseType="lpstr">
      <vt:lpstr>Arial Unicode MS</vt:lpstr>
      <vt:lpstr>Arial</vt:lpstr>
      <vt:lpstr>Arial Black</vt:lpstr>
      <vt:lpstr>Calibri</vt:lpstr>
      <vt:lpstr>Century Gothic</vt:lpstr>
      <vt:lpstr>Franklin Gothic Book</vt:lpstr>
      <vt:lpstr>Franklin Gothic Medium</vt:lpstr>
      <vt:lpstr>Garamond</vt:lpstr>
      <vt:lpstr>Tahoma</vt:lpstr>
      <vt:lpstr>Times New Roman</vt:lpstr>
      <vt:lpstr>Times New Roman Cyr</vt:lpstr>
      <vt:lpstr>Wingdings</vt:lpstr>
      <vt:lpstr>Wingdings 3</vt:lpstr>
      <vt:lpstr>1_Default Design</vt:lpstr>
      <vt:lpstr>Легкий дым</vt:lpstr>
      <vt:lpstr>Презентация PowerPoint</vt:lpstr>
      <vt:lpstr>Презентация PowerPoint</vt:lpstr>
      <vt:lpstr>Перечень особо важных государственных объектов и объектов жизнеобеспечения</vt:lpstr>
      <vt:lpstr>Распределение по регионам РФ количества ПОО и численность населения (тыс. чел), проживающего в опасных зонах</vt:lpstr>
      <vt:lpstr>Расчетные показатели возможных последствий при диверсиях на ПОО</vt:lpstr>
      <vt:lpstr>Расчетные показатели возможных последствий при диверсиях на ПОО</vt:lpstr>
      <vt:lpstr>Электромагнитный терроризм</vt:lpstr>
      <vt:lpstr>Презентация PowerPoint</vt:lpstr>
      <vt:lpstr>Превентивные мероприятия</vt:lpstr>
      <vt:lpstr>Презентация PowerPoint</vt:lpstr>
      <vt:lpstr>Оперативные мероприятия</vt:lpstr>
      <vt:lpstr>Рекомендованные документы на ОЭ для предупреждения и защиты от террористических актов</vt:lpstr>
      <vt:lpstr>Паспорт антитеррористической защищенности объекта</vt:lpstr>
      <vt:lpstr>Паспорт безопасности объекта</vt:lpstr>
      <vt:lpstr>Цикл планирования и управления ликвидаций последствий ЧС/ТА</vt:lpstr>
      <vt:lpstr>Превентивные (стратегические) планы</vt:lpstr>
      <vt:lpstr>ПЛАН действий при возникновении ЧС/ТА</vt:lpstr>
      <vt:lpstr>ПЛАН действий при возникновении ЧС/ТА</vt:lpstr>
      <vt:lpstr>Исходные данные для планирования мероприятий по предупреждению ТА и смягчению их последствий</vt:lpstr>
      <vt:lpstr>Характеристика опасности возникновения на территории ЧС</vt:lpstr>
      <vt:lpstr>Работа с населением</vt:lpstr>
      <vt:lpstr>Сигналы оповещения ОУ, сил ГО и населения об угрозе и возникновении ЧС</vt:lpstr>
      <vt:lpstr>Постановление Правительства РФ от 15 сентября 1999 г. № 1040 «О мерах по противодействию терроризму»</vt:lpstr>
      <vt:lpstr>Для принятия соответствующих мер без значительного вливания финансовых средств руководителям муниципальных учреждений рекомендовать:</vt:lpstr>
      <vt:lpstr>Проверка ОУ по безопасности и антитеррористической защищенности:</vt:lpstr>
      <vt:lpstr>Презентация PowerPoint</vt:lpstr>
      <vt:lpstr>Некоторые признаки, позволяющие обнаружить ВОП:</vt:lpstr>
      <vt:lpstr>Для предотвращения возможного террористического акта:</vt:lpstr>
      <vt:lpstr>Презентация PowerPoint</vt:lpstr>
      <vt:lpstr>Рекомендации </vt:lpstr>
      <vt:lpstr>Рекомендации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PGAU</cp:lastModifiedBy>
  <cp:revision>174</cp:revision>
  <cp:lastPrinted>2017-02-28T05:53:24Z</cp:lastPrinted>
  <dcterms:created xsi:type="dcterms:W3CDTF">2012-09-16T05:10:25Z</dcterms:created>
  <dcterms:modified xsi:type="dcterms:W3CDTF">2025-04-21T05:32:34Z</dcterms:modified>
</cp:coreProperties>
</file>