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notesMasterIdLst>
    <p:notesMasterId r:id="rId36"/>
  </p:notesMasterIdLst>
  <p:sldIdLst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93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4" r:id="rId34"/>
    <p:sldId id="259" r:id="rId35"/>
  </p:sldIdLst>
  <p:sldSz cx="9145588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6DD8AA-6304-409F-BFEA-58DD39B9EF3C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4725" y="768350"/>
            <a:ext cx="4895850" cy="3671888"/>
          </a:xfrm>
          <a:ln w="12700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108" y="4672375"/>
            <a:ext cx="4980241" cy="4444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762000"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754" y="2514601"/>
            <a:ext cx="6601597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754" y="4777381"/>
            <a:ext cx="660159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24" y="4321159"/>
            <a:ext cx="1395715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407" y="4529542"/>
            <a:ext cx="585080" cy="365125"/>
          </a:xfrm>
        </p:spPr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6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3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0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3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2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9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9414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31348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98901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21056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2203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9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5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985" y="304801"/>
            <a:ext cx="754511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985" y="1981200"/>
            <a:ext cx="754511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9D41A-D834-42C8-8D85-04FAAB851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96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985" y="304801"/>
            <a:ext cx="754511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985" y="1981200"/>
            <a:ext cx="3696342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5753" y="1981200"/>
            <a:ext cx="3696342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9AF5-7718-4311-BF63-55DDA790C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8" y="476672"/>
            <a:ext cx="713170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8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02245" y="3356992"/>
            <a:ext cx="758706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</a:rPr>
              <a:t>Антитеррористическая защищенность особо важных объектов жизнедеятельности. Основные мероприятия по предупреждению террористических актов и смягчению их последствий на объектах жизнедеятельности и среди гражданского населения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64482" y="333376"/>
            <a:ext cx="5616624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ВНЕШНЯЯ БЕЗОПАСНОСТЬ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740436" y="1412776"/>
            <a:ext cx="3672525" cy="6475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charset="0"/>
              </a:rPr>
              <a:t>МЕРОПРИЯТИЯ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80626" y="2636912"/>
            <a:ext cx="2880000" cy="504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Организационные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204132" y="2636912"/>
            <a:ext cx="2880000" cy="504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Инженерно-технические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228845" y="2636912"/>
            <a:ext cx="2880000" cy="504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По подготовке к защите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620626" y="2348880"/>
            <a:ext cx="604821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620466" y="2339452"/>
            <a:ext cx="0" cy="296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669138" y="2339452"/>
            <a:ext cx="0" cy="2974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572794" y="1125539"/>
            <a:ext cx="0" cy="287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0626" y="3212976"/>
            <a:ext cx="2880000" cy="335476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Правовые (юридический отдел).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Распределение обязанностей между должностными лицами.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Назначение ответственных лиц.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Строгий пропускной режим.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Постоянный контроль и анализ состояния дел на объекте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04132" y="3212976"/>
            <a:ext cx="2880000" cy="3339376"/>
          </a:xfrm>
          <a:prstGeom prst="rect">
            <a:avLst/>
          </a:prstGeom>
          <a:solidFill>
            <a:srgbClr val="FFCCCC"/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Служба охраны.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Охранные технические устройства.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Закрытость технической информации.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Закрытие каналов несанкционированного получения данных посторонними лицами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600" dirty="0">
              <a:latin typeface="Arial" charset="0"/>
            </a:endParaRPr>
          </a:p>
          <a:p>
            <a:pPr marL="179388" indent="-179388" eaLnBrk="1" hangingPunct="1">
              <a:spcBef>
                <a:spcPts val="180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600" dirty="0">
              <a:latin typeface="Arial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228978" y="3212976"/>
            <a:ext cx="2880000" cy="3339376"/>
          </a:xfrm>
          <a:prstGeom prst="rect">
            <a:avLst/>
          </a:prstGeom>
          <a:solidFill>
            <a:srgbClr val="FFCCCC"/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Обучение работников.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Контроль связи и корреспонденции.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Анализ угроз и информация силовых структур.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Оснащение телефонов АОН</a:t>
            </a: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600" dirty="0">
              <a:latin typeface="Arial" charset="0"/>
            </a:endParaRPr>
          </a:p>
          <a:p>
            <a:pPr marL="179388" indent="-179388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600" dirty="0">
              <a:latin typeface="Arial" charset="0"/>
            </a:endParaRPr>
          </a:p>
          <a:p>
            <a:pPr marL="179388" indent="-179388" eaLnBrk="1" hangingPunct="1">
              <a:spcBef>
                <a:spcPts val="120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600" dirty="0">
              <a:latin typeface="Arial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4572794" y="2060849"/>
            <a:ext cx="0" cy="5753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1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705171"/>
            <a:ext cx="4880139" cy="5040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Оперативные мероприятия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00386" y="1628800"/>
            <a:ext cx="6941080" cy="252028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Планирование работы с населением.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Охрана объектов.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Введение ограничений.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Технические мероприятия.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Подготовка сил и средств.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2819" y="307602"/>
            <a:ext cx="7545110" cy="67592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Рекомендованные документы на ОЭ для предупреждения и защиты от террористических актов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780329" y="1413024"/>
            <a:ext cx="3024713" cy="431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ДОКУМЕНТЫ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4321" y="2204716"/>
            <a:ext cx="4753385" cy="10082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План (инструкции)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действий по обеспечению безопасности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сотрудников от проявления терроризма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09582" y="2204863"/>
            <a:ext cx="3527708" cy="10081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Паспорт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антитеррористической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защищенности объекта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700586" y="1988839"/>
            <a:ext cx="4752433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00586" y="1988987"/>
            <a:ext cx="0" cy="2158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28378" y="3428705"/>
            <a:ext cx="7992887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Памятки, рекомендации, инструкции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28378" y="3860330"/>
            <a:ext cx="7992887" cy="2816156"/>
          </a:xfrm>
          <a:prstGeom prst="rect">
            <a:avLst/>
          </a:prstGeom>
          <a:solidFill>
            <a:srgbClr val="FFCCCC"/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Arial" charset="0"/>
              </a:rPr>
              <a:t>Типовая инструкция по организации обучения населения по защите от террористических актов.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Arial" charset="0"/>
              </a:rPr>
              <a:t>Рекомендации (конкретные) по действиям персонала в различных условиях при проявлении терроризма.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Arial" charset="0"/>
              </a:rPr>
              <a:t>Памятка «О порядке приема сообщений, содержащих угрозы террористического характера»; обращение с анонимной информацией об угрозе теракта. 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latin typeface="Arial" charset="0"/>
              </a:rPr>
              <a:t>Памятка (буклет) по мерам защиты при угрозе и возникновении террористических актов.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293644" y="1844354"/>
            <a:ext cx="0" cy="15846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7453019" y="1988987"/>
            <a:ext cx="0" cy="2158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6375" y="135648"/>
            <a:ext cx="8064885" cy="62952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антитеррористической защищенности объекта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43882" y="1268414"/>
            <a:ext cx="2916744" cy="8651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Потенциально опасные 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объекты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132634" y="1268414"/>
            <a:ext cx="3096682" cy="8651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Объекты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 культурно-зрелищного 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назначения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300986" y="1268414"/>
            <a:ext cx="2700806" cy="8651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Объекты 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с большим 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сосредоточением людей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692474" y="908050"/>
            <a:ext cx="6048672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692474" y="908051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741146" y="908051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692474" y="21336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644802" y="21336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692475" y="2349500"/>
            <a:ext cx="29523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988194" y="2492376"/>
            <a:ext cx="3456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latin typeface="Garamond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177508" y="2627620"/>
            <a:ext cx="5473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charset="0"/>
              </a:rPr>
              <a:t>Рекомендованные для разработки документы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124444" y="2349500"/>
            <a:ext cx="0" cy="8634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7741146" y="2133600"/>
            <a:ext cx="0" cy="10793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8750232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124444" y="5516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0626" y="3212976"/>
            <a:ext cx="5112248" cy="2769989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Общие сведения об объекте.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Возможные критические (аварийные) ситуации.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Сведения о персонале объекта.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Силы и средства охраны объекта.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Мероприятия по усилению.</a:t>
            </a:r>
            <a:br>
              <a:rPr lang="ru-RU" altLang="ru-RU" sz="1600" dirty="0">
                <a:latin typeface="Arial" charset="0"/>
              </a:rPr>
            </a:br>
            <a:r>
              <a:rPr lang="ru-RU" altLang="ru-RU" sz="1600" dirty="0">
                <a:latin typeface="Arial" charset="0"/>
              </a:rPr>
              <a:t>антитеррористической защищенности объекта.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Ситуационные планы.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Планы охраны и обеспечения безопасности при проведении массовых мероприятий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357174" y="3201984"/>
            <a:ext cx="3644618" cy="907941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Ситуационные планы.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Arial" charset="0"/>
              </a:rPr>
              <a:t>Варианты планов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728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5134685" cy="41840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безопасности объекта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340768"/>
            <a:ext cx="8280920" cy="52565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Обеспечение безопасности функционирования предприятия. Силы и средства объекта: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параметры охраняемой территории;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инженерные заграждения;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силы охраны;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средства охраны;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организация связи;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tabLst>
                <a:tab pos="442913" algn="l"/>
                <a:tab pos="811213" algn="l"/>
              </a:tabLst>
              <a:defRPr/>
            </a:pPr>
            <a:r>
              <a:rPr lang="ru-RU" sz="1800" dirty="0">
                <a:latin typeface="Arial" charset="0"/>
              </a:rPr>
              <a:t>наличие на объекте добровольной народной дружины (ее численность, функциональные обязанности по охране объекта).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Особенности условий функционирования органов планирования</a:t>
            </a:r>
            <a:br>
              <a:rPr lang="ru-RU" sz="2000" dirty="0">
                <a:solidFill>
                  <a:srgbClr val="002060"/>
                </a:solidFill>
                <a:latin typeface="Arial" charset="0"/>
              </a:rPr>
            </a:b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и управления: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defRPr/>
            </a:pPr>
            <a:r>
              <a:rPr lang="ru-RU" sz="1800" dirty="0">
                <a:latin typeface="Arial" charset="0"/>
              </a:rPr>
              <a:t>частичная предсказуемость ТА и возможности решения связанных с этим проблем, мест возникновения и сценариев развития ТА;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defRPr/>
            </a:pPr>
            <a:r>
              <a:rPr lang="ru-RU" sz="1800" dirty="0">
                <a:latin typeface="Arial" charset="0"/>
              </a:rPr>
              <a:t>слабая предсказуемость масштаба и времени возникновения ТА;</a:t>
            </a:r>
          </a:p>
          <a:p>
            <a:pPr marL="606425" indent="-342900" eaLnBrk="1" hangingPunct="1">
              <a:lnSpc>
                <a:spcPct val="110000"/>
              </a:lnSpc>
              <a:spcBef>
                <a:spcPts val="300"/>
              </a:spcBef>
              <a:buFont typeface="+mj-lt"/>
              <a:buAutoNum type="arabicParenR"/>
              <a:defRPr/>
            </a:pPr>
            <a:r>
              <a:rPr lang="ru-RU" sz="1800" dirty="0">
                <a:latin typeface="Arial" charset="0"/>
              </a:rPr>
              <a:t>непредсказуемость ряда неблагоприятных событий и ситуаций, обусловленных возникновением и развитием других ЧС (наличие стратегических неожиданностей).</a:t>
            </a:r>
          </a:p>
          <a:p>
            <a:pPr eaLnBrk="1" hangingPunct="1">
              <a:defRPr/>
            </a:pPr>
            <a:endParaRPr lang="ru-RU" sz="1800" b="1" dirty="0">
              <a:latin typeface="Arial" charset="0"/>
            </a:endParaRPr>
          </a:p>
          <a:p>
            <a:pPr eaLnBrk="1" hangingPunct="1">
              <a:defRPr/>
            </a:pPr>
            <a:endParaRPr lang="ru-RU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620688"/>
            <a:ext cx="6862877" cy="63443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 планирования и управления ликвидаций последствий ЧС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xfrm>
            <a:off x="684363" y="1556792"/>
            <a:ext cx="7848872" cy="4032448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ru-RU" sz="2200" dirty="0">
                <a:latin typeface="Arial" charset="0"/>
              </a:rPr>
              <a:t>Прогноз последствий ЧС</a:t>
            </a:r>
            <a:r>
              <a:rPr lang="en-US" sz="2200" dirty="0">
                <a:latin typeface="Arial" charset="0"/>
              </a:rPr>
              <a:t>/</a:t>
            </a:r>
            <a:r>
              <a:rPr lang="ru-RU" sz="2200" dirty="0">
                <a:latin typeface="Arial" charset="0"/>
              </a:rPr>
              <a:t>ТА путем формирования сценариев развития ситуации.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ru-RU" sz="2200" dirty="0">
                <a:latin typeface="Arial" charset="0"/>
              </a:rPr>
              <a:t>Формирование целей и критериев управления ликвидацией последствий ЧС</a:t>
            </a:r>
            <a:r>
              <a:rPr lang="en-US" sz="2200" dirty="0">
                <a:latin typeface="Arial" charset="0"/>
              </a:rPr>
              <a:t>/</a:t>
            </a:r>
            <a:r>
              <a:rPr lang="ru-RU" sz="2200" dirty="0">
                <a:latin typeface="Arial" charset="0"/>
              </a:rPr>
              <a:t>ТА.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ru-RU" sz="2200" dirty="0">
                <a:latin typeface="Arial" charset="0"/>
              </a:rPr>
              <a:t>Стратегическое (долгосрочное) планирование превентивных мероприятий.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ru-RU" sz="2200" dirty="0">
                <a:latin typeface="Arial" charset="0"/>
              </a:rPr>
              <a:t>Тактическое (текущее) планирование альтернативных ответных действий на возникающие угрозы ЧС</a:t>
            </a:r>
            <a:r>
              <a:rPr lang="en-US" sz="2200" dirty="0">
                <a:latin typeface="Arial" charset="0"/>
              </a:rPr>
              <a:t>/</a:t>
            </a:r>
            <a:r>
              <a:rPr lang="ru-RU" sz="2200" dirty="0">
                <a:latin typeface="Arial" charset="0"/>
              </a:rPr>
              <a:t>ТА.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ru-RU" sz="2200" dirty="0">
                <a:latin typeface="Arial" charset="0"/>
              </a:rPr>
              <a:t>Стратегическое и оперативное управление в условиях ЧС</a:t>
            </a:r>
            <a:r>
              <a:rPr lang="en-US" sz="2200" dirty="0">
                <a:latin typeface="Arial" charset="0"/>
              </a:rPr>
              <a:t>/</a:t>
            </a:r>
            <a:r>
              <a:rPr lang="ru-RU" sz="2200" dirty="0">
                <a:latin typeface="Arial" charset="0"/>
              </a:rPr>
              <a:t>ТА.</a:t>
            </a:r>
          </a:p>
        </p:txBody>
      </p:sp>
    </p:spTree>
    <p:extLst>
      <p:ext uri="{BB962C8B-B14F-4D97-AF65-F5344CB8AC3E}">
        <p14:creationId xmlns:p14="http://schemas.microsoft.com/office/powerpoint/2010/main" val="4855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6696744" cy="4188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Превентивные (стратегические) планы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828378" y="1268760"/>
            <a:ext cx="8064896" cy="4968552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План для управления комплексами мероприятий в режиме повседневной деятельности:</a:t>
            </a:r>
          </a:p>
          <a:p>
            <a:pPr marL="536575" indent="-273050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является долгосрочным целевым планом (программой);</a:t>
            </a:r>
          </a:p>
          <a:p>
            <a:pPr marL="536575" indent="-273050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составляется раздельно по основным направлениям деятельности;</a:t>
            </a:r>
          </a:p>
          <a:p>
            <a:pPr marL="536575" indent="-273050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определяет объемы мероприятий и необходимые средства.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Arial" charset="0"/>
              </a:rPr>
              <a:t>План действий при угрозе ТА (режим повышенной готовности) включает:</a:t>
            </a:r>
          </a:p>
          <a:p>
            <a:pPr marL="538163" indent="-274638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план защиты населения (персонала);</a:t>
            </a:r>
          </a:p>
          <a:p>
            <a:pPr marL="538163" indent="-274638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план изменений режимов работы предприятия;</a:t>
            </a:r>
          </a:p>
          <a:p>
            <a:pPr marL="538163" indent="-274638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план приведения в готовность сил и средств проведения АСДНР;</a:t>
            </a:r>
          </a:p>
          <a:p>
            <a:pPr marL="538163" indent="-274638" eaLnBrk="1" hangingPunct="1">
              <a:lnSpc>
                <a:spcPct val="100000"/>
              </a:lnSpc>
              <a:spcBef>
                <a:spcPts val="300"/>
              </a:spcBef>
              <a:buFontTx/>
              <a:buChar char="-"/>
              <a:defRPr/>
            </a:pPr>
            <a:r>
              <a:rPr lang="ru-RU" sz="2000" dirty="0">
                <a:latin typeface="Arial" charset="0"/>
              </a:rPr>
              <a:t>план привлечения дополнительных материально-технических ресурсов, размещенных в безопасных местах.</a:t>
            </a:r>
          </a:p>
        </p:txBody>
      </p:sp>
    </p:spTree>
    <p:extLst>
      <p:ext uri="{BB962C8B-B14F-4D97-AF65-F5344CB8AC3E}">
        <p14:creationId xmlns:p14="http://schemas.microsoft.com/office/powerpoint/2010/main" val="136288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6696744" cy="47667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действий при возникновении ЧС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endParaRPr lang="ru-RU" altLang="ru-RU" sz="2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340768"/>
            <a:ext cx="8568952" cy="51845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defRPr/>
            </a:pPr>
            <a:r>
              <a:rPr lang="ru-RU" altLang="ru-RU" sz="2000" dirty="0">
                <a:latin typeface="Arial" charset="0"/>
              </a:rPr>
              <a:t>Является опорным вариантом для последующей оперативной корректировки и детализации конкретного стратегического плана действий органов управления в ЧС.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Экстренное оповещение и связь</a:t>
            </a:r>
            <a:r>
              <a:rPr lang="ru-RU" altLang="ru-RU" sz="2000" dirty="0">
                <a:latin typeface="Arial" charset="0"/>
              </a:rPr>
              <a:t> (населения, проверка всех служб связи).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Регулярное информирование</a:t>
            </a:r>
            <a:r>
              <a:rPr lang="ru-RU" altLang="ru-RU" sz="2000" dirty="0">
                <a:latin typeface="Arial" charset="0"/>
              </a:rPr>
              <a:t> населения (ориентирование на необходимые защитные действия).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Эвакуация</a:t>
            </a:r>
            <a:r>
              <a:rPr lang="ru-RU" altLang="ru-RU" sz="2000" dirty="0">
                <a:latin typeface="Arial" charset="0"/>
              </a:rPr>
              <a:t> (помощь людям, выходящим в относительно безопасные районы).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Обеспечение жизнедеятельности людей в условиях ЧС</a:t>
            </a:r>
            <a:r>
              <a:rPr lang="ru-RU" altLang="ru-RU" sz="2000" dirty="0">
                <a:latin typeface="Arial" charset="0"/>
              </a:rPr>
              <a:t> (предоставление убежища, жилья, пищи, одежды, санитарного обеспечения).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Медицинское обеспечение в условия ЧС</a:t>
            </a:r>
            <a:r>
              <a:rPr lang="en-US" altLang="ru-RU" sz="2000" b="1" dirty="0">
                <a:latin typeface="Arial" charset="0"/>
              </a:rPr>
              <a:t>/</a:t>
            </a:r>
            <a:r>
              <a:rPr lang="ru-RU" altLang="ru-RU" sz="2000" b="1" dirty="0">
                <a:latin typeface="Arial" charset="0"/>
              </a:rPr>
              <a:t>ТА</a:t>
            </a:r>
            <a:r>
              <a:rPr lang="ru-RU" altLang="ru-RU" sz="2000" dirty="0">
                <a:latin typeface="Arial" charset="0"/>
              </a:rPr>
              <a:t> (оказание экстренной медицинской помощи).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Обеспечение безопасности</a:t>
            </a:r>
            <a:r>
              <a:rPr lang="ru-RU" altLang="ru-RU" sz="2000" dirty="0">
                <a:latin typeface="Arial" charset="0"/>
              </a:rPr>
              <a:t> (защита жизни людей и материальных ценностей; контроль за перемещением работников и технических средств, необходимых для противодействия и ликвидации последствий ЧС</a:t>
            </a:r>
            <a:r>
              <a:rPr lang="en-US" altLang="ru-RU" sz="2000" dirty="0">
                <a:latin typeface="Arial" charset="0"/>
              </a:rPr>
              <a:t>/</a:t>
            </a:r>
            <a:r>
              <a:rPr lang="ru-RU" altLang="ru-RU" sz="2000" dirty="0">
                <a:latin typeface="Arial" charset="0"/>
              </a:rPr>
              <a:t>ТА).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ru-RU" alt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3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458" y="692696"/>
            <a:ext cx="6192688" cy="4046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действий при возникновении ЧС</a:t>
            </a:r>
            <a:r>
              <a:rPr lang="en-US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endParaRPr lang="ru-RU" altLang="ru-RU" sz="2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40346" y="1340768"/>
            <a:ext cx="8459641" cy="4701536"/>
          </a:xfrm>
        </p:spPr>
        <p:txBody>
          <a:bodyPr>
            <a:normAutofit fontScale="92500"/>
          </a:bodyPr>
          <a:lstStyle/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Борьба с пожарами и экстренное спасение людей.</a:t>
            </a:r>
          </a:p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Радиационная, химическая, бактериологическая и др. виды защиты</a:t>
            </a:r>
            <a:r>
              <a:rPr lang="ru-RU" altLang="ru-RU" sz="2000" dirty="0">
                <a:latin typeface="Arial" charset="0"/>
              </a:rPr>
              <a:t> (разведка и оценка обстановки для защиты населения</a:t>
            </a:r>
            <a:br>
              <a:rPr lang="ru-RU" altLang="ru-RU" sz="2000" dirty="0">
                <a:latin typeface="Arial" charset="0"/>
              </a:rPr>
            </a:br>
            <a:r>
              <a:rPr lang="ru-RU" altLang="ru-RU" sz="2000" dirty="0">
                <a:latin typeface="Arial" charset="0"/>
              </a:rPr>
              <a:t>и лиц, занятых в ликвидации ЧС</a:t>
            </a:r>
            <a:r>
              <a:rPr lang="en-US" altLang="ru-RU" sz="2000" dirty="0">
                <a:latin typeface="Arial" charset="0"/>
              </a:rPr>
              <a:t>/</a:t>
            </a:r>
            <a:r>
              <a:rPr lang="ru-RU" altLang="ru-RU" sz="2000" dirty="0">
                <a:latin typeface="Arial" charset="0"/>
              </a:rPr>
              <a:t>ТА).</a:t>
            </a:r>
          </a:p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Ремонт коммунальных служб и хозяйств</a:t>
            </a:r>
            <a:r>
              <a:rPr lang="ru-RU" altLang="ru-RU" sz="2000" dirty="0">
                <a:latin typeface="Arial" charset="0"/>
              </a:rPr>
              <a:t> (срочный ремонт пораженных жизненно важных коммунальных служб).</a:t>
            </a:r>
          </a:p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Анализ и оценка ЧС</a:t>
            </a:r>
            <a:r>
              <a:rPr lang="en-US" altLang="ru-RU" sz="2000" b="1" dirty="0">
                <a:latin typeface="Arial" charset="0"/>
              </a:rPr>
              <a:t>/</a:t>
            </a:r>
            <a:r>
              <a:rPr lang="ru-RU" altLang="ru-RU" sz="2000" b="1" dirty="0">
                <a:latin typeface="Arial" charset="0"/>
              </a:rPr>
              <a:t>ТА</a:t>
            </a:r>
            <a:r>
              <a:rPr lang="ru-RU" altLang="ru-RU" sz="2000" dirty="0">
                <a:latin typeface="Arial" charset="0"/>
              </a:rPr>
              <a:t> (мониторинг и характеристика ЧС; оценка физических потерь; информация о результатах противодействий ЧС; выбор направления ликвидаций ЧС).</a:t>
            </a:r>
          </a:p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Материально-техническое снабжение</a:t>
            </a:r>
            <a:r>
              <a:rPr lang="ru-RU" altLang="ru-RU" sz="2000" dirty="0">
                <a:latin typeface="Arial" charset="0"/>
              </a:rPr>
              <a:t> (транспортировка материально-технических ресурсов; привлечение дополнительных средств для выполнения чрезвычайных функций).</a:t>
            </a:r>
          </a:p>
          <a:p>
            <a:pPr marL="442913" indent="-442913">
              <a:lnSpc>
                <a:spcPct val="110000"/>
              </a:lnSpc>
              <a:spcBef>
                <a:spcPts val="300"/>
              </a:spcBef>
              <a:buFont typeface="+mj-lt"/>
              <a:buAutoNum type="arabicPeriod" startAt="7"/>
              <a:defRPr/>
            </a:pPr>
            <a:r>
              <a:rPr lang="ru-RU" altLang="ru-RU" sz="2000" b="1" dirty="0">
                <a:latin typeface="Arial" charset="0"/>
              </a:rPr>
              <a:t>Управление и контроль</a:t>
            </a:r>
            <a:r>
              <a:rPr lang="ru-RU" altLang="ru-RU" sz="2000" dirty="0">
                <a:latin typeface="Arial" charset="0"/>
              </a:rPr>
              <a:t> (руководство реализацией функций 1</a:t>
            </a:r>
            <a:r>
              <a:rPr lang="ru-RU" altLang="ru-RU" sz="2000" dirty="0">
                <a:latin typeface="Calibri"/>
              </a:rPr>
              <a:t>–</a:t>
            </a:r>
            <a:r>
              <a:rPr lang="ru-RU" altLang="ru-RU" sz="2000" dirty="0">
                <a:latin typeface="Arial" charset="0"/>
              </a:rPr>
              <a:t>11).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ru-RU" alt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632848" cy="7200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Исходные данные для планирования мероприятий по предупреждению ТА и смягчению их последствий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8337" y="1484784"/>
            <a:ext cx="8462903" cy="5184305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200" b="1" dirty="0">
                <a:solidFill>
                  <a:srgbClr val="001132"/>
                </a:solidFill>
                <a:latin typeface="Arial" charset="0"/>
              </a:rPr>
              <a:t>Общая характеристика административно-территориальной единицы: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200" b="1" dirty="0">
                <a:latin typeface="Arial" charset="0"/>
              </a:rPr>
              <a:t>Общие сведения о территории</a:t>
            </a:r>
            <a:r>
              <a:rPr lang="ru-RU" sz="2200" dirty="0">
                <a:latin typeface="Arial" charset="0"/>
              </a:rPr>
              <a:t> </a:t>
            </a:r>
            <a:r>
              <a:rPr lang="ru-RU" sz="1900" dirty="0">
                <a:latin typeface="Arial" charset="0"/>
              </a:rPr>
              <a:t>(общая численность населения, количество населенных пунктов с объектами особой важности и 1 категории и др.).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200" b="1" dirty="0">
                <a:latin typeface="Arial" charset="0"/>
              </a:rPr>
              <a:t>Характеристика природных условий.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200" b="1" dirty="0">
                <a:latin typeface="Arial" charset="0"/>
              </a:rPr>
              <a:t>Социально-демографическая характеристика.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200" b="1" dirty="0">
                <a:latin typeface="Arial" charset="0"/>
              </a:rPr>
              <a:t>Транспортная освоенность территории</a:t>
            </a:r>
            <a:r>
              <a:rPr lang="ru-RU" sz="2200" dirty="0">
                <a:latin typeface="Arial" charset="0"/>
              </a:rPr>
              <a:t> </a:t>
            </a:r>
            <a:r>
              <a:rPr lang="ru-RU" sz="1900" dirty="0">
                <a:latin typeface="Arial" charset="0"/>
              </a:rPr>
              <a:t>(количество автомобильных и железнодорожных мостов, количество портов, пристаней, шлюзов, протяжных магистральных продуктопроводов и др.).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200" b="1" dirty="0">
                <a:latin typeface="Arial" charset="0"/>
              </a:rPr>
              <a:t>Характеристика отраслей социальной сферы </a:t>
            </a:r>
            <a:r>
              <a:rPr lang="ru-RU" sz="1900" dirty="0">
                <a:latin typeface="Arial" charset="0"/>
              </a:rPr>
              <a:t>(количество жилых и административных зданий, лечебно-профилактических учреждений, объектов связи и жизнеобеспечения населения, места возможного массового скопления людей – автостоянки; остановки общественного транспорта, культовые, ритуальные и культурно-спортивные учреждения).</a:t>
            </a:r>
          </a:p>
          <a:p>
            <a:pPr eaLnBrk="1" hangingPunct="1">
              <a:buFontTx/>
              <a:buNone/>
              <a:defRPr/>
            </a:pPr>
            <a:endParaRPr lang="ru-RU" sz="2000" dirty="0">
              <a:latin typeface="Arial" charset="0"/>
            </a:endParaRPr>
          </a:p>
          <a:p>
            <a:pPr eaLnBrk="1" hangingPunct="1">
              <a:buFontTx/>
              <a:buChar char="-"/>
              <a:defRPr/>
            </a:pPr>
            <a:endParaRPr lang="ru-RU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450" y="629120"/>
            <a:ext cx="1764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0346" y="1340768"/>
            <a:ext cx="8424936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Особо важные государственные объекты и объекты жизнеобеспечения.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Распределение по регионам РФ количества потенциально опасных объектов (ПОО) и численность населения (тыс. чел), проживающего в опасных зонах.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Расчетные показатели возможных последствий при диверсиях на ПОО.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Законодательные и правовые аспекты в предупреждении, выявлении и пресечении террористической деятельности.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Основные критерии безопасности и защищенности объектов.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Паспорт антитеррористической защищенности образовательного учреждения (ОУ).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Основные мероприятия по предупреждению террористических актов и смягчению их последствий.</a:t>
            </a:r>
          </a:p>
          <a:p>
            <a:pPr marL="442913" indent="-442913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altLang="ru-RU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Рекомендации по предупреждению и предотвращению терактов. </a:t>
            </a: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6696744" cy="792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опасности возникновения на территории ЧС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484784"/>
            <a:ext cx="8175427" cy="4320480"/>
          </a:xfrm>
          <a:noFill/>
        </p:spPr>
        <p:txBody>
          <a:bodyPr>
            <a:normAutofit/>
          </a:bodyPr>
          <a:lstStyle/>
          <a:p>
            <a:pPr marL="263525" indent="-263525" eaLnBrk="1" hangingPunct="1">
              <a:defRPr/>
            </a:pPr>
            <a:r>
              <a:rPr lang="ru-RU" sz="2200" dirty="0">
                <a:latin typeface="Arial" charset="0"/>
              </a:rPr>
              <a:t>Количество ПОО на территории.</a:t>
            </a:r>
          </a:p>
          <a:p>
            <a:pPr marL="263525" indent="-263525" eaLnBrk="1" hangingPunct="1">
              <a:defRPr/>
            </a:pPr>
            <a:r>
              <a:rPr lang="ru-RU" sz="2200" dirty="0">
                <a:latin typeface="Arial" charset="0"/>
              </a:rPr>
              <a:t>Количество населения, проживающего в непосредственной близости от ПОО.</a:t>
            </a:r>
          </a:p>
          <a:p>
            <a:pPr marL="263525" indent="-263525" eaLnBrk="1" hangingPunct="1">
              <a:defRPr/>
            </a:pPr>
            <a:r>
              <a:rPr lang="ru-RU" sz="2200" dirty="0">
                <a:latin typeface="Arial" charset="0"/>
              </a:rPr>
              <a:t>Общий объем используемых, производимых</a:t>
            </a:r>
            <a:br>
              <a:rPr lang="ru-RU" sz="2200" dirty="0">
                <a:latin typeface="Arial" charset="0"/>
              </a:rPr>
            </a:br>
            <a:r>
              <a:rPr lang="ru-RU" sz="2200" dirty="0">
                <a:latin typeface="Arial" charset="0"/>
              </a:rPr>
              <a:t>и хранимых аварийно-опасных химических, радиоактивных веществ и биологических поражающих агентов.</a:t>
            </a:r>
          </a:p>
          <a:p>
            <a:pPr marL="263525" indent="-263525" eaLnBrk="1" hangingPunct="1">
              <a:defRPr/>
            </a:pPr>
            <a:r>
              <a:rPr lang="ru-RU" sz="2200" dirty="0">
                <a:latin typeface="Arial" charset="0"/>
              </a:rPr>
              <a:t>Объем возможных аварийных выбросов химически, биологически и радиоактивных веществ.</a:t>
            </a:r>
          </a:p>
          <a:p>
            <a:pPr marL="263525" indent="-263525" eaLnBrk="1" hangingPunct="1">
              <a:defRPr/>
            </a:pPr>
            <a:r>
              <a:rPr lang="ru-RU" sz="2200" dirty="0">
                <a:latin typeface="Arial" charset="0"/>
              </a:rPr>
              <a:t>Количество потенциально опасных мест захоронения промышленных отходов и могильников.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4382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3217777" cy="4320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населением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80" y="1308695"/>
            <a:ext cx="8231029" cy="500062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altLang="ru-RU" sz="2400" dirty="0">
                <a:latin typeface="Arial" charset="0"/>
              </a:rPr>
              <a:t>Информирование.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altLang="ru-RU" sz="2400" dirty="0">
                <a:latin typeface="Arial" charset="0"/>
              </a:rPr>
              <a:t>Оповещение.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altLang="ru-RU" sz="2400" dirty="0">
                <a:latin typeface="Arial" charset="0"/>
              </a:rPr>
              <a:t>Обучение.</a:t>
            </a:r>
          </a:p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ru-RU" altLang="ru-RU" sz="2400" dirty="0">
                <a:solidFill>
                  <a:srgbClr val="001132"/>
                </a:solidFill>
                <a:latin typeface="Arial" charset="0"/>
              </a:rPr>
              <a:t>Эти задачи решаются действиями сил и средств сотрудников специализированных государственных </a:t>
            </a:r>
            <a:r>
              <a:rPr lang="ru-RU" altLang="ru-RU" sz="2400" dirty="0">
                <a:latin typeface="Arial" charset="0"/>
              </a:rPr>
              <a:t>организаций: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пожарных;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спасателей МЧС и ГО;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учителей;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медиков;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работников полиции;</a:t>
            </a:r>
          </a:p>
          <a:p>
            <a:pPr marL="358775" indent="-358775" algn="ctr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2400" dirty="0">
                <a:latin typeface="Arial" charset="0"/>
              </a:rPr>
              <a:t>СМИ.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4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985" y="304801"/>
            <a:ext cx="7545110" cy="74793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Сигналы оповещения ОУ, сил ГО и населения об угрозе и возникновении ЧС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5356" y="1339999"/>
            <a:ext cx="3457357" cy="5048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ЧС военного характера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176070" y="1329760"/>
            <a:ext cx="4898288" cy="503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ЧС природно-техногенного характера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07139" y="1989212"/>
            <a:ext cx="4537863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70C0"/>
                </a:solidFill>
                <a:latin typeface="Arial" charset="0"/>
              </a:rPr>
              <a:t>Сигнал «ВНИМАНИЕ ВСЕМ!»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61007" y="2716919"/>
            <a:ext cx="3491707" cy="328551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800" dirty="0">
                <a:latin typeface="Arial" charset="0"/>
              </a:rPr>
              <a:t>Для ОУ ГО: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«Воздушная опасность!»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«Ракетная опасность!»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«Авиационная опасность!»</a:t>
            </a:r>
          </a:p>
          <a:p>
            <a:pPr eaLnBrk="1" hangingPunct="1">
              <a:spcBef>
                <a:spcPts val="600"/>
              </a:spcBef>
              <a:buClrTx/>
              <a:buSzTx/>
              <a:buNone/>
            </a:pPr>
            <a:r>
              <a:rPr lang="ru-RU" altLang="ru-RU" sz="1800" dirty="0">
                <a:latin typeface="Arial" charset="0"/>
              </a:rPr>
              <a:t>Для населения: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«Воздушная тревога!»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«Радиационная опасность!»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«Химическая опасность!»</a:t>
            </a:r>
          </a:p>
          <a:p>
            <a:pPr marL="285750" indent="-285750" eaLnBrk="1" hangingPunct="1"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«Бактериологическая опасность!»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263415" y="2708920"/>
            <a:ext cx="4882173" cy="3200876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263525" indent="-263525" eaLnBrk="1" hangingPunct="1">
              <a:spcBef>
                <a:spcPts val="18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возникновения ЧС».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«Возникновение ЧС».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аварии (авария) на РОО».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аварии (авария) на ХОО».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эпидемии (эпидемия)».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аварии (авария) на ВПОО».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затопления (наводнения)».</a:t>
            </a:r>
          </a:p>
          <a:p>
            <a:pPr marL="263525" indent="-263525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«Штормовое предупреждение».</a:t>
            </a:r>
          </a:p>
          <a:p>
            <a:pPr marL="263525" indent="-263525" eaLnBrk="1" hangingPunct="1"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70C0"/>
                </a:solidFill>
                <a:latin typeface="Arial" charset="0"/>
              </a:rPr>
              <a:t>«Угроза специфических ЧС»</a:t>
            </a:r>
          </a:p>
        </p:txBody>
      </p:sp>
    </p:spTree>
    <p:extLst>
      <p:ext uri="{BB962C8B-B14F-4D97-AF65-F5344CB8AC3E}">
        <p14:creationId xmlns:p14="http://schemas.microsoft.com/office/powerpoint/2010/main" val="13406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377478"/>
            <a:ext cx="5400600" cy="10352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15 сентября 1999 г. № 1040 «О мерах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противодействию терроризму»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2314" y="1412776"/>
            <a:ext cx="8784976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ru-RU" sz="2200" dirty="0">
                <a:effectLst/>
                <a:latin typeface="Arial" charset="0"/>
              </a:rPr>
              <a:t>&lt;</a:t>
            </a:r>
            <a:r>
              <a:rPr lang="ru-RU" altLang="ru-RU" sz="2200" dirty="0">
                <a:effectLst/>
                <a:latin typeface="Arial" charset="0"/>
              </a:rPr>
              <a:t>…</a:t>
            </a:r>
            <a:r>
              <a:rPr lang="en-US" altLang="ru-RU" sz="2200" dirty="0">
                <a:effectLst/>
                <a:latin typeface="Arial" charset="0"/>
              </a:rPr>
              <a:t>&gt;</a:t>
            </a:r>
            <a:endParaRPr lang="ru-RU" altLang="ru-RU" sz="2200" dirty="0">
              <a:effectLst/>
              <a:latin typeface="Arial" charset="0"/>
            </a:endParaRPr>
          </a:p>
          <a:p>
            <a:pPr marL="263525" indent="-263525">
              <a:lnSpc>
                <a:spcPct val="100000"/>
              </a:lnSpc>
              <a:buFont typeface="Wingdings" pitchFamily="2" charset="2"/>
              <a:buNone/>
            </a:pPr>
            <a:r>
              <a:rPr lang="ru-RU" altLang="ru-RU" sz="2200" dirty="0">
                <a:effectLst/>
                <a:latin typeface="Arial" charset="0"/>
              </a:rPr>
              <a:t>2. Рекомендовать органам исполнительной власти субъектов РФ</a:t>
            </a:r>
            <a:br>
              <a:rPr lang="ru-RU" altLang="ru-RU" sz="2200" dirty="0">
                <a:effectLst/>
                <a:latin typeface="Arial" charset="0"/>
              </a:rPr>
            </a:br>
            <a:r>
              <a:rPr lang="ru-RU" altLang="ru-RU" sz="2200" dirty="0">
                <a:effectLst/>
                <a:latin typeface="Arial" charset="0"/>
              </a:rPr>
              <a:t>и органам местного самоуправления крупных городов и других населенных пунктов:</a:t>
            </a:r>
          </a:p>
          <a:p>
            <a:pPr marL="536575" indent="-273050">
              <a:lnSpc>
                <a:spcPct val="100000"/>
              </a:lnSpc>
              <a:spcBef>
                <a:spcPts val="300"/>
              </a:spcBef>
            </a:pPr>
            <a:r>
              <a:rPr lang="ru-RU" altLang="ru-RU" sz="2000" dirty="0">
                <a:effectLst/>
                <a:latin typeface="Arial" charset="0"/>
              </a:rPr>
              <a:t>создать при указанных органах временные оперативные штабы по защите населения, ООВ и объектов жизнеобеспечения населения;</a:t>
            </a:r>
          </a:p>
          <a:p>
            <a:pPr marL="536575" indent="-273050">
              <a:lnSpc>
                <a:spcPct val="100000"/>
              </a:lnSpc>
              <a:spcBef>
                <a:spcPts val="300"/>
              </a:spcBef>
            </a:pPr>
            <a:r>
              <a:rPr lang="ru-RU" altLang="ru-RU" sz="2000" dirty="0">
                <a:effectLst/>
                <a:latin typeface="Arial" charset="0"/>
              </a:rPr>
              <a:t>разработать и осуществить комплекс неотложных мер по усилению безопасности жилых микрорайонов, мест массового пребывания </a:t>
            </a:r>
            <a:r>
              <a:rPr lang="ru-RU" altLang="ru-RU" sz="2100" dirty="0">
                <a:latin typeface="Arial" charset="0"/>
              </a:rPr>
              <a:t>людей, </a:t>
            </a:r>
            <a:r>
              <a:rPr lang="ru-RU" sz="2100" dirty="0">
                <a:latin typeface="Arial" charset="0"/>
              </a:rPr>
              <a:t>учреждений образования, здравоохранения</a:t>
            </a:r>
            <a:r>
              <a:rPr lang="ru-RU" altLang="ru-RU" sz="2100" dirty="0">
                <a:latin typeface="Arial" charset="0"/>
              </a:rPr>
              <a:t>, культуры </a:t>
            </a:r>
            <a:r>
              <a:rPr lang="ru-RU" altLang="ru-RU" sz="2000" dirty="0">
                <a:effectLst/>
                <a:latin typeface="Arial" charset="0"/>
              </a:rPr>
              <a:t>и спорта (укрепление чердаков, подвалов, установка кодовых замков и домофонов в подъездах, средств экстренной связи с милицией и установок телеобзора);</a:t>
            </a:r>
          </a:p>
          <a:p>
            <a:pPr marL="536575" indent="-273050">
              <a:lnSpc>
                <a:spcPct val="100000"/>
              </a:lnSpc>
              <a:spcBef>
                <a:spcPts val="300"/>
              </a:spcBef>
            </a:pPr>
            <a:r>
              <a:rPr lang="ru-RU" altLang="ru-RU" sz="2000" dirty="0">
                <a:effectLst/>
                <a:latin typeface="Arial" charset="0"/>
              </a:rPr>
              <a:t>усилить контроль за соблюдением правил регистрационного учета граждан;</a:t>
            </a:r>
          </a:p>
          <a:p>
            <a:pPr marL="536575" indent="-273050">
              <a:lnSpc>
                <a:spcPct val="100000"/>
              </a:lnSpc>
              <a:spcBef>
                <a:spcPts val="300"/>
              </a:spcBef>
            </a:pPr>
            <a:r>
              <a:rPr lang="ru-RU" altLang="ru-RU" sz="2000" dirty="0">
                <a:effectLst/>
                <a:latin typeface="Arial" charset="0"/>
              </a:rPr>
              <a:t>выделить ассигнования на увеличение количества служебно-розыскных собак в ОВД, технических средств по обнаружению ВОП;</a:t>
            </a:r>
          </a:p>
          <a:p>
            <a:pPr marL="536575" indent="-273050">
              <a:lnSpc>
                <a:spcPct val="100000"/>
              </a:lnSpc>
              <a:spcBef>
                <a:spcPts val="300"/>
              </a:spcBef>
            </a:pPr>
            <a:r>
              <a:rPr lang="ru-RU" altLang="ru-RU" sz="2000" dirty="0">
                <a:effectLst/>
                <a:latin typeface="Arial" charset="0"/>
              </a:rPr>
              <a:t>активно вовлекать население, частные охранные предприятия, службы безопасности организаций и общественные организации в проведение профилактической работы.</a:t>
            </a:r>
          </a:p>
          <a:p>
            <a:pPr>
              <a:buFontTx/>
              <a:buChar char="-"/>
            </a:pPr>
            <a:endParaRPr lang="ru-RU" altLang="ru-RU" sz="2000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0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476672"/>
            <a:ext cx="7560840" cy="9358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принятия соответствующих мер без значительного вливания финансовых средств руководителям муниципальных учреждений рекомендовать: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3739" y="1556792"/>
            <a:ext cx="8533551" cy="5013176"/>
          </a:xfrm>
          <a:noFill/>
        </p:spPr>
        <p:txBody>
          <a:bodyPr>
            <a:normAutofit lnSpcReduction="10000"/>
          </a:bodyPr>
          <a:lstStyle/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запретить размещение коммерческих структур на территории образовательных учреждений; </a:t>
            </a:r>
          </a:p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антитеррористическим комиссиям взять под контроль состояние антитеррористической безопасности ОУ;</a:t>
            </a:r>
          </a:p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тщательно подбирать и проверять кадры;</a:t>
            </a:r>
          </a:p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состояние охраны учреждений образования, охраняемых частными охранными предприятиями, привести в соответствие с требованиями нормативно-правовой базы;</a:t>
            </a:r>
          </a:p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оснастить силы и средства звеньев РСЧС повышенной готовности современными средствами разведки, СИЗ, мобильными средствами связи и оповещения;</a:t>
            </a:r>
          </a:p>
          <a:p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усилить контроль за соблюдением требований санитарного законодательства РФ на объектах водоснабжения</a:t>
            </a:r>
            <a:b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</a:br>
            <a:r>
              <a:rPr lang="ru-RU" altLang="ru-RU" sz="2200" dirty="0">
                <a:solidFill>
                  <a:srgbClr val="333333"/>
                </a:solidFill>
                <a:effectLst/>
                <a:latin typeface="Arial" charset="0"/>
              </a:rPr>
              <a:t>и обеспечить надежную охрану узлов водозабора.</a:t>
            </a:r>
          </a:p>
        </p:txBody>
      </p:sp>
    </p:spTree>
    <p:extLst>
      <p:ext uri="{BB962C8B-B14F-4D97-AF65-F5344CB8AC3E}">
        <p14:creationId xmlns:p14="http://schemas.microsoft.com/office/powerpoint/2010/main" val="32819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41682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ОУ по безопасности и антитеррористической защищенности: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0386" y="1340768"/>
            <a:ext cx="7848872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Паспорт безопасности.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Заместитель руководителя по безопасности.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Документы по антитерроризму.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dirty="0">
                <a:latin typeface="Arial" charset="0"/>
              </a:rPr>
              <a:t>Ознакомление коллектива с приказами и инструкциями по обеспечению антитеррористической защищенности объекта</a:t>
            </a:r>
            <a:r>
              <a:rPr lang="ru-RU" altLang="ru-RU" sz="1600" dirty="0"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Схемы оповещения, связи и порядка вызова.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Номера телефонов служб УФСБ, УГОЧС, ОВД.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Инструкция по организации прогулок учащихся.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Инструкция по обеспечению антитеррористической защищенности.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Охраны.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Наличие у охраны учреждения журнала допуска на объект и т. д.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Кнопка тревожной сигнализации.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Система видеонаблюдения.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Система громкоговорящей связи.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График дежурства ответственных сотрудников ОУ.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Состояние всех дверей.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Наличие арендных организаций.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Состояние территории.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Комиссия по ЧС.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altLang="ru-RU" sz="1600" dirty="0">
                <a:effectLst/>
                <a:latin typeface="Arial" charset="0"/>
              </a:rPr>
              <a:t>Отчетные документы по практической отработке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423733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370013" y="260350"/>
            <a:ext cx="7775575" cy="1296988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 терактах в основном применяются устройства </a:t>
            </a:r>
            <a:r>
              <a:rPr lang="ru-RU" altLang="ru-RU" sz="2400" b="1" dirty="0">
                <a:solidFill>
                  <a:srgbClr val="002060"/>
                </a:solidFill>
                <a:latin typeface="Calibri"/>
                <a:ea typeface="+mj-ea"/>
                <a:cs typeface="Arial" panose="020B0604020202020204" pitchFamily="34" charset="0"/>
              </a:rPr>
              <a:t>–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взрывоопасные</a:t>
            </a:r>
            <a:b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предметы (ВОП) </a:t>
            </a:r>
          </a:p>
        </p:txBody>
      </p:sp>
      <p:graphicFrame>
        <p:nvGraphicFramePr>
          <p:cNvPr id="451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40534"/>
              </p:ext>
            </p:extLst>
          </p:nvPr>
        </p:nvGraphicFramePr>
        <p:xfrm>
          <a:off x="466949" y="1557338"/>
          <a:ext cx="8426325" cy="4895998"/>
        </p:xfrm>
        <a:graphic>
          <a:graphicData uri="http://schemas.openxmlformats.org/drawingml/2006/table">
            <a:tbl>
              <a:tblPr/>
              <a:tblGrid>
                <a:gridCol w="389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5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Штатные</a:t>
                      </a:r>
                    </a:p>
                  </a:txBody>
                  <a:tcPr marL="91456" marR="91456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Самодельные</a:t>
                      </a:r>
                    </a:p>
                  </a:txBody>
                  <a:tcPr marL="91456" marR="91456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4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Авиационные бомбы, ракеты (боеголовки), снаряды, минометные мины, патроны авиационных пулеметов и пушек, патроны стрелкового оружия, ручные гранаты, химические и специальные боеприпасы и другие устройства, применяемые в армии, правоохранительных органах, промышленности.</a:t>
                      </a:r>
                    </a:p>
                  </a:txBody>
                  <a:tcPr marL="91456" marR="91456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Взрывные устройства, изготовленные кустарно, а также доработанные штатные ВОП (твердые, пластичные, гранулированные и порошкообразные вещества, различные виды пороха, жидкости и разнообразные смеси). Самодельные ВОП террористы часто маскируют под вполне безобидные предметы, начиняя их взрывчатыми веществами (мобильные телефоны, рации, авторучки, зажигалки, детские игрушки и т. д.)</a:t>
                      </a:r>
                    </a:p>
                  </a:txBody>
                  <a:tcPr marL="91456" marR="91456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91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458" y="764704"/>
            <a:ext cx="6984776" cy="3600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признаки, позволяющие обнаружить ВОП: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340768"/>
            <a:ext cx="8496944" cy="5328592"/>
          </a:xfrm>
          <a:noFill/>
          <a:extLst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бесхозные предметы или предметы, не характерные для окружающей обстановки;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предметы домашнего обихода (чаще дорогостоящие), якобы утерянные или забытые;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наличие в конструкции штатных боеприпасов;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элементы, остатки материалов, не характерные для данного предмета или местности;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признаки горения;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звук работы часового механизма, щелчки;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запах горючих веществ;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наличие у предмета устройства, напоминающего радиоантенну;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натянутые проволока, шнур, веревка, провода;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выделяющиеся участки свежевырытой или засохшей земли (на даче);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следы ремонта, участки стены с нарушенной окраской (в квартире);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000" dirty="0">
                <a:solidFill>
                  <a:srgbClr val="333333"/>
                </a:solidFill>
                <a:latin typeface="Arial" charset="0"/>
              </a:rPr>
              <a:t>парковка загруженных автомобилей (чаще старых) во дворе дома на длительный срок.</a:t>
            </a:r>
          </a:p>
          <a:p>
            <a:pPr>
              <a:lnSpc>
                <a:spcPct val="80000"/>
              </a:lnSpc>
              <a:defRPr/>
            </a:pPr>
            <a:endParaRPr lang="ru-RU" altLang="ru-RU" sz="200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678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5291" y="476672"/>
            <a:ext cx="6059831" cy="64807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предотвращения возможного террористического акта: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8338" y="1412776"/>
            <a:ext cx="8424936" cy="51571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не трогайте в вагоне поезда (метро), в подъезде дома или на улице оставленные без присмотра пакеты (сумки, коробки и т. п.) и не подпускайте к ним других;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сообщите о находке сотруднику полиции; 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постарайтесь запомнить приметы подозрительных людей и сообщите их прибывшим сотрудникам спецслужб;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если произошел взрыв, примите меры к предотвращению пожара</a:t>
            </a:r>
            <a:br>
              <a:rPr lang="ru-RU" altLang="ru-RU" sz="2200" dirty="0">
                <a:latin typeface="Arial" charset="0"/>
              </a:rPr>
            </a:br>
            <a:r>
              <a:rPr lang="ru-RU" altLang="ru-RU" sz="2200" dirty="0">
                <a:latin typeface="Arial" charset="0"/>
              </a:rPr>
              <a:t>и паники, окажите первую медицинскую помощь пострадавшим;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опасайтесь подозрительных конвертов и посылок: неправильное заполнение адреса, Ф.И.О. либо нет обратного адреса; если письмо объемное, содержимое не распределяется по центру, упакуйте</a:t>
            </a:r>
            <a:br>
              <a:rPr lang="ru-RU" altLang="ru-RU" sz="2200" dirty="0">
                <a:latin typeface="Arial" charset="0"/>
              </a:rPr>
            </a:br>
            <a:r>
              <a:rPr lang="ru-RU" altLang="ru-RU" sz="2200" dirty="0">
                <a:latin typeface="Arial" charset="0"/>
              </a:rPr>
              <a:t>в полиэтиленовый пакет и сдайте в полицейский участок или</a:t>
            </a:r>
            <a:br>
              <a:rPr lang="ru-RU" altLang="ru-RU" sz="2200" dirty="0">
                <a:latin typeface="Arial" charset="0"/>
              </a:rPr>
            </a:br>
            <a:r>
              <a:rPr lang="ru-RU" altLang="ru-RU" sz="2200" dirty="0">
                <a:latin typeface="Arial" charset="0"/>
              </a:rPr>
              <a:t>в штаб ГО;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ru-RU" altLang="ru-RU" sz="2200" dirty="0">
                <a:latin typeface="Arial" charset="0"/>
              </a:rPr>
              <a:t>обращайте внимание на парковку возле дома загруженных автомобилей на длительный срок; на активные попытки посторонних лиц проникнуть в место расположения </a:t>
            </a:r>
            <a:r>
              <a:rPr lang="ru-RU" altLang="ru-RU" sz="2200" dirty="0" err="1">
                <a:latin typeface="Arial" charset="0"/>
              </a:rPr>
              <a:t>газотрубопроводов</a:t>
            </a:r>
            <a:r>
              <a:rPr lang="ru-RU" altLang="ru-RU" sz="2200" dirty="0">
                <a:latin typeface="Arial" charset="0"/>
              </a:rPr>
              <a:t>, в подвальные и чердачные помещения, в здания (детские сады, ОУ, больницы) и т. д.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altLang="ru-RU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2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187657" y="244450"/>
            <a:ext cx="7206914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</a:rPr>
              <a:t>ВОЗМОЖНЫЕ МЕСТА УСТАНОВКИ ВЗРЫВНЫХ УСТРОЙСТВ</a:t>
            </a:r>
            <a:endParaRPr lang="ru-RU" altLang="ru-RU" sz="1800" b="1" dirty="0">
              <a:solidFill>
                <a:srgbClr val="002060"/>
              </a:solidFill>
              <a:latin typeface="Times New Roman Cyr" pitchFamily="18" charset="-52"/>
            </a:endParaRPr>
          </a:p>
        </p:txBody>
      </p:sp>
      <p:sp>
        <p:nvSpPr>
          <p:cNvPr id="30723" name="Rectangle 10"/>
          <p:cNvSpPr>
            <a:spLocks noChangeArrowheads="1"/>
          </p:cNvSpPr>
          <p:nvPr/>
        </p:nvSpPr>
        <p:spPr bwMode="auto">
          <a:xfrm>
            <a:off x="1642196" y="678577"/>
            <a:ext cx="1423851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Подземные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переходы</a:t>
            </a:r>
          </a:p>
        </p:txBody>
      </p:sp>
      <p:sp>
        <p:nvSpPr>
          <p:cNvPr id="30724" name="Rectangle 11"/>
          <p:cNvSpPr>
            <a:spLocks noChangeArrowheads="1"/>
          </p:cNvSpPr>
          <p:nvPr/>
        </p:nvSpPr>
        <p:spPr bwMode="auto">
          <a:xfrm>
            <a:off x="1911278" y="1491413"/>
            <a:ext cx="110703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Вокзалы</a:t>
            </a:r>
          </a:p>
        </p:txBody>
      </p:sp>
      <p:sp>
        <p:nvSpPr>
          <p:cNvPr id="30725" name="Rectangle 12"/>
          <p:cNvSpPr>
            <a:spLocks noChangeArrowheads="1"/>
          </p:cNvSpPr>
          <p:nvPr/>
        </p:nvSpPr>
        <p:spPr bwMode="auto">
          <a:xfrm>
            <a:off x="2090173" y="2329613"/>
            <a:ext cx="92813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Рынки</a:t>
            </a:r>
          </a:p>
        </p:txBody>
      </p:sp>
      <p:sp>
        <p:nvSpPr>
          <p:cNvPr id="30726" name="Rectangle 13"/>
          <p:cNvSpPr>
            <a:spLocks noChangeArrowheads="1"/>
          </p:cNvSpPr>
          <p:nvPr/>
        </p:nvSpPr>
        <p:spPr bwMode="auto">
          <a:xfrm>
            <a:off x="1708783" y="3244013"/>
            <a:ext cx="133434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Стадионы</a:t>
            </a:r>
          </a:p>
        </p:txBody>
      </p:sp>
      <p:sp>
        <p:nvSpPr>
          <p:cNvPr id="30727" name="Rectangle 14"/>
          <p:cNvSpPr>
            <a:spLocks noChangeArrowheads="1"/>
          </p:cNvSpPr>
          <p:nvPr/>
        </p:nvSpPr>
        <p:spPr bwMode="auto">
          <a:xfrm>
            <a:off x="252314" y="3789040"/>
            <a:ext cx="2813733" cy="92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Дискотеки, клубы,</a:t>
            </a:r>
            <a:br>
              <a:rPr lang="ru-RU" altLang="ru-RU" sz="1800" dirty="0">
                <a:latin typeface="Arial" charset="0"/>
              </a:rPr>
            </a:br>
            <a:r>
              <a:rPr lang="ru-RU" altLang="ru-RU" sz="1800" dirty="0">
                <a:latin typeface="Arial" charset="0"/>
              </a:rPr>
              <a:t>развлекательные учреждения</a:t>
            </a:r>
          </a:p>
        </p:txBody>
      </p:sp>
      <p:sp>
        <p:nvSpPr>
          <p:cNvPr id="30728" name="Rectangle 15"/>
          <p:cNvSpPr>
            <a:spLocks noChangeArrowheads="1"/>
          </p:cNvSpPr>
          <p:nvPr/>
        </p:nvSpPr>
        <p:spPr bwMode="auto">
          <a:xfrm>
            <a:off x="1799449" y="4859226"/>
            <a:ext cx="124367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Магазины</a:t>
            </a:r>
          </a:p>
        </p:txBody>
      </p:sp>
      <p:sp>
        <p:nvSpPr>
          <p:cNvPr id="30729" name="Rectangle 16"/>
          <p:cNvSpPr>
            <a:spLocks noChangeArrowheads="1"/>
          </p:cNvSpPr>
          <p:nvPr/>
        </p:nvSpPr>
        <p:spPr bwMode="auto">
          <a:xfrm>
            <a:off x="1323486" y="5806363"/>
            <a:ext cx="171963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Транспортные</a:t>
            </a:r>
            <a:br>
              <a:rPr lang="ru-RU" altLang="ru-RU" sz="1800" dirty="0">
                <a:latin typeface="Arial" charset="0"/>
              </a:rPr>
            </a:br>
            <a:r>
              <a:rPr lang="ru-RU" altLang="ru-RU" sz="1800" dirty="0">
                <a:latin typeface="Arial" charset="0"/>
              </a:rPr>
              <a:t>средства</a:t>
            </a:r>
          </a:p>
        </p:txBody>
      </p:sp>
      <p:sp>
        <p:nvSpPr>
          <p:cNvPr id="30730" name="Rectangle 24"/>
          <p:cNvSpPr>
            <a:spLocks noChangeArrowheads="1"/>
          </p:cNvSpPr>
          <p:nvPr/>
        </p:nvSpPr>
        <p:spPr bwMode="auto">
          <a:xfrm>
            <a:off x="5725520" y="692696"/>
            <a:ext cx="3420068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Объекты жизнеобеспечения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(электроподстанции,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газоперекачивающие и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распределительные станции)</a:t>
            </a:r>
          </a:p>
        </p:txBody>
      </p:sp>
      <p:sp>
        <p:nvSpPr>
          <p:cNvPr id="30731" name="Rectangle 25"/>
          <p:cNvSpPr>
            <a:spLocks noChangeArrowheads="1"/>
          </p:cNvSpPr>
          <p:nvPr/>
        </p:nvSpPr>
        <p:spPr bwMode="auto">
          <a:xfrm>
            <a:off x="6012954" y="1894639"/>
            <a:ext cx="231896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Учебные заведения</a:t>
            </a:r>
          </a:p>
        </p:txBody>
      </p:sp>
      <p:sp>
        <p:nvSpPr>
          <p:cNvPr id="30732" name="Rectangle 26"/>
          <p:cNvSpPr>
            <a:spLocks noChangeArrowheads="1"/>
          </p:cNvSpPr>
          <p:nvPr/>
        </p:nvSpPr>
        <p:spPr bwMode="auto">
          <a:xfrm>
            <a:off x="5940946" y="3551021"/>
            <a:ext cx="1537922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Детские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 учреждения</a:t>
            </a:r>
          </a:p>
        </p:txBody>
      </p:sp>
      <p:sp>
        <p:nvSpPr>
          <p:cNvPr id="30733" name="Rectangle 27"/>
          <p:cNvSpPr>
            <a:spLocks noChangeArrowheads="1"/>
          </p:cNvSpPr>
          <p:nvPr/>
        </p:nvSpPr>
        <p:spPr bwMode="auto">
          <a:xfrm>
            <a:off x="6012954" y="2638011"/>
            <a:ext cx="154920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Больницы,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поликлиники</a:t>
            </a:r>
            <a:endParaRPr lang="ru-RU" altLang="ru-RU" sz="18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34" name="Rectangle 28"/>
          <p:cNvSpPr>
            <a:spLocks noChangeArrowheads="1"/>
          </p:cNvSpPr>
          <p:nvPr/>
        </p:nvSpPr>
        <p:spPr bwMode="auto">
          <a:xfrm>
            <a:off x="6012954" y="4293096"/>
            <a:ext cx="2701445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Подвалы и лестничные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клетки жилых зданий</a:t>
            </a:r>
          </a:p>
        </p:txBody>
      </p:sp>
      <p:sp>
        <p:nvSpPr>
          <p:cNvPr id="30735" name="Rectangle 29"/>
          <p:cNvSpPr>
            <a:spLocks noChangeArrowheads="1"/>
          </p:cNvSpPr>
          <p:nvPr/>
        </p:nvSpPr>
        <p:spPr bwMode="auto">
          <a:xfrm>
            <a:off x="6012954" y="5374315"/>
            <a:ext cx="2851743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Контейнеры для мусора,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урны</a:t>
            </a: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6012954" y="6371394"/>
            <a:ext cx="173509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charset="0"/>
              </a:rPr>
              <a:t>Опоры мостов</a:t>
            </a:r>
          </a:p>
        </p:txBody>
      </p:sp>
      <p:sp>
        <p:nvSpPr>
          <p:cNvPr id="30737" name="Line 32"/>
          <p:cNvSpPr>
            <a:spLocks noChangeShapeType="1"/>
          </p:cNvSpPr>
          <p:nvPr/>
        </p:nvSpPr>
        <p:spPr bwMode="auto">
          <a:xfrm flipH="1">
            <a:off x="4645320" y="1002062"/>
            <a:ext cx="11579" cy="5595289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8" name="Line 33"/>
          <p:cNvSpPr>
            <a:spLocks noChangeShapeType="1"/>
          </p:cNvSpPr>
          <p:nvPr/>
        </p:nvSpPr>
        <p:spPr bwMode="auto">
          <a:xfrm>
            <a:off x="4645321" y="1268760"/>
            <a:ext cx="129562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9" name="Line 34"/>
          <p:cNvSpPr>
            <a:spLocks noChangeShapeType="1"/>
          </p:cNvSpPr>
          <p:nvPr/>
        </p:nvSpPr>
        <p:spPr bwMode="auto">
          <a:xfrm>
            <a:off x="3120537" y="990600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0" name="Line 35"/>
          <p:cNvSpPr>
            <a:spLocks noChangeShapeType="1"/>
          </p:cNvSpPr>
          <p:nvPr/>
        </p:nvSpPr>
        <p:spPr bwMode="auto">
          <a:xfrm>
            <a:off x="4641116" y="2060848"/>
            <a:ext cx="129983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1" name="Line 36"/>
          <p:cNvSpPr>
            <a:spLocks noChangeShapeType="1"/>
          </p:cNvSpPr>
          <p:nvPr/>
        </p:nvSpPr>
        <p:spPr bwMode="auto">
          <a:xfrm>
            <a:off x="3120537" y="1676400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2" name="Line 37"/>
          <p:cNvSpPr>
            <a:spLocks noChangeShapeType="1"/>
          </p:cNvSpPr>
          <p:nvPr/>
        </p:nvSpPr>
        <p:spPr bwMode="auto">
          <a:xfrm>
            <a:off x="3120537" y="2514600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3" name="Line 38"/>
          <p:cNvSpPr>
            <a:spLocks noChangeShapeType="1"/>
          </p:cNvSpPr>
          <p:nvPr/>
        </p:nvSpPr>
        <p:spPr bwMode="auto">
          <a:xfrm>
            <a:off x="4641116" y="2996952"/>
            <a:ext cx="129983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4" name="Line 39"/>
          <p:cNvSpPr>
            <a:spLocks noChangeShapeType="1"/>
          </p:cNvSpPr>
          <p:nvPr/>
        </p:nvSpPr>
        <p:spPr bwMode="auto">
          <a:xfrm>
            <a:off x="3120537" y="3429000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5" name="Line 40"/>
          <p:cNvSpPr>
            <a:spLocks noChangeShapeType="1"/>
          </p:cNvSpPr>
          <p:nvPr/>
        </p:nvSpPr>
        <p:spPr bwMode="auto">
          <a:xfrm>
            <a:off x="4641116" y="3861048"/>
            <a:ext cx="129983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6" name="Line 41"/>
          <p:cNvSpPr>
            <a:spLocks noChangeShapeType="1"/>
          </p:cNvSpPr>
          <p:nvPr/>
        </p:nvSpPr>
        <p:spPr bwMode="auto">
          <a:xfrm>
            <a:off x="3196751" y="4293096"/>
            <a:ext cx="1448051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7" name="Line 42"/>
          <p:cNvSpPr>
            <a:spLocks noChangeShapeType="1"/>
          </p:cNvSpPr>
          <p:nvPr/>
        </p:nvSpPr>
        <p:spPr bwMode="auto">
          <a:xfrm>
            <a:off x="4644802" y="4653136"/>
            <a:ext cx="1296144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8" name="Line 43"/>
          <p:cNvSpPr>
            <a:spLocks noChangeShapeType="1"/>
          </p:cNvSpPr>
          <p:nvPr/>
        </p:nvSpPr>
        <p:spPr bwMode="auto">
          <a:xfrm>
            <a:off x="3132634" y="5157192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9" name="Line 44"/>
          <p:cNvSpPr>
            <a:spLocks noChangeShapeType="1"/>
          </p:cNvSpPr>
          <p:nvPr/>
        </p:nvSpPr>
        <p:spPr bwMode="auto">
          <a:xfrm>
            <a:off x="4656899" y="5661248"/>
            <a:ext cx="1284047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0" name="Line 45"/>
          <p:cNvSpPr>
            <a:spLocks noChangeShapeType="1"/>
          </p:cNvSpPr>
          <p:nvPr/>
        </p:nvSpPr>
        <p:spPr bwMode="auto">
          <a:xfrm>
            <a:off x="3120537" y="6165304"/>
            <a:ext cx="152426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1" name="Line 46"/>
          <p:cNvSpPr>
            <a:spLocks noChangeShapeType="1"/>
          </p:cNvSpPr>
          <p:nvPr/>
        </p:nvSpPr>
        <p:spPr bwMode="auto">
          <a:xfrm flipV="1">
            <a:off x="4641116" y="6597351"/>
            <a:ext cx="1299830" cy="1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6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548680"/>
            <a:ext cx="7128792" cy="7200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особо важных государственных объектов и объектов жизнеобеспечения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03740" y="1484784"/>
            <a:ext cx="8317526" cy="46085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Гидротехнические сооружения (плотины, шлюзы, водозаборы, водохранилища, гидроузлы, насосные станции и т. д.).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Объекты энергетики (ГЭС, ГРЭС, АЭС, ТЭС, ТЭЦ, силовые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трансформаторные подстанции, крупные высоковольтные линии).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Промышленные предприятия по производству продуктов питания.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Склады и базы (арсеналы, склады взрывчатых и ядовитых веществ, горючего, техники, лекарств, наркотиков, сырья и готовой продукции, базы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мобрезерва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Объекты хранения и переработки нефтепродуктов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нефте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газохранилища, магистральные нефтепродуктопроводы).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Объекты с хранением и применением ядовитых, взрывчатых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бактериологически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опасных веществ (химические заводы, объекты пищевой, легкой, тяжелой, микробиологической промышленности, технические холодильники с хлором и аммиаком).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1968" y="650707"/>
            <a:ext cx="3024336" cy="543034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485901"/>
            <a:ext cx="7920880" cy="3167235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Контролируйте ситуацию вокруг себя.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пинайте ногами пакеты, коробки.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проявляйте любопытства при активизации деятельности правоохранительных сил.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стрельбе или взрыве падайте на землю, закрывайте голову руками.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подозрительном поведении человека обратитесь в органы правопорядка.</a:t>
            </a:r>
          </a:p>
          <a:p>
            <a:pPr eaLnBrk="1" hangingPunct="1">
              <a:defRPr/>
            </a:pPr>
            <a:endParaRPr lang="ru-RU" sz="2400" b="1" dirty="0">
              <a:solidFill>
                <a:schemeClr val="accent2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008" y="4509120"/>
            <a:ext cx="2448272" cy="21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64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95" y="690364"/>
            <a:ext cx="2915287" cy="500634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2772" name="Picture 4" descr="Зна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291" y="4614643"/>
            <a:ext cx="2376264" cy="22294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15033" y="1291058"/>
            <a:ext cx="8496944" cy="35086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найден подозрительный предмет:</a:t>
            </a:r>
          </a:p>
          <a:p>
            <a:pPr marL="342900" indent="-342900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Arial" charset="0"/>
              </a:rPr>
              <a:t>не трогайте его и отойдите в сторону; </a:t>
            </a:r>
          </a:p>
          <a:p>
            <a:pPr marL="342900" indent="-342900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>
                <a:latin typeface="Arial" charset="0"/>
              </a:rPr>
              <a:t>предупредите окружающих, сообщите о находке машинисту, дежурному по станции, работникам полиции;</a:t>
            </a:r>
          </a:p>
          <a:p>
            <a:pPr marL="342900" indent="-342900" eaLnBrk="1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200" dirty="0">
                <a:latin typeface="Arial" charset="0"/>
              </a:rPr>
              <a:t>не пытайтесь посмотреть, что находится в сумке. Возможен взрыв!</a:t>
            </a:r>
          </a:p>
          <a:p>
            <a:pPr marL="358775" eaLnBrk="1" hangingPunct="1">
              <a:spcBef>
                <a:spcPts val="600"/>
              </a:spcBef>
              <a:buClrTx/>
              <a:buSzTx/>
              <a:buNone/>
            </a:pPr>
            <a:r>
              <a:rPr lang="ru-RU" altLang="ru-RU" sz="2200" dirty="0">
                <a:latin typeface="Arial" charset="0"/>
              </a:rPr>
              <a:t>Если произошел взрыв, примите меры</a:t>
            </a:r>
            <a:br>
              <a:rPr lang="ru-RU" altLang="ru-RU" sz="2200" dirty="0">
                <a:latin typeface="Arial" charset="0"/>
              </a:rPr>
            </a:br>
            <a:r>
              <a:rPr lang="ru-RU" altLang="ru-RU" sz="2200" dirty="0">
                <a:latin typeface="Arial" charset="0"/>
              </a:rPr>
              <a:t>к предотвращению пожара и паники, окажите</a:t>
            </a:r>
            <a:br>
              <a:rPr lang="ru-RU" altLang="ru-RU" sz="2200" dirty="0">
                <a:latin typeface="Arial" charset="0"/>
              </a:rPr>
            </a:br>
            <a:r>
              <a:rPr lang="ru-RU" altLang="ru-RU" sz="2200" dirty="0">
                <a:latin typeface="Arial" charset="0"/>
              </a:rPr>
              <a:t>первую медицинскую помощь пострадавшим.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4442" y="446993"/>
            <a:ext cx="6937121" cy="8175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42093"/>
      </p:ext>
    </p:extLst>
  </p:cSld>
  <p:clrMapOvr>
    <a:masterClrMapping/>
  </p:clrMapOvr>
  <p:transition>
    <p:cover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4322" y="1340768"/>
            <a:ext cx="85661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Держите постоянно включенными телевизор, радиоприемник, радиоточку.</a:t>
            </a:r>
          </a:p>
          <a:p>
            <a:pPr marL="285750" indent="-28575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Создайте в доме (квартире) небольшой запас продуктов и воды.</a:t>
            </a:r>
          </a:p>
          <a:p>
            <a:pPr marL="285750" indent="-28575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Подготовьтесь к экстренной эвакуации (сложите в сумку документы, деньги, ценности, немного продуктов). Желательно иметь свисток.</a:t>
            </a:r>
          </a:p>
          <a:p>
            <a:pPr marL="285750" indent="-28575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Реже пользуйтесь общественным транспортом.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Подготовьте йод, бинты, вату и другие медицинские средства для оказания первой медицинской помощи.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Желательно отправить детей и престарелых на дачу, в деревню, в другой населенный пункт к родственникам или знакомым.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Избегайте мест скопления людей (рынки, магазины, стадионы, дискотеки).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Договоритесь с соседями о совместных действиях на случай оказания взаимопомощи.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Уберите с балконов и лоджий горюче-смазочные и легковоспламеняющиеся материалы.</a:t>
            </a:r>
          </a:p>
          <a:p>
            <a:pPr marL="263525" indent="-263525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Задерните шторы на окнах. Это убережет вас от разлетающихся осколков стекла.</a:t>
            </a:r>
          </a:p>
          <a:p>
            <a:pPr marL="263525" indent="-263525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Держите на видном месте список телефонов для передачи экстренной информации в правоохранительные органы.</a:t>
            </a:r>
          </a:p>
          <a:p>
            <a:pPr marL="263525" indent="-263525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" charset="0"/>
              </a:rPr>
              <a:t>Помогите больным и престарелым подготовиться к эвакуации</a:t>
            </a:r>
            <a:r>
              <a:rPr lang="ru-RU" altLang="ru-RU" b="1" dirty="0">
                <a:latin typeface="Arial" charset="0"/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56696" y="692696"/>
            <a:ext cx="7399647" cy="46230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Действия населения при угрозе теракта</a:t>
            </a:r>
          </a:p>
        </p:txBody>
      </p:sp>
    </p:spTree>
    <p:extLst>
      <p:ext uri="{BB962C8B-B14F-4D97-AF65-F5344CB8AC3E}">
        <p14:creationId xmlns:p14="http://schemas.microsoft.com/office/powerpoint/2010/main" val="7654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450" y="713520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6330" y="1340768"/>
            <a:ext cx="842493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Авдеев, Ю. И. </a:t>
            </a:r>
            <a:r>
              <a:rPr lang="ru-RU" altLang="ru-RU" sz="1600" dirty="0">
                <a:latin typeface="Arial" charset="0"/>
              </a:rPr>
              <a:t>Терроризм в современной России : состояние, возможные перспективы, некоторые вопросы противостояния / Ю. И. Авдеев // Противодействие терроризму. Проблемы ХХI века </a:t>
            </a:r>
            <a:r>
              <a:rPr lang="ru-RU" altLang="ru-RU" sz="1600" dirty="0">
                <a:latin typeface="Calibri"/>
              </a:rPr>
              <a:t>–</a:t>
            </a:r>
            <a:r>
              <a:rPr lang="ru-RU" altLang="ru-RU" sz="1600" dirty="0">
                <a:latin typeface="Arial" charset="0"/>
              </a:rPr>
              <a:t> </a:t>
            </a:r>
            <a:r>
              <a:rPr lang="ru-RU" altLang="ru-RU" sz="1600" dirty="0" err="1">
                <a:latin typeface="Arial" charset="0"/>
              </a:rPr>
              <a:t>Counter-Terrorism</a:t>
            </a:r>
            <a:r>
              <a:rPr lang="ru-RU" altLang="ru-RU" sz="1600" dirty="0">
                <a:latin typeface="Arial" charset="0"/>
              </a:rPr>
              <a:t>. </a:t>
            </a:r>
            <a:r>
              <a:rPr lang="ru-RU" altLang="ru-RU" sz="1600" dirty="0"/>
              <a:t>–</a:t>
            </a:r>
            <a:r>
              <a:rPr lang="ru-RU" altLang="ru-RU" sz="1600" dirty="0">
                <a:latin typeface="Arial" charset="0"/>
              </a:rPr>
              <a:t> 2014. </a:t>
            </a:r>
            <a:r>
              <a:rPr lang="ru-RU" altLang="ru-RU" sz="1600" dirty="0"/>
              <a:t>–</a:t>
            </a:r>
            <a:br>
              <a:rPr lang="ru-RU" altLang="ru-RU" sz="1600" dirty="0"/>
            </a:br>
            <a:r>
              <a:rPr lang="ru-RU" altLang="ru-RU" sz="1600" dirty="0">
                <a:latin typeface="Arial" charset="0"/>
              </a:rPr>
              <a:t>№ 3. </a:t>
            </a:r>
            <a:r>
              <a:rPr lang="ru-RU" altLang="ru-RU" sz="1600" dirty="0"/>
              <a:t>–</a:t>
            </a:r>
            <a:r>
              <a:rPr lang="ru-RU" altLang="ru-RU" sz="1600" dirty="0">
                <a:latin typeface="Arial" charset="0"/>
              </a:rPr>
              <a:t> С. 4</a:t>
            </a:r>
            <a:r>
              <a:rPr lang="ru-RU" altLang="ru-RU" sz="1600" dirty="0"/>
              <a:t>–</a:t>
            </a:r>
            <a:r>
              <a:rPr lang="ru-RU" altLang="ru-RU" sz="1600" dirty="0">
                <a:latin typeface="Arial" charset="0"/>
              </a:rPr>
              <a:t>20.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Карлов, Г. П. </a:t>
            </a:r>
            <a:r>
              <a:rPr lang="ru-RU" altLang="ru-RU" sz="1600" dirty="0">
                <a:latin typeface="Arial" charset="0"/>
              </a:rPr>
              <a:t>Противодействие терроризму : учеб.-метод. пособие / Г. П. Карлов, В. Ф. Харин, Г. А. Проскурин и др. – Красноярск : </a:t>
            </a:r>
            <a:r>
              <a:rPr lang="ru-RU" altLang="ru-RU" sz="1600" dirty="0" err="1">
                <a:latin typeface="Arial" charset="0"/>
              </a:rPr>
              <a:t>СибГТУ</a:t>
            </a:r>
            <a:r>
              <a:rPr lang="ru-RU" altLang="ru-RU" sz="1600" dirty="0">
                <a:latin typeface="Arial" charset="0"/>
              </a:rPr>
              <a:t>, 2008. – 62 с.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 err="1">
                <a:latin typeface="Arial" charset="0"/>
              </a:rPr>
              <a:t>Метелев</a:t>
            </a:r>
            <a:r>
              <a:rPr lang="ru-RU" altLang="ru-RU" sz="1600" i="1" dirty="0">
                <a:latin typeface="Arial" charset="0"/>
              </a:rPr>
              <a:t>, С. Е. </a:t>
            </a:r>
            <a:r>
              <a:rPr lang="ru-RU" sz="1600" dirty="0">
                <a:latin typeface="Arial" charset="0"/>
              </a:rPr>
              <a:t>Терроризм и антитеррористическая деятельность : учеб.-метод. пособие / С. Е. </a:t>
            </a:r>
            <a:r>
              <a:rPr lang="ru-RU" sz="1600" dirty="0" err="1">
                <a:latin typeface="Arial" charset="0"/>
              </a:rPr>
              <a:t>Метелев</a:t>
            </a:r>
            <a:r>
              <a:rPr lang="ru-RU" sz="1600" dirty="0">
                <a:latin typeface="Arial" charset="0"/>
              </a:rPr>
              <a:t>. – Омск : </a:t>
            </a:r>
            <a:r>
              <a:rPr lang="ru-RU" sz="1600" dirty="0" err="1">
                <a:latin typeface="Arial" charset="0"/>
              </a:rPr>
              <a:t>РосЗИТЛП</a:t>
            </a:r>
            <a:r>
              <a:rPr lang="ru-RU" sz="1600" dirty="0">
                <a:latin typeface="Arial" charset="0"/>
              </a:rPr>
              <a:t>, 2006. – 259 с. </a:t>
            </a:r>
            <a:endParaRPr lang="ru-RU" altLang="ru-RU" sz="1600" dirty="0">
              <a:latin typeface="Arial" charset="0"/>
            </a:endParaRP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Федеральный</a:t>
            </a:r>
            <a:r>
              <a:rPr lang="ru-RU" altLang="ru-RU" sz="1600" dirty="0">
                <a:latin typeface="Arial" charset="0"/>
              </a:rPr>
              <a:t> закон от 25 июля 1998 г. № 130-ФЗ «О борьбе с терроризмом»</a:t>
            </a:r>
            <a:br>
              <a:rPr lang="ru-RU" altLang="ru-RU" sz="1600" dirty="0">
                <a:latin typeface="Arial" charset="0"/>
              </a:rPr>
            </a:br>
            <a:r>
              <a:rPr lang="ru-RU" altLang="ru-RU" sz="1600" dirty="0">
                <a:latin typeface="Arial" charset="0"/>
              </a:rPr>
              <a:t>(с изм. от 7 августа 2000 г., 21 ноября 2002 г., 30 июня 2003 г., 22 августа 2004 г.).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Федеральный</a:t>
            </a:r>
            <a:r>
              <a:rPr lang="ru-RU" altLang="ru-RU" sz="1600" dirty="0">
                <a:latin typeface="Arial" charset="0"/>
              </a:rPr>
              <a:t> закон РФ от 06.03.2006 № 35-ФЗ «О противодействии терроризму» с новой ред. и доп. от 28.06.2014 № 179-ФЗ, от 05.05.2014, от 02.11.2013,</a:t>
            </a:r>
            <a:br>
              <a:rPr lang="ru-RU" altLang="ru-RU" sz="1600" dirty="0">
                <a:latin typeface="Arial" charset="0"/>
              </a:rPr>
            </a:br>
            <a:r>
              <a:rPr lang="ru-RU" altLang="ru-RU" sz="1600" dirty="0">
                <a:latin typeface="Arial" charset="0"/>
              </a:rPr>
              <a:t>от 23.07.2013, от 08.11.2011, от 03.05.2011.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Применение</a:t>
            </a:r>
            <a:r>
              <a:rPr lang="ru-RU" altLang="ru-RU" sz="1600" dirty="0">
                <a:latin typeface="Arial" charset="0"/>
              </a:rPr>
              <a:t> сил и средств ГО при предупреждении и ликвидации последствий возможных крупномасштабных террористических акций на территории Российской Федерации : метод. рекомендации. – М., 2003. 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ru-RU" altLang="ru-RU" sz="1600" i="1" dirty="0">
                <a:latin typeface="Arial" charset="0"/>
              </a:rPr>
              <a:t>Ткаченко, В. В. </a:t>
            </a:r>
            <a:r>
              <a:rPr lang="ru-RU" altLang="ru-RU" sz="1600" dirty="0">
                <a:latin typeface="Arial" charset="0"/>
              </a:rPr>
              <a:t>Российский терроризм. Проблемы уголовной ответственности / </a:t>
            </a:r>
            <a:br>
              <a:rPr lang="ru-RU" altLang="ru-RU" sz="1600" dirty="0">
                <a:latin typeface="Arial" charset="0"/>
              </a:rPr>
            </a:br>
            <a:r>
              <a:rPr lang="ru-RU" altLang="ru-RU" sz="1600" dirty="0">
                <a:latin typeface="Arial" charset="0"/>
              </a:rPr>
              <a:t>В. В. Ткаченко, С. В. Ткаченко. ─ М. : ИНФРА-М, 2014.</a:t>
            </a:r>
          </a:p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endParaRPr lang="ru-RU" altLang="ru-RU" sz="16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altLang="ru-RU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965" y="260649"/>
            <a:ext cx="7545110" cy="115212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по регионам РФ количества ПОО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численность населения (тыс. чел), проживающего в опасных зонах</a:t>
            </a:r>
          </a:p>
        </p:txBody>
      </p:sp>
      <p:graphicFrame>
        <p:nvGraphicFramePr>
          <p:cNvPr id="25668" name="Group 6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32690540"/>
              </p:ext>
            </p:extLst>
          </p:nvPr>
        </p:nvGraphicFramePr>
        <p:xfrm>
          <a:off x="972394" y="1556792"/>
          <a:ext cx="7776865" cy="4752530"/>
        </p:xfrm>
        <a:graphic>
          <a:graphicData uri="http://schemas.openxmlformats.org/drawingml/2006/table">
            <a:tbl>
              <a:tblPr/>
              <a:tblGrid>
                <a:gridCol w="1916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9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 РФ</a:t>
                      </a:r>
                    </a:p>
                  </a:txBody>
                  <a:tcPr marL="87445" marR="87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РОО</a:t>
                      </a:r>
                    </a:p>
                  </a:txBody>
                  <a:tcPr marL="87445" marR="87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ГДОО</a:t>
                      </a:r>
                    </a:p>
                  </a:txBody>
                  <a:tcPr marL="87445" marR="87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ХОО</a:t>
                      </a:r>
                    </a:p>
                  </a:txBody>
                  <a:tcPr marL="87445" marR="87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ВПОО</a:t>
                      </a:r>
                    </a:p>
                  </a:txBody>
                  <a:tcPr marL="87445" marR="87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Магистральные трубопроводы (кол-во насел.)</a:t>
                      </a:r>
                    </a:p>
                  </a:txBody>
                  <a:tcPr marL="87445" marR="87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0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Центральный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23/1353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487/1247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787/15929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4372/1123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3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Приволжско-Уральский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17/1029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31/1774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864/20187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2230/4344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3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Южный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1/343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23/1521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749/5885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539/890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3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Северо-Западный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11/1202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14/93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351/5697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363/444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5643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0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Сибирский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2/812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239/2037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573/4035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481/368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3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Дальневосточный</a:t>
                      </a:r>
                    </a:p>
                  </a:txBody>
                  <a:tcPr marL="87445" marR="87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5/72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21/501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329/1943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154/131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87445" marR="87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0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402" y="116632"/>
            <a:ext cx="7545110" cy="81994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Расчетные показатели возможных последствий при диверсиях на ПОО</a:t>
            </a:r>
          </a:p>
        </p:txBody>
      </p:sp>
      <p:graphicFrame>
        <p:nvGraphicFramePr>
          <p:cNvPr id="66640" name="Group 8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87725838"/>
              </p:ext>
            </p:extLst>
          </p:nvPr>
        </p:nvGraphicFramePr>
        <p:xfrm>
          <a:off x="756370" y="1030095"/>
          <a:ext cx="7546457" cy="5711892"/>
        </p:xfrm>
        <a:graphic>
          <a:graphicData uri="http://schemas.openxmlformats.org/drawingml/2006/table">
            <a:tbl>
              <a:tblPr/>
              <a:tblGrid>
                <a:gridCol w="107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ЧС</a:t>
                      </a:r>
                    </a:p>
                  </a:txBody>
                  <a:tcPr marL="59934" marR="59934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Характеристика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объекта</a:t>
                      </a:r>
                    </a:p>
                  </a:txBody>
                  <a:tcPr marL="59934" marR="59934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виды поражения</a:t>
                      </a:r>
                    </a:p>
                  </a:txBody>
                  <a:tcPr marL="59934" marR="59934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Расчетные показатели возможных последствий</a:t>
                      </a:r>
                    </a:p>
                  </a:txBody>
                  <a:tcPr marL="59934" marR="59934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Диверсия на РОО</a:t>
                      </a:r>
                    </a:p>
                  </a:txBody>
                  <a:tcPr marL="59934" marR="59934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Площадь объекта – 10 км</a:t>
                      </a:r>
                      <a:r>
                        <a:rPr kumimoji="0" lang="ru-RU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Масса ядерного топлива – 200 т.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персонала –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5000 чел.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Заражение природной среды радионуклидами (цезий-137, йод-131, стронций-90, кобальт-60 и др.)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заражения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1200 км</a:t>
                      </a:r>
                      <a:r>
                        <a:rPr kumimoji="0" lang="ru-RU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пострадавших – до 10 тыс. чел.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Диверсия на ХОО с выбросом АХОВ</a:t>
                      </a:r>
                    </a:p>
                  </a:txBody>
                  <a:tcPr marL="59934" marR="59934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3600 ХОО.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Около 150 городов с численностью населения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тыс. чел. в каждом в зоне повышенной химической опасности.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объекта – 4,5 км</a:t>
                      </a:r>
                      <a:r>
                        <a:rPr kumimoji="0" lang="ru-RU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АХОВ – 30 тыс. т.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 – 5000 чел.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Заражение приземного слоя атмосферы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очага поражения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км</a:t>
                      </a:r>
                      <a:r>
                        <a:rPr kumimoji="0" lang="ru-RU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пострадавших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60 тыс. чел.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погибших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тыс. чел.</a:t>
                      </a:r>
                    </a:p>
                  </a:txBody>
                  <a:tcPr marL="59934" marR="59934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2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63" name="Rectangle 31"/>
          <p:cNvSpPr>
            <a:spLocks noGrp="1" noChangeArrowheads="1"/>
          </p:cNvSpPr>
          <p:nvPr>
            <p:ph type="title"/>
          </p:nvPr>
        </p:nvSpPr>
        <p:spPr>
          <a:xfrm>
            <a:off x="252314" y="116632"/>
            <a:ext cx="8496944" cy="67592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Расчетные показатели возможных последствий при диверсиях на ПОО</a:t>
            </a:r>
          </a:p>
        </p:txBody>
      </p:sp>
      <p:graphicFrame>
        <p:nvGraphicFramePr>
          <p:cNvPr id="69689" name="Group 5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732629"/>
              </p:ext>
            </p:extLst>
          </p:nvPr>
        </p:nvGraphicFramePr>
        <p:xfrm>
          <a:off x="540347" y="792559"/>
          <a:ext cx="8352927" cy="5806314"/>
        </p:xfrm>
        <a:graphic>
          <a:graphicData uri="http://schemas.openxmlformats.org/drawingml/2006/table">
            <a:tbl>
              <a:tblPr/>
              <a:tblGrid>
                <a:gridCol w="136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ЧС</a:t>
                      </a:r>
                    </a:p>
                  </a:txBody>
                  <a:tcPr marL="57768" marR="57768" marT="45699" marB="4569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Характеристика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объекта</a:t>
                      </a:r>
                    </a:p>
                  </a:txBody>
                  <a:tcPr marL="57768" marR="57768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виды поражения</a:t>
                      </a:r>
                    </a:p>
                  </a:txBody>
                  <a:tcPr marL="57768" marR="57768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Расчетные показатели возможных последствий</a:t>
                      </a:r>
                    </a:p>
                  </a:txBody>
                  <a:tcPr marL="57768" marR="57768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Диверсия на </a:t>
                      </a:r>
                      <a:r>
                        <a:rPr kumimoji="0" lang="ru-RU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топливонасы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-щенном объекте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768" marR="57768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объекта – 2,5 км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нефтепродуктов – 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тыс. т.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 – 2000 чел.</a:t>
                      </a: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Ударные волны.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Тепловое излучение.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Заражение приземного слоя атмосферы.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Осколочные поля.</a:t>
                      </a: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очага поражения – 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км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пострадавших –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 тыс. чел.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погибших –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 тыс. чел.</a:t>
                      </a: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Подрыв плотины гидростанции</a:t>
                      </a:r>
                    </a:p>
                  </a:txBody>
                  <a:tcPr marL="57768" marR="57768"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30 тыс. водохранилищ.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Несколько сотен накопителей промышленных отходов объемом более 1 млн 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Большинство водохранилищ в черте или выше крупных городов.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воды – 10 млн. 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 воды – 60 тыс. 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воды – 15 м.</a:t>
                      </a: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Затопление городов и населенных пунктов, обрушение строений.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Разрушение коммунальных систем жизнеобеспечения.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Распространение инфекционных заболеваний.</a:t>
                      </a: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зоны затопления –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1000 км</a:t>
                      </a:r>
                      <a:r>
                        <a:rPr kumimoji="0" lang="ru-RU" sz="15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пострадавших –</a:t>
                      </a:r>
                      <a:b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120 тыс. чел.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768" marR="57768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29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5544616" cy="4320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Электромагнитный терроризм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4362" y="1484784"/>
            <a:ext cx="8143701" cy="46087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Объекты электромагнитного терроризма:</a:t>
            </a:r>
          </a:p>
          <a:p>
            <a:pPr marL="263525" indent="-263525" eaLnBrk="1" hangingPunct="1">
              <a:lnSpc>
                <a:spcPct val="100000"/>
              </a:lnSpc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системы управления воздушным движением и железнодорожным транспортом;</a:t>
            </a:r>
          </a:p>
          <a:p>
            <a:pPr marL="263525" indent="-263525" eaLnBrk="1" hangingPunct="1">
              <a:lnSpc>
                <a:spcPct val="100000"/>
              </a:lnSpc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радиоэлектронные системы обеспечения работы метрополитенов;</a:t>
            </a:r>
          </a:p>
          <a:p>
            <a:pPr marL="263525" indent="-263525" eaLnBrk="1" hangingPunct="1">
              <a:lnSpc>
                <a:spcPct val="100000"/>
              </a:lnSpc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системы энергообеспечения и охранной сигнализации;</a:t>
            </a:r>
          </a:p>
          <a:p>
            <a:pPr marL="263525" indent="-263525" eaLnBrk="1" hangingPunct="1">
              <a:lnSpc>
                <a:spcPct val="100000"/>
              </a:lnSpc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автоматизированные центры управления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обеспечения деятельности служб правопорядка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борьбы с наркобизнесом.</a:t>
            </a:r>
          </a:p>
        </p:txBody>
      </p:sp>
    </p:spTree>
    <p:extLst>
      <p:ext uri="{BB962C8B-B14F-4D97-AF65-F5344CB8AC3E}">
        <p14:creationId xmlns:p14="http://schemas.microsoft.com/office/powerpoint/2010/main" val="94156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66543"/>
              </p:ext>
            </p:extLst>
          </p:nvPr>
        </p:nvGraphicFramePr>
        <p:xfrm>
          <a:off x="468338" y="836712"/>
          <a:ext cx="8352928" cy="5647528"/>
        </p:xfrm>
        <a:graphic>
          <a:graphicData uri="http://schemas.openxmlformats.org/drawingml/2006/table">
            <a:tbl>
              <a:tblPr/>
              <a:tblGrid>
                <a:gridCol w="4543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8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2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Критические объекты инфраструктуры</a:t>
                      </a:r>
                    </a:p>
                  </a:txBody>
                  <a:tcPr marL="91456" marR="91456"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Возможные способы воздействия на них</a:t>
                      </a:r>
                    </a:p>
                  </a:txBody>
                  <a:tcPr marL="91456" marR="91456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6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Места массового скопления людей: станции метро, спортивные сооружения, концертные и выставочные залы, крупные магазины, вокзалы, лечебно-профилактические учреждения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поджог, химические атаки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Атомные станции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Диверсия на ядерном реакторе, атака воздушного судна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Плотины ГЭС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 тротиловым или ядерным зарядом, атака воздушным судном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3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Склады ГСМ с единичными емкостями от 10 тыс. тонн и более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 и разрушение конструкций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3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Пункты управления на транспорте, узлы связи, радио-, телецентры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Облучение с помощью генераторов ЭМИ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3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Системы водоснабжения, предприятия пищевой и мясо-молочной промышленности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Заражение биологическими агентами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ОВ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Химически и биологически опасные объекты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запасами высокотоксичных АХОВ и биологически активных агентов</a:t>
                      </a:r>
                    </a:p>
                  </a:txBody>
                  <a:tcPr marL="91456" marR="914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разрушение емкостей с АХОВ</a:t>
                      </a:r>
                      <a:b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биологически активными агентами</a:t>
                      </a:r>
                    </a:p>
                  </a:txBody>
                  <a:tcPr marL="91456" marR="9145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52514" y="188640"/>
            <a:ext cx="554461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Электромагнитный терроризм</a:t>
            </a:r>
          </a:p>
        </p:txBody>
      </p:sp>
    </p:spTree>
    <p:extLst>
      <p:ext uri="{BB962C8B-B14F-4D97-AF65-F5344CB8AC3E}">
        <p14:creationId xmlns:p14="http://schemas.microsoft.com/office/powerpoint/2010/main" val="169770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Превентивные мероприятия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96531" y="981076"/>
            <a:ext cx="5112568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Arial" charset="0"/>
              </a:rPr>
              <a:t>БЕЗОПАСНОСТЬ ОБЪЕКТА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48409" y="2133601"/>
            <a:ext cx="2772257" cy="574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Внутренняя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безопасность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80494" y="2133600"/>
            <a:ext cx="2087925" cy="4464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Внешняя </a:t>
            </a:r>
            <a:br>
              <a:rPr lang="ru-RU" altLang="ru-RU" sz="2000" b="1" dirty="0">
                <a:latin typeface="Arial" charset="0"/>
              </a:rPr>
            </a:br>
            <a:r>
              <a:rPr lang="ru-RU" altLang="ru-RU" sz="2000" b="1" dirty="0">
                <a:latin typeface="Arial" charset="0"/>
              </a:rPr>
              <a:t>безопасность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120876" y="2133601"/>
            <a:ext cx="2880102" cy="574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Превентивная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Arial" charset="0"/>
              </a:rPr>
              <a:t>защита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788731" y="1773238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788732" y="1773239"/>
            <a:ext cx="2664288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2411831" y="1773239"/>
            <a:ext cx="2376899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48409" y="2852738"/>
            <a:ext cx="2772257" cy="3000821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charset="0"/>
              </a:rPr>
              <a:t>Обучение</a:t>
            </a:r>
            <a:br>
              <a:rPr lang="ru-RU" dirty="0">
                <a:latin typeface="Arial" charset="0"/>
              </a:rPr>
            </a:br>
            <a:r>
              <a:rPr lang="ru-RU" dirty="0">
                <a:latin typeface="Arial" charset="0"/>
              </a:rPr>
              <a:t>и морально-психологическая подготовка работников объекта.</a:t>
            </a:r>
          </a:p>
          <a:p>
            <a:pPr marL="179388" indent="-179388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charset="0"/>
              </a:rPr>
              <a:t>Практическая отработка порядка действий персонала при совершении теракта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120876" y="2852738"/>
            <a:ext cx="2873618" cy="2169825"/>
          </a:xfrm>
          <a:prstGeom prst="rect">
            <a:avLst/>
          </a:prstGeom>
          <a:solidFill>
            <a:srgbClr val="FFCCCC"/>
          </a:solidFill>
          <a:ln w="9525">
            <a:solidFill>
              <a:srgbClr val="00113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charset="0"/>
              </a:rPr>
              <a:t>Активные антитеррористические действия руководителя</a:t>
            </a:r>
            <a:br>
              <a:rPr lang="ru-RU" dirty="0">
                <a:latin typeface="Arial" charset="0"/>
              </a:rPr>
            </a:br>
            <a:r>
              <a:rPr lang="ru-RU" dirty="0">
                <a:latin typeface="Arial" charset="0"/>
              </a:rPr>
              <a:t>и работников.</a:t>
            </a:r>
          </a:p>
          <a:p>
            <a:pPr marL="179388" indent="-179388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charset="0"/>
              </a:rPr>
              <a:t>Использование фактора стойкости коллектива</a:t>
            </a:r>
          </a:p>
        </p:txBody>
      </p:sp>
    </p:spTree>
    <p:extLst>
      <p:ext uri="{BB962C8B-B14F-4D97-AF65-F5344CB8AC3E}">
        <p14:creationId xmlns:p14="http://schemas.microsoft.com/office/powerpoint/2010/main" val="240389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3262</Words>
  <Application>Microsoft Office PowerPoint</Application>
  <PresentationFormat>Произвольный</PresentationFormat>
  <Paragraphs>410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8" baseType="lpstr">
      <vt:lpstr>Arial Unicode MS</vt:lpstr>
      <vt:lpstr>Arial</vt:lpstr>
      <vt:lpstr>Arial Black</vt:lpstr>
      <vt:lpstr>Calibri</vt:lpstr>
      <vt:lpstr>Century Gothic</vt:lpstr>
      <vt:lpstr>Franklin Gothic Book</vt:lpstr>
      <vt:lpstr>Franklin Gothic Medium</vt:lpstr>
      <vt:lpstr>Garamond</vt:lpstr>
      <vt:lpstr>Tahoma</vt:lpstr>
      <vt:lpstr>Times New Roman</vt:lpstr>
      <vt:lpstr>Times New Roman Cyr</vt:lpstr>
      <vt:lpstr>Wingdings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Перечень особо важных государственных объектов и объектов жизнеобеспечения</vt:lpstr>
      <vt:lpstr>Распределение по регионам РФ количества ПОО и численность населения (тыс. чел), проживающего в опасных зонах</vt:lpstr>
      <vt:lpstr>Расчетные показатели возможных последствий при диверсиях на ПОО</vt:lpstr>
      <vt:lpstr>Расчетные показатели возможных последствий при диверсиях на ПОО</vt:lpstr>
      <vt:lpstr>Электромагнитный терроризм</vt:lpstr>
      <vt:lpstr>Презентация PowerPoint</vt:lpstr>
      <vt:lpstr>Превентивные мероприятия</vt:lpstr>
      <vt:lpstr>Презентация PowerPoint</vt:lpstr>
      <vt:lpstr>Оперативные мероприятия</vt:lpstr>
      <vt:lpstr>Рекомендованные документы на ОЭ для предупреждения и защиты от террористических актов</vt:lpstr>
      <vt:lpstr>Паспорт антитеррористической защищенности объекта</vt:lpstr>
      <vt:lpstr>Паспорт безопасности объекта</vt:lpstr>
      <vt:lpstr>Цикл планирования и управления ликвидаций последствий ЧС/ТА</vt:lpstr>
      <vt:lpstr>Превентивные (стратегические) планы</vt:lpstr>
      <vt:lpstr>ПЛАН действий при возникновении ЧС/ТА</vt:lpstr>
      <vt:lpstr>ПЛАН действий при возникновении ЧС/ТА</vt:lpstr>
      <vt:lpstr>Исходные данные для планирования мероприятий по предупреждению ТА и смягчению их последствий</vt:lpstr>
      <vt:lpstr>Характеристика опасности возникновения на территории ЧС</vt:lpstr>
      <vt:lpstr>Работа с населением</vt:lpstr>
      <vt:lpstr>Сигналы оповещения ОУ, сил ГО и населения об угрозе и возникновении ЧС</vt:lpstr>
      <vt:lpstr>Постановление Правительства РФ от 15 сентября 1999 г. № 1040 «О мерах по противодействию терроризму»</vt:lpstr>
      <vt:lpstr>Для принятия соответствующих мер без значительного вливания финансовых средств руководителям муниципальных учреждений рекомендовать:</vt:lpstr>
      <vt:lpstr>Проверка ОУ по безопасности и антитеррористической защищенности:</vt:lpstr>
      <vt:lpstr>Презентация PowerPoint</vt:lpstr>
      <vt:lpstr>Некоторые признаки, позволяющие обнаружить ВОП:</vt:lpstr>
      <vt:lpstr>Для предотвращения возможного террористического акта:</vt:lpstr>
      <vt:lpstr>Презентация PowerPoint</vt:lpstr>
      <vt:lpstr>Рекомендации </vt:lpstr>
      <vt:lpstr>Рекомендации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174</cp:revision>
  <cp:lastPrinted>2017-02-28T05:53:24Z</cp:lastPrinted>
  <dcterms:created xsi:type="dcterms:W3CDTF">2012-09-16T05:10:25Z</dcterms:created>
  <dcterms:modified xsi:type="dcterms:W3CDTF">2025-04-21T05:32:34Z</dcterms:modified>
</cp:coreProperties>
</file>