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36"/>
  </p:notesMasterIdLst>
  <p:sldIdLst>
    <p:sldId id="257" r:id="rId3"/>
    <p:sldId id="258" r:id="rId4"/>
    <p:sldId id="262" r:id="rId5"/>
    <p:sldId id="283" r:id="rId6"/>
    <p:sldId id="287" r:id="rId7"/>
    <p:sldId id="288" r:id="rId8"/>
    <p:sldId id="263" r:id="rId9"/>
    <p:sldId id="284" r:id="rId10"/>
    <p:sldId id="264" r:id="rId11"/>
    <p:sldId id="285" r:id="rId12"/>
    <p:sldId id="265" r:id="rId13"/>
    <p:sldId id="28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9" r:id="rId29"/>
    <p:sldId id="281" r:id="rId30"/>
    <p:sldId id="290" r:id="rId31"/>
    <p:sldId id="282" r:id="rId32"/>
    <p:sldId id="291" r:id="rId33"/>
    <p:sldId id="292" r:id="rId34"/>
    <p:sldId id="293" r:id="rId35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754" y="2514601"/>
            <a:ext cx="6601597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754" y="4777381"/>
            <a:ext cx="6601597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24" y="4321159"/>
            <a:ext cx="1395715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407" y="4529542"/>
            <a:ext cx="585080" cy="365125"/>
          </a:xfrm>
        </p:spPr>
        <p:txBody>
          <a:bodyPr/>
          <a:lstStyle/>
          <a:p>
            <a:pPr>
              <a:defRPr/>
            </a:pPr>
            <a:fld id="{D5D59937-2BA7-4632-BCC8-2159C0D3800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05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676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0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90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4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54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3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485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19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301718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9406915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92834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2336482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50101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7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365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44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57609" y="476672"/>
            <a:ext cx="573952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32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20466" y="4077072"/>
            <a:ext cx="69737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Религиозно-политический экстремизм</a:t>
            </a: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1260426" y="753045"/>
            <a:ext cx="6768752" cy="432048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 и уголовный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8378" y="1484784"/>
            <a:ext cx="8120499" cy="403244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Кроме этого, в УК РФ сформирован институт преступлений экстремистской направленности, под которыми, согласно примечанию к ст. 282.1 УК РФ, понимаются преступления, совершенные по мотивам политической, идеологической, расовой или религиозной ненависти или вражды либо по мотивам ненависти или вражды в отношении какой-либо социальной группы, предусмотренные соответствующими статьями Особенной части УК РФ и п. «е» ст. 63 УК РФ.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Все это позволяет сделать вывод о том, что в целом уже существует необходимая нормативно-правовая база, позволяющая адекватно реагировать на проявления политического экстремизма.</a:t>
            </a:r>
          </a:p>
        </p:txBody>
      </p:sp>
    </p:spTree>
    <p:extLst>
      <p:ext uri="{BB962C8B-B14F-4D97-AF65-F5344CB8AC3E}">
        <p14:creationId xmlns:p14="http://schemas.microsoft.com/office/powerpoint/2010/main" val="1422296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332434" y="656692"/>
            <a:ext cx="7272808" cy="504056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 и уголовный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340768"/>
            <a:ext cx="8688309" cy="460851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Решением Верховного Суда РФ от 14 февраля 2003 г. удовлетворено заявление Генерального прокурора РФ о признании террористическими организаций: «Высший военный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Маджлисуль</a:t>
            </a:r>
            <a:r>
              <a:rPr lang="ru-RU" dirty="0">
                <a:latin typeface="Arial" pitchFamily="34" charset="0"/>
                <a:cs typeface="Arial" pitchFamily="34" charset="0"/>
              </a:rPr>
              <a:t> Шура объединенных сил моджахедов Кавказа», «Конгресс народов Ичкерии и Дагестана», «База» («Аль-Каида»), 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Асбат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аль-Ансар», «Священная война» («Аль-Джихад», или «Египетский исламский джихад»), «Исламская группа» («Аль-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Гамаа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Исламия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«Братья-мусульмане» («Аль-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Ихван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Муслимун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«Партия исламского освобождения» («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Хизб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ут-Тахрир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Лашкар</a:t>
            </a:r>
            <a:r>
              <a:rPr lang="ru-RU" dirty="0">
                <a:latin typeface="Arial" pitchFamily="34" charset="0"/>
                <a:cs typeface="Arial" pitchFamily="34" charset="0"/>
              </a:rPr>
              <a:t>-И-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Тайба</a:t>
            </a:r>
            <a:r>
              <a:rPr lang="ru-RU" dirty="0">
                <a:latin typeface="Arial" pitchFamily="34" charset="0"/>
                <a:cs typeface="Arial" pitchFamily="34" charset="0"/>
              </a:rPr>
              <a:t>», «Исламская группа» («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Джамаат</a:t>
            </a:r>
            <a:r>
              <a:rPr lang="ru-RU" dirty="0">
                <a:latin typeface="Arial" pitchFamily="34" charset="0"/>
                <a:cs typeface="Arial" pitchFamily="34" charset="0"/>
              </a:rPr>
              <a:t>-и-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«Движение Талибан», «Исламская партия Туркестана» (бывшее «Исламское движение Узбекистана»), «Общество социальных реформ» («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Джамият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Ислах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Иджтимаи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«Общество возрождения исламского наследия» («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Джамият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Ихья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ат-Тураз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»), «Дом двух святых» («Аль-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Харамейн</a:t>
            </a:r>
            <a:r>
              <a:rPr lang="ru-RU" dirty="0">
                <a:latin typeface="Arial" pitchFamily="34" charset="0"/>
                <a:cs typeface="Arial" pitchFamily="34" charset="0"/>
              </a:rPr>
              <a:t>») – с запрещением их деятельности на территории России.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60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7200800" cy="504056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 и уголовный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596832" cy="5184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Поэтому один из важнейших аспектов работы по противодействию религиозному политическому экстремизму – нейтрализация уголовно-правовыми средствами деятельности террористических и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экстремистски</a:t>
            </a:r>
            <a:r>
              <a:rPr lang="ru-RU" dirty="0">
                <a:latin typeface="Arial" pitchFamily="34" charset="0"/>
                <a:cs typeface="Arial" pitchFamily="34" charset="0"/>
              </a:rPr>
              <a:t> настроенных иностранных религиозных объединений, действующих с конспиративных позиций.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На современном этапе одной из проблем в реализации мероприятий по предупреждению религиозного политического экстремизма является использование Интернета для пропаганды его идей. Так, по всем уголовным делам о деятельности ячеек «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Хизб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ут-Тахрир</a:t>
            </a:r>
            <a:r>
              <a:rPr lang="ru-RU" dirty="0">
                <a:latin typeface="Arial" pitchFamily="34" charset="0"/>
                <a:cs typeface="Arial" pitchFamily="34" charset="0"/>
              </a:rPr>
              <a:t> аль-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Ислами</a:t>
            </a:r>
            <a:r>
              <a:rPr lang="ru-RU" dirty="0">
                <a:latin typeface="Arial" pitchFamily="34" charset="0"/>
                <a:cs typeface="Arial" pitchFamily="34" charset="0"/>
              </a:rPr>
              <a:t>» установлено, что сведения об организации и ее литературу преступники получали из всемирной Сети. В связи с этим необходимо на законодательном уровне разработать эффективный механизм ограничения доступа к таким информационным ресурсам.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Одна из причин религиозного экстремизма в России – духовный кризис. Возникший вакуум стремится заполнить нетрадиционная для России идеология, в том числе экстремистского толка. Тем более что именно ислам известен своей внутренней неоднородностью, наличием различных, в том числе радикальных, течений.</a:t>
            </a:r>
          </a:p>
          <a:p>
            <a:pPr marL="0" indent="0">
              <a:spcBef>
                <a:spcPts val="600"/>
              </a:spcBef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166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Прямоугольник 3"/>
          <p:cNvSpPr>
            <a:spLocks noChangeArrowheads="1"/>
          </p:cNvSpPr>
          <p:nvPr/>
        </p:nvSpPr>
        <p:spPr bwMode="auto">
          <a:xfrm>
            <a:off x="468338" y="1484784"/>
            <a:ext cx="8424936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Количество участников различных радикальных движений от националистических организаций до фанатских группировок достигло 200 тысяч человек. На оперативно-профилактические учеты за совершение различных правонарушений экстремистской направленности поставлено около 10 тыс. человек. Спектр экстремистских угроз широк. Сегодня в России действует более 80 международных экстремистских организаций, пропагандирующих радикальную исламскую идеологию. ОПГ, расширяя сферы влияния, сознательно придают банальным криминальным разборкам межэтническую окраску. Мы помним межэтнические конфликты в Кондопоге, Сальске, Веневе, Ханты-Мансийске</a:t>
            </a:r>
            <a:b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других городах.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title"/>
          </p:nvPr>
        </p:nvSpPr>
        <p:spPr>
          <a:xfrm>
            <a:off x="1476450" y="663170"/>
            <a:ext cx="4032448" cy="43301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Экстремизм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212720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338" y="1340768"/>
            <a:ext cx="8281895" cy="5170646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России статьи Уголовного кодекса, предусматривающие ответственность за экстремизм, применяются очень широко. </a:t>
            </a:r>
          </a:p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2013–2015 годах число осужденных по этим статьям увеличилось более, чем вдвое. </a:t>
            </a:r>
          </a:p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Данные по числу осужденных по экстремистским статьям всеми судами России по годам следующие:</a:t>
            </a: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2013 год </a:t>
            </a:r>
            <a:r>
              <a:rPr lang="ru-RU" alt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227 осужденных по основной квалификации, еще 48-ми осужденным эта квалификация была вменена</a:t>
            </a:r>
            <a:b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дополнение к другому преступлению.</a:t>
            </a: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2014 год </a:t>
            </a:r>
            <a:r>
              <a:rPr lang="ru-RU" alt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307 осужденных по основной квалификации, еще 40 осужденным эта квалификация вменена в дополнение к другому преступлению.</a:t>
            </a:r>
          </a:p>
          <a:p>
            <a:pPr marL="342900" lvl="0" indent="-342900" eaLnBrk="1" fontAlgn="base" hangingPunct="1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2015 год </a:t>
            </a:r>
            <a:r>
              <a:rPr lang="ru-RU" altLang="ru-RU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kumimoji="0" lang="ru-RU" altLang="ru-RU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414 осужденных по основной квалификации, еще 110 осужденным эта квалификация вменена в дополнение к другому преступлению.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1548458" y="620688"/>
            <a:ext cx="3477999" cy="50405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Экстремизм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255521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0306" y="1268760"/>
            <a:ext cx="8856984" cy="5616922"/>
          </a:xfrm>
          <a:prstGeom prst="rect">
            <a:avLst/>
          </a:prstGeom>
        </p:spPr>
        <p:txBody>
          <a:bodyPr wrap="square">
            <a:spAutoFit/>
          </a:bodyPr>
          <a:lstStyle>
            <a:lvl1pPr indent="449263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Социально-демографический состав осужденных за экстремистские преступления: 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Очень высокий уровень образования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 этим статьям</a:t>
            </a:r>
            <a:b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2013 году 96 человек (34,9 %) имели высшее или неполное высшее образование. Для сравнения – среди осужденных в 2013 году по всем статьям УК РФ высшее образование имели только 8 %.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Преобладание мужчин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по этим статьям было только</a:t>
            </a:r>
            <a:b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 женщин (5,8 %). При этом среди осужденных по всем статьям УК РФ женщин было почти втрое больше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15 %.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Низкая доля иностранцев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 Из 275 осужденных только 4 не имели российского гражданства.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Более половины осужденных (181 из 275) совершили преступление в столицах субъектов РФ.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Почти все осужденные (274 из 275) совершили преступление в трезвом виде.</a:t>
            </a:r>
          </a:p>
          <a:p>
            <a:pPr marL="285750" lvl="0" indent="-285750" eaLnBrk="1" fontAlgn="base" hangingPunct="1">
              <a:spcBef>
                <a:spcPts val="6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Большинство осужденных (220 человек </a:t>
            </a: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80 %) не имело судимости на момент совершения преступления. </a:t>
            </a:r>
          </a:p>
          <a:p>
            <a:pPr marL="285750" marR="0" lvl="0" indent="-28575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целом же среди осужденных по всем статьям УК РФ ранее судимые составляли в 2013 году 45 %.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>
          <a:xfrm>
            <a:off x="1476450" y="692696"/>
            <a:ext cx="3622015" cy="504056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Экстремизм в России</a:t>
            </a:r>
          </a:p>
        </p:txBody>
      </p:sp>
    </p:spTree>
    <p:extLst>
      <p:ext uri="{BB962C8B-B14F-4D97-AF65-F5344CB8AC3E}">
        <p14:creationId xmlns:p14="http://schemas.microsoft.com/office/powerpoint/2010/main" val="27761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46221" y="1210692"/>
            <a:ext cx="8231029" cy="21463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Экстремизм политический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представляет собой деятельность общественных объединений, иных организаций, должностных лиц и граждан, направленная на насильственное изменение конституционного строя, разжигание социальной, расовой, национальной или религиозной розни, иное применение насилия для достижения политических целей, а также публичные призывы</a:t>
            </a:r>
            <a:br>
              <a:rPr lang="ru-RU" sz="2000" dirty="0">
                <a:effectLst/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к совершению противоправных действий.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714769" y="6156593"/>
            <a:ext cx="76588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Советская символика «Серп и молот» воспринимается здесь как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красно-черно-белая повязка сотрудников гестапо фашистской Германии</a:t>
            </a:r>
          </a:p>
        </p:txBody>
      </p:sp>
      <p:pic>
        <p:nvPicPr>
          <p:cNvPr id="67590" name="Picture 6" descr="nazbol_avia"/>
          <p:cNvPicPr>
            <a:picLocks noChangeAspect="1" noChangeArrowheads="1"/>
          </p:cNvPicPr>
          <p:nvPr/>
        </p:nvPicPr>
        <p:blipFill>
          <a:blip r:embed="rId2">
            <a:lum bright="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586" y="3434157"/>
            <a:ext cx="3672408" cy="2623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620466" y="679269"/>
            <a:ext cx="424847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политический</a:t>
            </a:r>
          </a:p>
        </p:txBody>
      </p:sp>
    </p:spTree>
    <p:extLst>
      <p:ext uri="{BB962C8B-B14F-4D97-AF65-F5344CB8AC3E}">
        <p14:creationId xmlns:p14="http://schemas.microsoft.com/office/powerpoint/2010/main" val="338071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540346" y="1351034"/>
            <a:ext cx="8302064" cy="19868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err="1">
                <a:latin typeface="Arial" pitchFamily="34" charset="0"/>
                <a:cs typeface="Arial" pitchFamily="34" charset="0"/>
              </a:rPr>
              <a:t>Этнонациональный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экстремизм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в своей сущности связан с такой категорией, как национализм, который трактуется как реакционная идеология, состоящая в проповеди национальной исключительности и национального превосходства. Национализм может выступать как в форме разжигания национальной розни между национальностями и народностями одной страны, так и в форме натравливания народа одной страны на народ другой.</a:t>
            </a:r>
          </a:p>
        </p:txBody>
      </p:sp>
      <p:pic>
        <p:nvPicPr>
          <p:cNvPr id="68612" name="Picture 4" descr="за чистую рус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586" y="3414508"/>
            <a:ext cx="3799153" cy="267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989044" y="6156593"/>
            <a:ext cx="74927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Под «солнечными символами» скрыты закодированные призывы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 насильственному «очищению» России от других «неарийских» наций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692474" y="764704"/>
            <a:ext cx="518457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этнонациональный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38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751" y="1269727"/>
            <a:ext cx="8359523" cy="1498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Националистический экстремизм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направлен на подрыв конституционных принципов государственной национальной политики, ущемление прав граждан в связи с национальной принадлежностью, разжигание национальной розни, на дискредитацию должностных лиц по национальному признаку и т. п.</a:t>
            </a:r>
          </a:p>
        </p:txBody>
      </p:sp>
      <p:pic>
        <p:nvPicPr>
          <p:cNvPr id="93188" name="Picture 4" descr="не ку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554" y="2996952"/>
            <a:ext cx="4411384" cy="311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9" name="Rectangle 5"/>
          <p:cNvSpPr>
            <a:spLocks noChangeArrowheads="1"/>
          </p:cNvSpPr>
          <p:nvPr/>
        </p:nvSpPr>
        <p:spPr bwMode="auto">
          <a:xfrm>
            <a:off x="2472448" y="6156593"/>
            <a:ext cx="45180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Надпись на футболке «Я РУССКИЙ» носит</a:t>
            </a:r>
            <a:b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явно националистический характер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404442" y="723367"/>
            <a:ext cx="532859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националистический</a:t>
            </a:r>
          </a:p>
        </p:txBody>
      </p:sp>
    </p:spTree>
    <p:extLst>
      <p:ext uri="{BB962C8B-B14F-4D97-AF65-F5344CB8AC3E}">
        <p14:creationId xmlns:p14="http://schemas.microsoft.com/office/powerpoint/2010/main" val="316795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720366" y="1484784"/>
            <a:ext cx="4968553" cy="388843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Религиозный экстремизм </a:t>
            </a:r>
            <a:r>
              <a:rPr lang="ru-RU" sz="2000" dirty="0">
                <a:effectLst/>
                <a:latin typeface="Arial" pitchFamily="34" charset="0"/>
                <a:cs typeface="Arial" pitchFamily="34" charset="0"/>
              </a:rPr>
              <a:t>определяется как приверженность к крайним религиозным взглядам и методам действий по достижению своих религиозных целей. Он характеризуется фанатизмом, приверженностью к крайним вероучениям, возбуждением религиозной вражды и пропагандой неполноценности граждан по признаку их отношения к религии, нетерпимостью к представителям других конфессий и т. п.</a:t>
            </a:r>
          </a:p>
        </p:txBody>
      </p:sp>
      <p:pic>
        <p:nvPicPr>
          <p:cNvPr id="94212" name="Picture 4" descr="мозг"/>
          <p:cNvPicPr>
            <a:picLocks noChangeAspect="1" noChangeArrowheads="1"/>
          </p:cNvPicPr>
          <p:nvPr/>
        </p:nvPicPr>
        <p:blipFill>
          <a:blip r:embed="rId2">
            <a:lum bright="6000"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115" y="473726"/>
            <a:ext cx="2736304" cy="367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5940946" y="4437112"/>
            <a:ext cx="320464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Надпись «Мозг тебе больше не понадобится»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содержит скрытый призыв против католиков, «стремящихся» 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990000"/>
                </a:solidFill>
                <a:latin typeface="Arial" pitchFamily="34" charset="0"/>
                <a:cs typeface="Arial" pitchFamily="34" charset="0"/>
              </a:rPr>
              <a:t>превратить православных россиян в «послушную рабочую силу»</a:t>
            </a: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1116410" y="701674"/>
            <a:ext cx="4680520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 религиозный</a:t>
            </a:r>
          </a:p>
        </p:txBody>
      </p:sp>
    </p:spTree>
    <p:extLst>
      <p:ext uri="{BB962C8B-B14F-4D97-AF65-F5344CB8AC3E}">
        <p14:creationId xmlns:p14="http://schemas.microsoft.com/office/powerpoint/2010/main" val="153338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4402" y="654390"/>
            <a:ext cx="2340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6370" y="1420758"/>
            <a:ext cx="7848872" cy="4096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Введение.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Научное толкование экстремизма.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Законодательное регулирование борьбы с экстремизмом.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Экстремизм в России.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Структура экстремистских организаций.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Приемы манипулирования при вовлечении в экстремистские организации.</a:t>
            </a:r>
          </a:p>
          <a:p>
            <a:pPr marL="342900" indent="-342900">
              <a:spcBef>
                <a:spcPts val="600"/>
              </a:spcBef>
              <a:buFont typeface="+mj-lt"/>
              <a:buAutoNum type="arabicPeriod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Признаки экстремистских религиозных сект.</a:t>
            </a:r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Прямоугольник 3"/>
          <p:cNvSpPr>
            <a:spLocks noChangeArrowheads="1"/>
          </p:cNvSpPr>
          <p:nvPr/>
        </p:nvSpPr>
        <p:spPr bwMode="auto">
          <a:xfrm>
            <a:off x="324322" y="1412776"/>
            <a:ext cx="842538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72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Непосредственно в экстремистских организациях можно выделить следующие структуры: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организаторы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«мозг» организации, формирующий ее идеологию и практику, разрабатывающий стратегию ее деятельности, соответствующие тактики, занимающиеся организацией исполнительных звеньев;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исполнители 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лица, безусловно выполняющие приказы вышестоящих руководителей;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alt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группа обеспечения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как правило, формирующаяся из лиц, сочувствующих организации, разделяющих радикальные и экстремистские взгляды.</a:t>
            </a:r>
          </a:p>
          <a:p>
            <a:pPr lvl="0" indent="0" eaLnBrk="1" fontAlgn="base" hangingPunct="1">
              <a:spcBef>
                <a:spcPts val="600"/>
              </a:spcBef>
              <a:spcAft>
                <a:spcPct val="0"/>
              </a:spcAft>
              <a:defRPr/>
            </a:pP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Одна из устойчивых тенденций последнего времени </a:t>
            </a:r>
            <a:r>
              <a:rPr lang="ru-RU" alt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sz="2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слияние структур организованной преступности с экстремистскими и террористическими организациями. Особенно наглядно этот процесс наблюдается в Карачаево-Черкесии и Кабардино-Балкарии.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7200800" cy="50405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Структура экстремистских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324660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1769"/>
              </p:ext>
            </p:extLst>
          </p:nvPr>
        </p:nvGraphicFramePr>
        <p:xfrm>
          <a:off x="250868" y="1268413"/>
          <a:ext cx="8688308" cy="5129215"/>
        </p:xfrm>
        <a:graphic>
          <a:graphicData uri="http://schemas.openxmlformats.org/drawingml/2006/table">
            <a:tbl>
              <a:tblPr/>
              <a:tblGrid>
                <a:gridCol w="21720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6529">
                <a:tc gridSpan="4">
                  <a:txBody>
                    <a:bodyPr/>
                    <a:lstStyle/>
                    <a:p>
                      <a:endParaRPr lang="ru-RU" sz="1800" dirty="0">
                        <a:effectLst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926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Статус в организации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Роль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Источник пополнения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Статус в обществе</a:t>
                      </a:r>
                    </a:p>
                  </a:txBody>
                  <a:tcPr marL="91456" marR="91456" marT="45719" marB="45719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29">
                <a:tc rowSpan="2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Постоянный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Идеологи</a:t>
                      </a:r>
                      <a:endParaRPr lang="en-US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Университеты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Финансисты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ТНК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29">
                <a:tc rowSpan="3"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Переменный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Журналисты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СМИ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3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Снабженцы, квартирьеры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Общественные организации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Полулегальный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3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Исполнители, профессионалы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Организованная 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преступность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1321"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Одноразовые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Массовка, террористы-смертники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Экстремистские организации, секты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Нелегальный</a:t>
                      </a:r>
                    </a:p>
                  </a:txBody>
                  <a:tcPr marL="91456" marR="91456" marT="45719" marB="45719" anchor="ctr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B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1404442" y="460372"/>
            <a:ext cx="6984775" cy="86382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Функциональная структура экстремистских</a:t>
            </a:r>
            <a:b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 террористических организаций</a:t>
            </a:r>
          </a:p>
        </p:txBody>
      </p:sp>
    </p:spTree>
    <p:extLst>
      <p:ext uri="{BB962C8B-B14F-4D97-AF65-F5344CB8AC3E}">
        <p14:creationId xmlns:p14="http://schemas.microsoft.com/office/powerpoint/2010/main" val="174666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4442" y="548680"/>
            <a:ext cx="7528030" cy="72008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Типология экстремистских информационных ресурсов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0347" y="1484784"/>
            <a:ext cx="8496944" cy="468052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Сегодня в сети Интернет функционируют тысячи информационных ресурсов экстремистской и террористической направленности, которые условно можно разделить на три основные группы.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Font typeface="Wingdings 2" panose="05020102010507070707" pitchFamily="18" charset="2"/>
              <a:buNone/>
              <a:defRPr/>
            </a:pP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первой группе </a:t>
            </a:r>
            <a:r>
              <a:rPr lang="ru-RU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следует отнести сайты международных террористических организаций, пропагандирующие идеи терроризма, экстремизма, сепаратизма и религиозной нетерпимости. Из них особую опасность представляют сайты экстремистских организаций, проповедующих радикальный исламизм и призывающих к «священной войне». Радикальные исламисты не только используют самые жесткие методы террора и насилия, но и широко пропагандируют их. Например, на пресловутом сайте www.kavkazcenter.com регулярно размешается информация об успешных террористических акциях.</a:t>
            </a:r>
          </a:p>
          <a:p>
            <a:pPr>
              <a:lnSpc>
                <a:spcPct val="110000"/>
              </a:lnSpc>
              <a:spcBef>
                <a:spcPts val="600"/>
              </a:spcBef>
              <a:defRPr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990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Прямоугольник 3"/>
          <p:cNvSpPr>
            <a:spLocks noChangeArrowheads="1"/>
          </p:cNvSpPr>
          <p:nvPr/>
        </p:nvSpPr>
        <p:spPr bwMode="auto">
          <a:xfrm>
            <a:off x="468338" y="1487668"/>
            <a:ext cx="8296743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altLang="ru-RU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Справочно</a:t>
            </a:r>
            <a:r>
              <a:rPr kumimoji="0" lang="ru-RU" alt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на сайте Al-Fateh.net дети могут поиграть в игры, посмотреть мультики и сделать домашние задания. Они также могут почитать истории о симпатичном ослике и… о том, как стать шахидом. Этот сайт сделан движением «ХАМАС». В наши дни террористические группировки часто привлекают детей с помощью красочных веб-сайтов. «ХАМАС» хорошо изучил фильмы Диснея: у них есть свой Микки-Маус –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Фарфур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герой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телешоу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, который был убит израильтянами. В этом прослеживается аналогия с гибелью 4000 палестинцев с начала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второй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интифады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.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«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Хезболла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 предлагает игры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Special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Force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and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Special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Force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2; последняя посвящена борьбе с Израилем. «Исламский Медиа-фронт», имеющий отношение к «Аль-Каиде», предлагает видеоигру, в которой дети могут использовать автоматы и гранаты, чтобы убить Джорджа Буша. А видео, снятое организацией «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Бадр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Аль </a:t>
            </a:r>
            <a:r>
              <a:rPr kumimoji="0" lang="ru-RU" altLang="ru-RU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Тохид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», показывает, как детей тренируют в исламских школах. Дети одновременно учатся читать Коран и стрелять. «Когда я вырасту, я стану шахидом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», </a:t>
            </a:r>
            <a:r>
              <a:rPr lang="ru-RU" altLang="ru-RU" dirty="0">
                <a:latin typeface="Arial" pitchFamily="34" charset="0"/>
                <a:cs typeface="Arial" pitchFamily="34" charset="0"/>
              </a:rPr>
              <a:t>– </a:t>
            </a:r>
            <a:r>
              <a:rPr kumimoji="0" lang="ru-RU" altLang="ru-RU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говорят эти дети.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0"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ru-RU" altLang="ru-RU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Элизабет </a:t>
            </a:r>
            <a:r>
              <a:rPr kumimoji="0" lang="ru-RU" altLang="ru-RU" b="0" i="1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Бро</a:t>
            </a:r>
            <a:r>
              <a:rPr kumimoji="0" lang="ru-RU" altLang="ru-RU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,</a:t>
            </a:r>
            <a:r>
              <a:rPr kumimoji="0" lang="ru-RU" altLang="ru-RU" b="0" i="1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обозреватель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Newsweek</a:t>
            </a:r>
            <a:endParaRPr kumimoji="0" lang="ru-RU" altLang="ru-RU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97844" y="548680"/>
            <a:ext cx="6819366" cy="64807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404643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Прямоугольник 3"/>
          <p:cNvSpPr>
            <a:spLocks noChangeArrowheads="1"/>
          </p:cNvSpPr>
          <p:nvPr/>
        </p:nvSpPr>
        <p:spPr bwMode="auto">
          <a:xfrm>
            <a:off x="756370" y="1412776"/>
            <a:ext cx="8281838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0" eaLnBrk="1" fontAlgn="base" hangingPunct="1">
              <a:spcBef>
                <a:spcPts val="1200"/>
              </a:spcBef>
              <a:spcAft>
                <a:spcPct val="0"/>
              </a:spcAft>
              <a:defRPr/>
            </a:pP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Вторую группу 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составляют сайты, разжигающие ксенофобию на основе расовой или национальной принадлежности, в которую входят </a:t>
            </a:r>
            <a:r>
              <a:rPr lang="ru-RU" altLang="ru-RU" sz="2200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интернет-ресурсы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откровенно фашистского и националистического толка.</a:t>
            </a:r>
          </a:p>
          <a:p>
            <a:pPr eaLnBrk="1" fontAlgn="base" hangingPunct="1">
              <a:spcBef>
                <a:spcPts val="1200"/>
              </a:spcBef>
              <a:spcAft>
                <a:spcPct val="0"/>
              </a:spcAft>
              <a:defRPr/>
            </a:pP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Информационные ресурсы, составляющие </a:t>
            </a: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третью группу</a:t>
            </a:r>
            <a:r>
              <a:rPr lang="ru-RU" alt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напрямую не являются террористическими, однако содержат информацию о том, как в кустарных условиях изготовить взрывчатые вещества, получить сильнодействующие ядовитые вещества, собрать самодельное взрывное устройство. Сайты, относящиеся к данной группе, многочисленны, недолговечны и располагаются практически в любой точке Интернета.</a:t>
            </a:r>
          </a:p>
          <a:p>
            <a:pPr marL="0" marR="0" lvl="0" indent="0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	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334470" y="548681"/>
            <a:ext cx="7486796" cy="792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52471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Прямоугольник 3"/>
          <p:cNvSpPr>
            <a:spLocks noChangeArrowheads="1"/>
          </p:cNvSpPr>
          <p:nvPr/>
        </p:nvSpPr>
        <p:spPr bwMode="auto">
          <a:xfrm>
            <a:off x="972394" y="1520785"/>
            <a:ext cx="7852256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Контролировать общее количество ресурсов экстремистского и террористического характера крайне сложно в связи с тем, что в современных условиях создание подобного информационного ресурса занимает у квалифицированного специалиста примерно 30 минут. Серьезные и устоявшиеся ресурсы, активно используемые данными организациями, имеют сложившуюся аудиторию,</a:t>
            </a:r>
            <a:b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</a:b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и для получения доступа к закрытым частям указанных сайтов требуются различные проверки либо рекомендации действующих членов организаций.</a:t>
            </a: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04442" y="548680"/>
            <a:ext cx="6768752" cy="79208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Типология экстремистских информационных ресурсов</a:t>
            </a:r>
          </a:p>
        </p:txBody>
      </p:sp>
    </p:spTree>
    <p:extLst>
      <p:ext uri="{BB962C8B-B14F-4D97-AF65-F5344CB8AC3E}">
        <p14:creationId xmlns:p14="http://schemas.microsoft.com/office/powerpoint/2010/main" val="215928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4442" y="548680"/>
            <a:ext cx="7464173" cy="67749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Приемы манипулирования при вовлечении в экстремистские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386" y="1484784"/>
            <a:ext cx="7968229" cy="4104456"/>
          </a:xfrm>
        </p:spPr>
        <p:txBody>
          <a:bodyPr>
            <a:normAutofit/>
          </a:bodyPr>
          <a:lstStyle/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Методы по регулированию поведения могут быть чрезвычайно эффективными и приводить к состоянию глубинной зависимости. Эти методы базируются на двух </a:t>
            </a:r>
            <a:r>
              <a:rPr lang="ru-RU" sz="22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основных принципах</a:t>
            </a: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lvl="0" indent="-457200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+mj-lt"/>
              <a:buAutoNum type="arabicPeriod"/>
              <a:defRPr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Если вы можете заставить человека вести себя так, как вы этого хотите, вы можете заставить его поверить в то, что вы хотите.</a:t>
            </a:r>
          </a:p>
          <a:p>
            <a:pPr marL="457200" lvl="0" indent="-457200" eaLnBrk="1" hangingPunct="1">
              <a:lnSpc>
                <a:spcPct val="100000"/>
              </a:lnSpc>
              <a:spcBef>
                <a:spcPts val="600"/>
              </a:spcBef>
              <a:buClrTx/>
              <a:buSzTx/>
              <a:buFont typeface="+mj-lt"/>
              <a:buAutoNum type="arabicPeriod"/>
              <a:defRPr/>
            </a:pPr>
            <a:r>
              <a:rPr lang="ru-RU" sz="22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Внезапные, резкие перемены среды могут сделать человека особенно подверженным влиянию и привести его к неожиданным и глубоким переменам мироощущения, системы ценностей и веры.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693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4442" y="565288"/>
            <a:ext cx="6984776" cy="67749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Приемы манипулирования при вовлечении в экстремистские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268760"/>
            <a:ext cx="8640960" cy="5517232"/>
          </a:xfrm>
        </p:spPr>
        <p:txBody>
          <a:bodyPr>
            <a:normAutofit fontScale="85000" lnSpcReduction="10000"/>
          </a:bodyPr>
          <a:lstStyle/>
          <a:p>
            <a:pPr marL="0" lvl="0" indent="0" eaLnBrk="1" hangingPunct="1">
              <a:lnSpc>
                <a:spcPct val="11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Движение может длительно контролировать своих членов, используя: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Изоляцию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Если вы физически отделены от общества и привычного окружения, вы можете утратить собственное ощущение действительности.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Социальное групповое давление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Если эксплуатируется присущее вам от природы чувство принадлежности к социуму, вы можете начать подавлять в себе сомнения в идеях группы или сопротивление им, которые вы выразили бы в других обстоятельствах.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Вину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Учение группы о спасении подкрепляется намеренным преувеличением «грехов» вашей прошлой жизни.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Страх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Лояльность группе и подчинение ее правилам и идеологии может достигаться путем запугивания, а также угрозой серьезных духовных и физических последствий, вытекающих из различных нарушений.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Бомбардировку любовью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Чувство единой семьи и принадлежности может быть искусственно создано постоянными объятиями, поцелуями, прикосновениями и непрекращающейся лестью.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Отсутствие всего личного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Если вам не оставляют времени на самого себя, если вам нельзя побыть в одиночестве, вы можете утратить способность объективно мыслить и оценить ситуацию «со стороны», «в перспективе».</a:t>
            </a:r>
          </a:p>
          <a:p>
            <a:pPr>
              <a:lnSpc>
                <a:spcPct val="110000"/>
              </a:lnSpc>
              <a:spcBef>
                <a:spcPct val="0"/>
              </a:spcBef>
              <a:defRPr/>
            </a:pPr>
            <a:r>
              <a:rPr lang="ru-RU" sz="19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Усталость</a:t>
            </a:r>
            <a:r>
              <a:rPr lang="ru-RU" sz="1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Если вы не получаете необходимого отдыха, вы можете утратить способность ориентироваться в обстановке и сделаться сугубо подверженным влиянию, в особенности если при этом вас постоянно ставят во все новые и новые непривычные для вас положения и предоставляют противоречивую информацию.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77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2796" y="1412776"/>
            <a:ext cx="878650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Правительство ФРГ в листовке, которая раздается школьникам, выделяет следующие 17 признаков экстремистских религиозных сект (течений):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73050" lvl="0" indent="-273050">
              <a:buFontTx/>
              <a:buAutoNum type="arabicPeriod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 группе ты найдешь именно то, что до сих пор напрасно искал. Она знает абсолютно точно, чего тебе не хватает.</a:t>
            </a:r>
          </a:p>
          <a:p>
            <a:pPr marL="273050" lvl="0" indent="-273050">
              <a:buFontTx/>
              <a:buAutoNum type="arabicPeriod" startAt="2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Уже первая встреча открывает для тебя полностью новый взгляд на вещи.</a:t>
            </a:r>
          </a:p>
          <a:p>
            <a:pPr marL="273050" lvl="0" indent="-273050">
              <a:buFontTx/>
              <a:buAutoNum type="arabicPeriod" startAt="3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Мировоззрение группы ошеломляюще просто и объясняет любую проблему.</a:t>
            </a:r>
          </a:p>
          <a:p>
            <a:pPr marL="273050" lvl="0" indent="-273050">
              <a:buFontTx/>
              <a:buAutoNum type="arabicPeriod" startAt="4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Трудно составить точную характеристику группы. Ты не должен размышлять или проверять. Твой новые друзья говорят: «Это невозможно объяснить, ты должен пережить это – пойдем сейчас с нами в наш Центр».</a:t>
            </a:r>
          </a:p>
          <a:p>
            <a:pPr marL="273050" lvl="0" indent="-273050">
              <a:buFontTx/>
              <a:buAutoNum type="arabicPeriod" startAt="5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 группы есть учитель, медиум, вождь или гуру. Только он знает всю истину.</a:t>
            </a:r>
          </a:p>
          <a:p>
            <a:pPr marL="273050" lvl="0" indent="-273050">
              <a:buFontTx/>
              <a:buAutoNum type="arabicPeriod" startAt="6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Учение группы считается единственно настоящим, вечно истинным знанием. Традиционная наука, рациональное мышление, разум отвергаются, поскольку они негативные, сатанинские, непросвещенные.</a:t>
            </a:r>
          </a:p>
          <a:p>
            <a:pPr marL="273050" lvl="0" indent="-273050">
              <a:buFontTx/>
              <a:buAutoNum type="arabicPeriod" startAt="7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Критика со стороны не принадлежащих к группе считается доказательством ее правоты.</a:t>
            </a:r>
          </a:p>
          <a:p>
            <a:pPr marL="273050" lvl="0" indent="-273050">
              <a:buFontTx/>
              <a:buAutoNum type="arabicPeriod" startAt="8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Мир катится к катастрофе, и только группа знает, как можно спасти его.</a:t>
            </a:r>
          </a:p>
          <a:p>
            <a:pPr marL="273050" lvl="0" indent="-273050">
              <a:buFontTx/>
              <a:buAutoNum type="arabicPeriod" startAt="9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Твоя группа – это элита. Остальное человечество тяжело больно и глубоко потеряно: ведь оно не сотрудничаете группой или не позволяет ей спасать себя. </a:t>
            </a:r>
            <a:endParaRPr lang="ru-RU" alt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76450" y="692696"/>
            <a:ext cx="7560840" cy="43204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Признаки</a:t>
            </a:r>
            <a:r>
              <a:rPr lang="ru-RU" sz="2400" b="1" dirty="0">
                <a:solidFill>
                  <a:srgbClr val="002060"/>
                </a:solidFill>
                <a:latin typeface="Arial Black" pitchFamily="34" charset="0"/>
                <a:cs typeface="Arial" pitchFamily="34" charset="0"/>
              </a:rPr>
              <a:t> экстремистских религиозный сект</a:t>
            </a:r>
          </a:p>
        </p:txBody>
      </p:sp>
    </p:spTree>
    <p:extLst>
      <p:ext uri="{BB962C8B-B14F-4D97-AF65-F5344CB8AC3E}">
        <p14:creationId xmlns:p14="http://schemas.microsoft.com/office/powerpoint/2010/main" val="1227475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6330" y="1412776"/>
            <a:ext cx="8712968" cy="5155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Ты должен немедленно стать членом группы.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отграничивает себя от остального мира, например одеждой, пищей, особым языком, четкой регламентацией межличностных отношений.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желает, чтобы ты разорвал свои «старые» отношения, так как они препятствуют твоему развитию.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Твои сексуальные отношения регламентируются извне. Например, руководство подбирает партнеров, предписывает групповой секс или, наоборот, полное воздержание.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наполняет все твое время заданиями: продажей книг или газет, вербовкой новых членов, посещением курсов, медитациями...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Очень сложно остаться одному, кто-то из группы всегда рядом с тобой.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Если ты начинаешь сомневаться, если обещанный успех не приходит, то виноват всегда окажешься сам, поскольку ты якобы недостаточно много работаешь над собой или слишком слабо веришь.</a:t>
            </a:r>
          </a:p>
          <a:p>
            <a:pPr marL="450850" lvl="0" indent="-450850">
              <a:buFont typeface="+mj-lt"/>
              <a:buAutoNum type="arabicPeriod" startAt="10"/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Группа требует абсолютного и беспрекословного соблюдения своих правил и дисциплины, поскольку это единственный путь к спасению.</a:t>
            </a:r>
          </a:p>
          <a:p>
            <a:pPr lvl="0">
              <a:spcBef>
                <a:spcPts val="600"/>
              </a:spcBef>
            </a:pPr>
            <a:r>
              <a:rPr lang="ru-RU" altLang="ru-RU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Листовка заканчивается предупреждением: </a:t>
            </a:r>
            <a:r>
              <a:rPr lang="ru-RU" altLang="ru-RU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Если хотя бы один признак кажется тебе знакомым, БУДЬ ОСТОРОЖЕН!</a:t>
            </a:r>
            <a:endParaRPr lang="ru-RU" altLang="ru-RU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1404442" y="692696"/>
            <a:ext cx="7200800" cy="50405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Признаки экстремистских религиозный сект</a:t>
            </a:r>
          </a:p>
        </p:txBody>
      </p:sp>
    </p:spTree>
    <p:extLst>
      <p:ext uri="{BB962C8B-B14F-4D97-AF65-F5344CB8AC3E}">
        <p14:creationId xmlns:p14="http://schemas.microsoft.com/office/powerpoint/2010/main" val="24539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260426" y="692696"/>
            <a:ext cx="2664296" cy="57606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540346" y="1412776"/>
            <a:ext cx="8352928" cy="4968552"/>
          </a:xfrm>
        </p:spPr>
        <p:txBody>
          <a:bodyPr>
            <a:normAutofit fontScale="92500"/>
          </a:bodyPr>
          <a:lstStyle/>
          <a:p>
            <a:pPr eaLnBrk="1" hangingPunct="1">
              <a:spcBef>
                <a:spcPts val="3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В большинстве случаев проявлениям терроризма всегда предшествует наличие у террористов экстремистских взглядов. Если экстремизм составляет крайне радикальные взгляды различного толка, то терроризм имеет крайне радикальные действия политического, идеологического характера.</a:t>
            </a:r>
          </a:p>
          <a:p>
            <a:pPr eaLnBrk="1" hangingPunct="1">
              <a:spcBef>
                <a:spcPts val="30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Экстремизм во всех его видах является идеологическим источником терроризма – это он подает терроризму идеи, питает его духовно, оправдывает террористов и террористические акты, называя их, например, «возмездием» или «священной войной». Поэтому возможно утверждение, что за все, что творит терроризм, ответственен и экстремизм. Логическая цепочка возникновения и развития экстремизма и терроризма такова, что идеология экстремизма может привести к организации террористической деятельности и в итоге к сепаратизму, т. е. посягательству на территориальную целостность государства.</a:t>
            </a:r>
          </a:p>
        </p:txBody>
      </p:sp>
    </p:spTree>
    <p:extLst>
      <p:ext uri="{BB962C8B-B14F-4D97-AF65-F5344CB8AC3E}">
        <p14:creationId xmlns:p14="http://schemas.microsoft.com/office/powerpoint/2010/main" val="200911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265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93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418" y="764704"/>
            <a:ext cx="2664296" cy="43204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354" y="1340768"/>
            <a:ext cx="8424936" cy="504056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В России нет столь сильного распространения «религиозного» экстремизма, как, например, в Японии и Индии, однако его проявления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в активной форме на Северном Кавказе мы наблюдаем. В масштабе государства нет откровенно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антииммигрантских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экстремистских групп, как, например, в Германии или Швеции, но в отдельных субъектах Северного Кавказа имели место антиконституционные действия должностных лиц. Следовательно, можно отметить, что в России наблюдается распространение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экстремизма ксенофобского толка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основанного на </a:t>
            </a:r>
            <a:r>
              <a:rPr lang="ru-RU" sz="2000" dirty="0" err="1">
                <a:latin typeface="Arial" pitchFamily="34" charset="0"/>
                <a:cs typeface="Arial" pitchFamily="34" charset="0"/>
              </a:rPr>
              <a:t>этнорасовой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нетерпимости, а также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политический экстремизм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неофашистского толка, основанный на идеях группового неравенства и отторжении культурных различий, на пропаганде тоталитарного порядка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и ненависти. Именно эти формы имеют достаточную почву и наиболее опасны для страны с многоэтничным и многорасовым составом населения. Хотя расизм может существовать и в обществах, где нет особого расового многообразия. Экстремисты придают расовый смысл даже малейшим и воображаемым внешним различиям граждан.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08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4442" y="692696"/>
            <a:ext cx="2160240" cy="504056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340768"/>
            <a:ext cx="8688309" cy="54006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>Одной из важнейших </a:t>
            </a:r>
            <a:r>
              <a:rPr lang="ru-RU" sz="19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стратегий противодействия экстремизму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должна стать деятельность по недопущению рекламирования элементов насилия и фанатизма, т. е. политика отказа в публичности радикализму, экстремизму от религии. На экранах телевизоров и в печати не должны появляться и цитироваться не только теоретики и активисты экстремизма, но и сообщения на эту тему должны носить строго дозированный и целенаправленный характер без пересказа аргументов и показа «как это можно делать».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ru-RU" sz="1900" dirty="0">
                <a:latin typeface="Arial" pitchFamily="34" charset="0"/>
                <a:cs typeface="Arial" pitchFamily="34" charset="0"/>
              </a:rPr>
              <a:t>Насилие распространено на нашем телевидении и в большинстве фильмов: герои утверждают справедливость именно при помощи насилия. Следовательно, наиболее массовый в современных условиях источник информации не только не приучает население, и в первую очередь молодежь, к собственному культурному наследию, а скорее наоборот, отучает от него, навязывая стереотипы массовой культуры, причем преимущественно в американском варианте. Примером борьбы с такого родом культурной экспансией, пропагандирующей культ героев, утверждающих справедливость путем уничтожения своих противников, может служить широко освещаемая культурная политика государства, которая устраивала все слои общества.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981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450" y="692696"/>
            <a:ext cx="5184577" cy="47158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Нормативно-правовые акты: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424936" cy="5184576"/>
          </a:xfrm>
        </p:spPr>
        <p:txBody>
          <a:bodyPr>
            <a:normAutofit fontScale="92500" lnSpcReduction="10000"/>
          </a:bodyPr>
          <a:lstStyle/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Конституция Российской Федерации : принята всенародным голосованием 12.12.1993 (с учетом поправок, внесенных законами РФ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 поправках к Конституции РФ от 30.12.2008 № 6-ФКЗ, от 30.12.2008 № 7-ФКЗ, от 05.02.2014 № 2-ФКЗ, от 21.07.2014 № 11-ФКЗ) // Собр. законодательства РФ. – 2014. – № 31. – Ст. 4398.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26.09.1997 № 125-ФЗ (ред. от 02.07.2013) (с изм. и доп., вступ. в силу с 01.09.2013) «О свободе совести и о религиозных объединениях» // Собр. законодательства РФ. – 1997. – № 39. – Ст. 4465.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25 июля 2002 № 114-ФЗ (ред. от 23 </a:t>
            </a:r>
            <a:r>
              <a:rPr lang="ru-RU" sz="1900" dirty="0" err="1">
                <a:latin typeface="Arial" panose="020B0604020202020204" pitchFamily="34" charset="0"/>
                <a:cs typeface="Arial" panose="020B0604020202020204" pitchFamily="34" charset="0"/>
              </a:rPr>
              <a:t>нояб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 2015) «О противодействии экстремистской деятельности» // Собр. законодательства РФ. – 2002. – № 30. – Ст. 3031.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3 апр. 1995 г. № 40-ФЗ (изм. от 30 дек. 2015)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«О федеральной службе безопасности» // Российская газета. – 1995. – 12 апр. – № 72.</a:t>
            </a:r>
          </a:p>
          <a:p>
            <a:pPr marL="358775" lvl="0" indent="-358775">
              <a:lnSpc>
                <a:spcPct val="11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Федеральный закон от 12.08.1995 № 144-ФЗ (ред. от 29.06.2015)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«Об оперативно-розыскной деятельности» // Собр. законодательства РФ. – 1995. – № 33. – Ст. 3349.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69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450" y="692696"/>
            <a:ext cx="5184577" cy="47158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Нормативно-правовые акты: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330" y="1412776"/>
            <a:ext cx="8424936" cy="4608512"/>
          </a:xfrm>
        </p:spPr>
        <p:txBody>
          <a:bodyPr>
            <a:normAutofit/>
          </a:bodyPr>
          <a:lstStyle/>
          <a:p>
            <a:pPr marL="442913" lvl="0" indent="-442913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 Правительства РФ от 18.01.2003 № 27 (ред. от 24.03.2011) «Об утверждении Положения о порядке определения перечня организаций и физических лиц, в отношении которых имеются сведения об их причастности к экстремистской деятельности или терроризму, и доведения этого перечня до сведения организаций, осуществляющих операции с денежными средствами или иным имуществом» // Собр. законодательства РФ. – 2003. – № 4. – Ст. 329.</a:t>
            </a:r>
          </a:p>
          <a:p>
            <a:pPr marL="442913" lvl="0" indent="-442913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5"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Приказ Минюста России № 362, МВД России № 810, ФСБ России № 584 от 25.11.2010 «О взаимодействии Министерства юстиции Российской Федерации, Министерства внутренних дел Российской Федерации и Федеральной службы безопасности Российской Федерации в целях повышения эффективности деятельности учреждений (подразделений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), осуществляющих проведение исследований и экспертиз по делам, связанным с проявлением экстремизма» // Российская газета. – 2010. – 10 декабря. – № 280.</a:t>
            </a:r>
          </a:p>
          <a:p>
            <a:pPr marL="457200" indent="-457200">
              <a:buFont typeface="+mj-lt"/>
              <a:buAutoNum type="arabicPeriod" startAt="5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693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2016224" cy="576064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 Black" pitchFamily="34" charset="0"/>
              </a:rPr>
              <a:t>Введение</a:t>
            </a:r>
          </a:p>
        </p:txBody>
      </p:sp>
      <p:sp>
        <p:nvSpPr>
          <p:cNvPr id="59397" name="Rectangle 5"/>
          <p:cNvSpPr>
            <a:spLocks noGrp="1" noChangeArrowheads="1"/>
          </p:cNvSpPr>
          <p:nvPr>
            <p:ph idx="1"/>
          </p:nvPr>
        </p:nvSpPr>
        <p:spPr>
          <a:xfrm>
            <a:off x="684362" y="1412776"/>
            <a:ext cx="8159077" cy="3744416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Изучение истории возникновения и развития экстремизма и терроризма представляется актуальным, ибо, как сказал великий российский историк Н. М. Карамзин, знание истории помогает нам понимать настоящее. Обнаружение сущностных признаков терроризма как крайнего проявления экстремизма в его историческом развитии</a:t>
            </a:r>
            <a:br>
              <a:rPr lang="ru-RU" altLang="ru-RU" sz="2200" dirty="0">
                <a:latin typeface="Arial" pitchFamily="34" charset="0"/>
                <a:cs typeface="Arial" pitchFamily="34" charset="0"/>
              </a:rPr>
            </a:br>
            <a:r>
              <a:rPr lang="ru-RU" altLang="ru-RU" sz="2200" dirty="0">
                <a:latin typeface="Arial" pitchFamily="34" charset="0"/>
                <a:cs typeface="Arial" pitchFamily="34" charset="0"/>
              </a:rPr>
              <a:t>и раскрытие его правовой природы, возможно, поможет правильно диагностировать эту «чуму XX–XXI веков» на будущее.</a:t>
            </a:r>
          </a:p>
        </p:txBody>
      </p:sp>
    </p:spTree>
    <p:extLst>
      <p:ext uri="{BB962C8B-B14F-4D97-AF65-F5344CB8AC3E}">
        <p14:creationId xmlns:p14="http://schemas.microsoft.com/office/powerpoint/2010/main" val="356574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93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68438" y="692696"/>
            <a:ext cx="6408712" cy="504056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Научное толкование экстремизма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4362" y="1484784"/>
            <a:ext cx="8087069" cy="3888432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Экстремизм</a:t>
            </a:r>
            <a:r>
              <a:rPr lang="ru-RU" altLang="ru-RU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(от лат. </a:t>
            </a:r>
            <a:r>
              <a:rPr lang="ru-RU" altLang="ru-RU" sz="2200" i="1" dirty="0" err="1">
                <a:latin typeface="Arial" pitchFamily="34" charset="0"/>
                <a:cs typeface="Arial" pitchFamily="34" charset="0"/>
              </a:rPr>
              <a:t>extremus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 – крайний) трактуется как приверженность крайним взглядам и мерам (обычно в политике), среди которых можно отметить провокацию беспорядков, гражданское неповиновение, террористические акции, методы партизанской войны.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Под термином «экстремизм» также следует понимать: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нетерпимость к иным социальным группам (ксенофобия);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установление над ними превосходства (расизм);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стремление к полному их уничтожению (геноцид).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Крайней формой экстремизма является </a:t>
            </a:r>
            <a:r>
              <a:rPr lang="ru-RU" altLang="ru-RU" sz="2200" b="1" dirty="0">
                <a:latin typeface="Arial" pitchFamily="34" charset="0"/>
                <a:cs typeface="Arial" pitchFamily="34" charset="0"/>
              </a:rPr>
              <a:t>терроризм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/>
            <a:endParaRPr lang="ru-RU" altLang="ru-RU" sz="1800" b="1" dirty="0">
              <a:solidFill>
                <a:srgbClr val="000099"/>
              </a:solidFill>
            </a:endParaRPr>
          </a:p>
          <a:p>
            <a:pPr eaLnBrk="1" hangingPunct="1"/>
            <a:endParaRPr lang="ru-RU" altLang="ru-RU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3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2434" y="692696"/>
            <a:ext cx="5483667" cy="576064"/>
          </a:xfrm>
        </p:spPr>
        <p:txBody>
          <a:bodyPr>
            <a:noAutofit/>
          </a:bodyPr>
          <a:lstStyle/>
          <a:p>
            <a:pPr algn="r"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Научное толкование экстремизма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756370" y="1340768"/>
            <a:ext cx="8159077" cy="52292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Основные признаки экстремизма: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политический характер деятельности (желание получить власть над обществом);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обусловленность интересами личности индивида или индивидов;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форма деятельности, в абсолютном большинстве случаев проявляющаяся в насилии (терроризм и иные формы);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пропаганда своих взглядов.</a:t>
            </a:r>
          </a:p>
          <a:p>
            <a:pPr marL="0" indent="0" eaLnBrk="1" hangingPunct="1">
              <a:lnSpc>
                <a:spcPct val="100000"/>
              </a:lnSpc>
              <a:buNone/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В зависимости от направленности экстремистской деятельности выделяются такие </a:t>
            </a:r>
            <a:r>
              <a:rPr lang="ru-RU" altLang="ru-RU" sz="2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виды экстремизма</a:t>
            </a:r>
            <a:r>
              <a:rPr lang="ru-RU" altLang="ru-RU" sz="2200" dirty="0">
                <a:latin typeface="Arial" pitchFamily="34" charset="0"/>
                <a:cs typeface="Arial" pitchFamily="34" charset="0"/>
              </a:rPr>
              <a:t>, как: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политический,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националистический,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религиозный,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ru-RU" sz="2200" dirty="0">
                <a:latin typeface="Arial" pitchFamily="34" charset="0"/>
                <a:cs typeface="Arial" pitchFamily="34" charset="0"/>
              </a:rPr>
              <a:t>экономический.</a:t>
            </a:r>
          </a:p>
          <a:p>
            <a:pPr algn="just" eaLnBrk="1" hangingPunct="1"/>
            <a:endParaRPr lang="ru-RU" altLang="ru-RU" sz="1800" b="1" dirty="0">
              <a:solidFill>
                <a:srgbClr val="000099"/>
              </a:solidFill>
            </a:endParaRPr>
          </a:p>
          <a:p>
            <a:pPr eaLnBrk="1" hangingPunct="1"/>
            <a:endParaRPr lang="ru-RU" altLang="ru-RU" sz="20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140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6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404442" y="548680"/>
            <a:ext cx="7509976" cy="72104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Законодательное регулирование борьбы</a:t>
            </a:r>
            <a:br>
              <a:rPr lang="ru-RU" sz="2400" dirty="0">
                <a:solidFill>
                  <a:srgbClr val="002060"/>
                </a:solidFill>
                <a:latin typeface="Arial Black" pitchFamily="34" charset="0"/>
              </a:rPr>
            </a:b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с экстремизмом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68338" y="1405113"/>
            <a:ext cx="8568952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Проблемы противодействия экстремизму уже не первый год находятся в центре пристального внимания государства. Сформирована комплексная правовая база: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принят Федеральный закон от 25 июля 2002 г. № 114-ФЗ</a:t>
            </a:r>
            <a:br>
              <a:rPr lang="ru-RU" sz="2200" dirty="0">
                <a:latin typeface="Arial" pitchFamily="34" charset="0"/>
                <a:cs typeface="Arial" pitchFamily="34" charset="0"/>
              </a:rPr>
            </a:br>
            <a:r>
              <a:rPr lang="ru-RU" sz="2200" dirty="0">
                <a:latin typeface="Arial" pitchFamily="34" charset="0"/>
                <a:cs typeface="Arial" pitchFamily="34" charset="0"/>
              </a:rPr>
              <a:t>«О противодействии экстремистской деятельности»;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внесены изменения в Уголовный кодекс РФ (УК РФ) и Кодекс об административных правонарушениях РФ (КоАП РФ);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Верховный Суд РФ обобщил практику применения </a:t>
            </a:r>
            <a:r>
              <a:rPr lang="ru-RU" sz="2200" dirty="0" err="1">
                <a:latin typeface="Arial" pitchFamily="34" charset="0"/>
                <a:cs typeface="Arial" pitchFamily="34" charset="0"/>
              </a:rPr>
              <a:t>антиэкстремистских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уголовно-правовых норм и изложил рекомендации по их квалификации и т. д.</a:t>
            </a:r>
          </a:p>
          <a:p>
            <a:pPr>
              <a:spcBef>
                <a:spcPts val="600"/>
              </a:spcBef>
            </a:pPr>
            <a:r>
              <a:rPr lang="ru-RU" sz="2200" dirty="0">
                <a:latin typeface="Arial" pitchFamily="34" charset="0"/>
                <a:cs typeface="Arial" pitchFamily="34" charset="0"/>
              </a:rPr>
              <a:t>Принимаются меры организационного характера: в структуре правоохранительных органов созданы специальные подразделения, деятельность которых ориентирована именно на противодействие экстремизму.</a:t>
            </a:r>
          </a:p>
        </p:txBody>
      </p:sp>
    </p:spTree>
    <p:extLst>
      <p:ext uri="{BB962C8B-B14F-4D97-AF65-F5344CB8AC3E}">
        <p14:creationId xmlns:p14="http://schemas.microsoft.com/office/powerpoint/2010/main" val="292154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title"/>
          </p:nvPr>
        </p:nvSpPr>
        <p:spPr>
          <a:xfrm>
            <a:off x="1332434" y="548680"/>
            <a:ext cx="7509976" cy="7920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002060"/>
                </a:solidFill>
                <a:latin typeface="Arial Black" pitchFamily="34" charset="0"/>
              </a:rPr>
              <a:t>Законодательное регулирование борьбы с экстремизмом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0346" y="1484784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Arial" pitchFamily="34" charset="0"/>
                <a:cs typeface="Arial" pitchFamily="34" charset="0"/>
              </a:rPr>
              <a:t>Именно законодательные запреты, в том числе уголовные, являются тем нормативным индикатором, который позволяет формировать в обществе негативное отношение к экстремизму как к не только опасной, но и противоправной деятельности.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В правовом смысле вне конкретных запретов понять суть экстремизма невозможно – он определен именно в них, и иначе его нельзя вычленить из всего многообразия форм отклоняющегося поведения; экстремизм в правовом аспекте представляет собой комплекс нормативных запретов, что характерно для иных видов общественно опасной деятельности. Наиболее же опасным его видом является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преступный экстремизм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, под которым следует понимать комплекс деяний из числа альтернативно указанных в ст. 1 Закона «О противодействии экстремистской деятельности»,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за осуществление которых установлена уголовная ответственность.</a:t>
            </a:r>
          </a:p>
        </p:txBody>
      </p:sp>
    </p:spTree>
    <p:extLst>
      <p:ext uri="{BB962C8B-B14F-4D97-AF65-F5344CB8AC3E}">
        <p14:creationId xmlns:p14="http://schemas.microsoft.com/office/powerpoint/2010/main" val="50126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xfrm>
            <a:off x="1404442" y="692696"/>
            <a:ext cx="7510447" cy="50378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Политический экстремизм и уголовный закон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412776"/>
            <a:ext cx="8712968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Ядро преступного экстремизма, в том числе политического, составляют деяния,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предусмотренные статьями УК РФ: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280 «Публичные призывы к осуществлению экстремистской деятельности»;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282 «Возбуждение ненависти либо вражды, а равно унижение человеческого достоинства»;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282.1 «Организация экстремистского сообщества»;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282.2 «Организация деятельности экстремистской организации».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Особую опасность представляет преступный </a:t>
            </a:r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политический экстремизм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, поскольку для его приверженцев характерно стремление к дестабилизации, уничтожению существующих государственных структур, разрушению политической системы современного  общества с целью установления нового политического порядка. В связи с антигосударственной направленностью такого экстремизма к его уголовно-правовой характеристике наряду с приведенными выше нормами УК РФ можно также отнести деяния, предусмотренные статьями УК РФ: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277 «Посягательство на жизнь государственного или общественного деятеля»;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278 «Насильственный захват власти или насильственное удержание власти»;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279 «Вооруженный мятеж».</a:t>
            </a:r>
          </a:p>
        </p:txBody>
      </p:sp>
    </p:spTree>
    <p:extLst>
      <p:ext uri="{BB962C8B-B14F-4D97-AF65-F5344CB8AC3E}">
        <p14:creationId xmlns:p14="http://schemas.microsoft.com/office/powerpoint/2010/main" val="73310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1561</TotalTime>
  <Words>3818</Words>
  <Application>Microsoft Office PowerPoint</Application>
  <PresentationFormat>Произвольный</PresentationFormat>
  <Paragraphs>187</Paragraphs>
  <Slides>33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46" baseType="lpstr">
      <vt:lpstr>Arial</vt:lpstr>
      <vt:lpstr>Arial Black</vt:lpstr>
      <vt:lpstr>Calibri</vt:lpstr>
      <vt:lpstr>Century Gothic</vt:lpstr>
      <vt:lpstr>Franklin Gothic Book</vt:lpstr>
      <vt:lpstr>Franklin Gothic Medium</vt:lpstr>
      <vt:lpstr>Garamond</vt:lpstr>
      <vt:lpstr>Tahoma</vt:lpstr>
      <vt:lpstr>Wingdings</vt:lpstr>
      <vt:lpstr>Wingdings 2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Введение</vt:lpstr>
      <vt:lpstr>Введение</vt:lpstr>
      <vt:lpstr>Научное толкование экстремизма </vt:lpstr>
      <vt:lpstr>Научное толкование экстремизма </vt:lpstr>
      <vt:lpstr>Законодательное регулирование борьбы с экстремизмом</vt:lpstr>
      <vt:lpstr>Законодательное регулирование борьбы с экстремизмом</vt:lpstr>
      <vt:lpstr>Политический экстремизм и уголовный закон</vt:lpstr>
      <vt:lpstr>Политический экстремизм и уголовный закон</vt:lpstr>
      <vt:lpstr>Политический экстремизм и уголовный закон</vt:lpstr>
      <vt:lpstr>Политический экстремизм и уголовный закон</vt:lpstr>
      <vt:lpstr>Экстремизм в России</vt:lpstr>
      <vt:lpstr>Экстремизм в России</vt:lpstr>
      <vt:lpstr>Экстремизм в России</vt:lpstr>
      <vt:lpstr>Экстремизм политический представляет собой деятельность общественных объединений, иных организаций, должностных лиц и граждан, направленная на насильственное изменение конституционного строя, разжигание социальной, расовой, национальной или религиозной розни, иное применение насилия для достижения политических целей, а также публичные призывы к совершению противоправных действий.</vt:lpstr>
      <vt:lpstr>Этнонациональный экстремизм в своей сущности связан с такой категорией, как национализм, который трактуется как реакционная идеология, состоящая в проповеди национальной исключительности и национального превосходства. Национализм может выступать как в форме разжигания национальной розни между национальностями и народностями одной страны, так и в форме натравливания народа одной страны на народ другой.</vt:lpstr>
      <vt:lpstr>Националистический экстремизм направлен на подрыв конституционных принципов государственной национальной политики, ущемление прав граждан в связи с национальной принадлежностью, разжигание национальной розни, на дискредитацию должностных лиц по национальному признаку и т. п.</vt:lpstr>
      <vt:lpstr>Религиозный экстремизм определяется как приверженность к крайним религиозным взглядам и методам действий по достижению своих религиозных целей. Он характеризуется фанатизмом, приверженностью к крайним вероучениям, возбуждением религиозной вражды и пропагандой неполноценности граждан по признаку их отношения к религии, нетерпимостью к представителям других конфессий и т. п.</vt:lpstr>
      <vt:lpstr>Структура экстремистских организаций</vt:lpstr>
      <vt:lpstr>Функциональная структура экстремистских и террористических организаций</vt:lpstr>
      <vt:lpstr>Типология экстремистских информационных ресурсов</vt:lpstr>
      <vt:lpstr>Типология экстремистских информационных ресурсов</vt:lpstr>
      <vt:lpstr>Типология экстремистских информационных ресурсов</vt:lpstr>
      <vt:lpstr>Типология экстремистских информационных ресурсов</vt:lpstr>
      <vt:lpstr>Приемы манипулирования при вовлечении в экстремистские организации</vt:lpstr>
      <vt:lpstr>Приемы манипулирования при вовлечении в экстремистские организации</vt:lpstr>
      <vt:lpstr>Признаки экстремистских религиозный сект</vt:lpstr>
      <vt:lpstr>Признаки экстремистских религиозный сект</vt:lpstr>
      <vt:lpstr>Заключение</vt:lpstr>
      <vt:lpstr>Заключение</vt:lpstr>
      <vt:lpstr>Нормативно-правовые акты:</vt:lpstr>
      <vt:lpstr>Нормативно-правовые акты: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156</cp:revision>
  <cp:lastPrinted>2013-02-15T04:39:28Z</cp:lastPrinted>
  <dcterms:created xsi:type="dcterms:W3CDTF">2012-09-16T05:10:25Z</dcterms:created>
  <dcterms:modified xsi:type="dcterms:W3CDTF">2025-04-21T05:28:10Z</dcterms:modified>
</cp:coreProperties>
</file>