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9" r:id="rId2"/>
  </p:sldMasterIdLst>
  <p:notesMasterIdLst>
    <p:notesMasterId r:id="rId17"/>
  </p:notesMasterIdLst>
  <p:sldIdLst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71" r:id="rId11"/>
    <p:sldId id="267" r:id="rId12"/>
    <p:sldId id="268" r:id="rId13"/>
    <p:sldId id="272" r:id="rId14"/>
    <p:sldId id="269" r:id="rId15"/>
    <p:sldId id="270" r:id="rId16"/>
  </p:sldIdLst>
  <p:sldSz cx="9145588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1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68" autoAdjust="0"/>
    <p:restoredTop sz="85732" autoAdjust="0"/>
  </p:normalViewPr>
  <p:slideViewPr>
    <p:cSldViewPr>
      <p:cViewPr varScale="1">
        <p:scale>
          <a:sx n="114" d="100"/>
          <a:sy n="114" d="100"/>
        </p:scale>
        <p:origin x="1398" y="114"/>
      </p:cViewPr>
      <p:guideLst>
        <p:guide orient="horz" pos="2160"/>
        <p:guide pos="384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6E8EB1-AF70-0843-AF5D-A4539CEDBF70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CCBFEE-B7E4-A041-B2C0-97CA808EBC51}">
      <dgm:prSet phldrT="[Текст]"/>
      <dgm:spPr/>
      <dgm:t>
        <a:bodyPr/>
        <a:lstStyle/>
        <a:p>
          <a:r>
            <a:rPr lang="ru-RU" dirty="0">
              <a:solidFill>
                <a:srgbClr val="000000"/>
              </a:solidFill>
            </a:rPr>
            <a:t>экстремизм</a:t>
          </a:r>
        </a:p>
      </dgm:t>
    </dgm:pt>
    <dgm:pt modelId="{C2854DAD-4D0F-7047-B586-A8C1FDF6F411}" type="parTrans" cxnId="{221E265D-67D7-2147-B522-78593DBCC084}">
      <dgm:prSet/>
      <dgm:spPr/>
      <dgm:t>
        <a:bodyPr/>
        <a:lstStyle/>
        <a:p>
          <a:endParaRPr lang="ru-RU"/>
        </a:p>
      </dgm:t>
    </dgm:pt>
    <dgm:pt modelId="{887D8C1A-6FB6-6940-8B9B-330D340F18B4}" type="sibTrans" cxnId="{221E265D-67D7-2147-B522-78593DBCC084}">
      <dgm:prSet/>
      <dgm:spPr/>
      <dgm:t>
        <a:bodyPr/>
        <a:lstStyle/>
        <a:p>
          <a:endParaRPr lang="ru-RU"/>
        </a:p>
      </dgm:t>
    </dgm:pt>
    <dgm:pt modelId="{2904C717-FC8F-2242-B406-372A84AF600A}">
      <dgm:prSet phldrT="[Текст]" custT="1"/>
      <dgm:spPr/>
      <dgm:t>
        <a:bodyPr/>
        <a:lstStyle/>
        <a:p>
          <a:r>
            <a:rPr lang="ru-RU" sz="2000" dirty="0">
              <a:solidFill>
                <a:srgbClr val="000000"/>
              </a:solidFill>
            </a:rPr>
            <a:t>Правовой нигилизм</a:t>
          </a:r>
        </a:p>
      </dgm:t>
    </dgm:pt>
    <dgm:pt modelId="{35860313-2222-0B43-A4C6-7708C1E5CF3F}" type="parTrans" cxnId="{FCDBA330-F4B2-B34D-A3D5-E5B7F6BD3A6F}">
      <dgm:prSet/>
      <dgm:spPr/>
      <dgm:t>
        <a:bodyPr/>
        <a:lstStyle/>
        <a:p>
          <a:endParaRPr lang="ru-RU"/>
        </a:p>
      </dgm:t>
    </dgm:pt>
    <dgm:pt modelId="{82B8E56D-7F7E-9E49-9BC9-42044B96F290}" type="sibTrans" cxnId="{FCDBA330-F4B2-B34D-A3D5-E5B7F6BD3A6F}">
      <dgm:prSet/>
      <dgm:spPr/>
      <dgm:t>
        <a:bodyPr/>
        <a:lstStyle/>
        <a:p>
          <a:endParaRPr lang="ru-RU"/>
        </a:p>
      </dgm:t>
    </dgm:pt>
    <dgm:pt modelId="{DE3ECF27-95EF-F945-BA6A-A08D6D8C58CF}">
      <dgm:prSet phldrT="[Текст]" custT="1"/>
      <dgm:spPr/>
      <dgm:t>
        <a:bodyPr/>
        <a:lstStyle/>
        <a:p>
          <a:r>
            <a:rPr lang="ru-RU" sz="2000" dirty="0">
              <a:solidFill>
                <a:srgbClr val="000000"/>
              </a:solidFill>
            </a:rPr>
            <a:t>Социальная напряженность</a:t>
          </a:r>
        </a:p>
      </dgm:t>
    </dgm:pt>
    <dgm:pt modelId="{BB2BC4BE-B473-4548-AACD-8997DF1841CC}" type="parTrans" cxnId="{92A2AC9F-0A8C-F54D-904C-D150974C2C75}">
      <dgm:prSet/>
      <dgm:spPr/>
      <dgm:t>
        <a:bodyPr/>
        <a:lstStyle/>
        <a:p>
          <a:endParaRPr lang="ru-RU"/>
        </a:p>
      </dgm:t>
    </dgm:pt>
    <dgm:pt modelId="{0952D381-C9E8-B742-92A1-1138EB4F18BF}" type="sibTrans" cxnId="{92A2AC9F-0A8C-F54D-904C-D150974C2C75}">
      <dgm:prSet/>
      <dgm:spPr/>
      <dgm:t>
        <a:bodyPr/>
        <a:lstStyle/>
        <a:p>
          <a:endParaRPr lang="ru-RU"/>
        </a:p>
      </dgm:t>
    </dgm:pt>
    <dgm:pt modelId="{EACB6D8F-0EE8-AE48-AFD6-4206245A5D29}">
      <dgm:prSet phldrT="[Текст]" custT="1"/>
      <dgm:spPr/>
      <dgm:t>
        <a:bodyPr/>
        <a:lstStyle/>
        <a:p>
          <a:r>
            <a:rPr lang="ru-RU" sz="2000" dirty="0">
              <a:solidFill>
                <a:srgbClr val="000000"/>
              </a:solidFill>
            </a:rPr>
            <a:t>Незначительная эффективность правоохранительных органов</a:t>
          </a:r>
        </a:p>
      </dgm:t>
    </dgm:pt>
    <dgm:pt modelId="{94205F10-46D0-E04B-B20E-0ED8C92773F2}" type="parTrans" cxnId="{3AB3B922-2F94-FA42-8C77-E3A927218DB2}">
      <dgm:prSet/>
      <dgm:spPr/>
      <dgm:t>
        <a:bodyPr/>
        <a:lstStyle/>
        <a:p>
          <a:endParaRPr lang="ru-RU"/>
        </a:p>
      </dgm:t>
    </dgm:pt>
    <dgm:pt modelId="{2C9135F3-CD50-254D-813D-605FD73D0662}" type="sibTrans" cxnId="{3AB3B922-2F94-FA42-8C77-E3A927218DB2}">
      <dgm:prSet/>
      <dgm:spPr/>
      <dgm:t>
        <a:bodyPr/>
        <a:lstStyle/>
        <a:p>
          <a:endParaRPr lang="ru-RU"/>
        </a:p>
      </dgm:t>
    </dgm:pt>
    <dgm:pt modelId="{6C6C2B75-AC6D-414E-8EB8-C29DF65D7DC3}">
      <dgm:prSet phldrT="[Текст]" custT="1"/>
      <dgm:spPr/>
      <dgm:t>
        <a:bodyPr/>
        <a:lstStyle/>
        <a:p>
          <a:r>
            <a:rPr lang="ru-RU" sz="2000" dirty="0">
              <a:solidFill>
                <a:srgbClr val="000000"/>
              </a:solidFill>
            </a:rPr>
            <a:t>Высокий уровень виктимности</a:t>
          </a:r>
        </a:p>
      </dgm:t>
    </dgm:pt>
    <dgm:pt modelId="{A8B7DBAD-8C6F-F345-9A12-07F40D9F39D4}" type="parTrans" cxnId="{98B74F8D-44C9-674C-9BA0-802E688A0A90}">
      <dgm:prSet/>
      <dgm:spPr/>
      <dgm:t>
        <a:bodyPr/>
        <a:lstStyle/>
        <a:p>
          <a:endParaRPr lang="ru-RU"/>
        </a:p>
      </dgm:t>
    </dgm:pt>
    <dgm:pt modelId="{03CA6B61-31C7-E142-81DD-42598E2827FE}" type="sibTrans" cxnId="{98B74F8D-44C9-674C-9BA0-802E688A0A90}">
      <dgm:prSet/>
      <dgm:spPr/>
      <dgm:t>
        <a:bodyPr/>
        <a:lstStyle/>
        <a:p>
          <a:endParaRPr lang="ru-RU"/>
        </a:p>
      </dgm:t>
    </dgm:pt>
    <dgm:pt modelId="{4EFBD6BB-A301-2B4C-B9E4-A8CA8AC7C220}" type="pres">
      <dgm:prSet presAssocID="{486E8EB1-AF70-0843-AF5D-A4539CEDBF7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1B38647-C09F-4E4F-9664-FE1F94E98F3A}" type="pres">
      <dgm:prSet presAssocID="{EDCCBFEE-B7E4-A041-B2C0-97CA808EBC51}" presName="centerShape" presStyleLbl="node0" presStyleIdx="0" presStyleCnt="1" custScaleX="150141"/>
      <dgm:spPr/>
    </dgm:pt>
    <dgm:pt modelId="{C722C5E6-9B2C-EE48-AE45-9DE36EA4432F}" type="pres">
      <dgm:prSet presAssocID="{35860313-2222-0B43-A4C6-7708C1E5CF3F}" presName="parTrans" presStyleLbl="bgSibTrans2D1" presStyleIdx="0" presStyleCnt="4"/>
      <dgm:spPr/>
    </dgm:pt>
    <dgm:pt modelId="{31D6D093-57D9-984B-BAF2-FF9D4563E248}" type="pres">
      <dgm:prSet presAssocID="{2904C717-FC8F-2242-B406-372A84AF600A}" presName="node" presStyleLbl="node1" presStyleIdx="0" presStyleCnt="4" custScaleX="144702" custRadScaleRad="119157" custRadScaleInc="-27749">
        <dgm:presLayoutVars>
          <dgm:bulletEnabled val="1"/>
        </dgm:presLayoutVars>
      </dgm:prSet>
      <dgm:spPr/>
    </dgm:pt>
    <dgm:pt modelId="{6D43DEC2-C6AC-084D-AA42-D837497D967C}" type="pres">
      <dgm:prSet presAssocID="{A8B7DBAD-8C6F-F345-9A12-07F40D9F39D4}" presName="parTrans" presStyleLbl="bgSibTrans2D1" presStyleIdx="1" presStyleCnt="4" custScaleX="120373"/>
      <dgm:spPr/>
    </dgm:pt>
    <dgm:pt modelId="{4DBEAB5B-985E-BC4E-8BBF-8CCED60F3391}" type="pres">
      <dgm:prSet presAssocID="{6C6C2B75-AC6D-414E-8EB8-C29DF65D7DC3}" presName="node" presStyleLbl="node1" presStyleIdx="1" presStyleCnt="4" custScaleX="144702" custRadScaleRad="117453" custRadScaleInc="-38858">
        <dgm:presLayoutVars>
          <dgm:bulletEnabled val="1"/>
        </dgm:presLayoutVars>
      </dgm:prSet>
      <dgm:spPr/>
    </dgm:pt>
    <dgm:pt modelId="{E974E3E7-3934-BD45-9F92-E31C59A090AE}" type="pres">
      <dgm:prSet presAssocID="{BB2BC4BE-B473-4548-AACD-8997DF1841CC}" presName="parTrans" presStyleLbl="bgSibTrans2D1" presStyleIdx="2" presStyleCnt="4" custLinFactNeighborX="-16661" custLinFactNeighborY="9676"/>
      <dgm:spPr/>
    </dgm:pt>
    <dgm:pt modelId="{D9761D65-79B3-FE46-A576-B1AA5B423650}" type="pres">
      <dgm:prSet presAssocID="{DE3ECF27-95EF-F945-BA6A-A08D6D8C58CF}" presName="node" presStyleLbl="node1" presStyleIdx="2" presStyleCnt="4" custScaleX="144702" custRadScaleRad="129324" custRadScaleInc="46799">
        <dgm:presLayoutVars>
          <dgm:bulletEnabled val="1"/>
        </dgm:presLayoutVars>
      </dgm:prSet>
      <dgm:spPr/>
    </dgm:pt>
    <dgm:pt modelId="{818FE791-CDF9-C143-A2AA-AE6D15A952B2}" type="pres">
      <dgm:prSet presAssocID="{94205F10-46D0-E04B-B20E-0ED8C92773F2}" presName="parTrans" presStyleLbl="bgSibTrans2D1" presStyleIdx="3" presStyleCnt="4"/>
      <dgm:spPr/>
    </dgm:pt>
    <dgm:pt modelId="{45013D56-EA40-AC49-9238-54AF06410BDF}" type="pres">
      <dgm:prSet presAssocID="{EACB6D8F-0EE8-AE48-AFD6-4206245A5D29}" presName="node" presStyleLbl="node1" presStyleIdx="3" presStyleCnt="4" custScaleX="144702" custRadScaleRad="106942" custRadScaleInc="26210">
        <dgm:presLayoutVars>
          <dgm:bulletEnabled val="1"/>
        </dgm:presLayoutVars>
      </dgm:prSet>
      <dgm:spPr/>
    </dgm:pt>
  </dgm:ptLst>
  <dgm:cxnLst>
    <dgm:cxn modelId="{C6BE7019-F4D4-416A-8098-9C658747861B}" type="presOf" srcId="{35860313-2222-0B43-A4C6-7708C1E5CF3F}" destId="{C722C5E6-9B2C-EE48-AE45-9DE36EA4432F}" srcOrd="0" destOrd="0" presId="urn:microsoft.com/office/officeart/2005/8/layout/radial4"/>
    <dgm:cxn modelId="{3AB3B922-2F94-FA42-8C77-E3A927218DB2}" srcId="{EDCCBFEE-B7E4-A041-B2C0-97CA808EBC51}" destId="{EACB6D8F-0EE8-AE48-AFD6-4206245A5D29}" srcOrd="3" destOrd="0" parTransId="{94205F10-46D0-E04B-B20E-0ED8C92773F2}" sibTransId="{2C9135F3-CD50-254D-813D-605FD73D0662}"/>
    <dgm:cxn modelId="{98FBCE2C-83F6-46E3-BE13-5D90B5B3C11E}" type="presOf" srcId="{A8B7DBAD-8C6F-F345-9A12-07F40D9F39D4}" destId="{6D43DEC2-C6AC-084D-AA42-D837497D967C}" srcOrd="0" destOrd="0" presId="urn:microsoft.com/office/officeart/2005/8/layout/radial4"/>
    <dgm:cxn modelId="{FCDBA330-F4B2-B34D-A3D5-E5B7F6BD3A6F}" srcId="{EDCCBFEE-B7E4-A041-B2C0-97CA808EBC51}" destId="{2904C717-FC8F-2242-B406-372A84AF600A}" srcOrd="0" destOrd="0" parTransId="{35860313-2222-0B43-A4C6-7708C1E5CF3F}" sibTransId="{82B8E56D-7F7E-9E49-9BC9-42044B96F290}"/>
    <dgm:cxn modelId="{221E265D-67D7-2147-B522-78593DBCC084}" srcId="{486E8EB1-AF70-0843-AF5D-A4539CEDBF70}" destId="{EDCCBFEE-B7E4-A041-B2C0-97CA808EBC51}" srcOrd="0" destOrd="0" parTransId="{C2854DAD-4D0F-7047-B586-A8C1FDF6F411}" sibTransId="{887D8C1A-6FB6-6940-8B9B-330D340F18B4}"/>
    <dgm:cxn modelId="{FC3E5165-4E44-49F9-936B-70C7F69BE616}" type="presOf" srcId="{BB2BC4BE-B473-4548-AACD-8997DF1841CC}" destId="{E974E3E7-3934-BD45-9F92-E31C59A090AE}" srcOrd="0" destOrd="0" presId="urn:microsoft.com/office/officeart/2005/8/layout/radial4"/>
    <dgm:cxn modelId="{27A75E4E-7FE9-4427-9A0B-C55EC6471A10}" type="presOf" srcId="{486E8EB1-AF70-0843-AF5D-A4539CEDBF70}" destId="{4EFBD6BB-A301-2B4C-B9E4-A8CA8AC7C220}" srcOrd="0" destOrd="0" presId="urn:microsoft.com/office/officeart/2005/8/layout/radial4"/>
    <dgm:cxn modelId="{98B74F8D-44C9-674C-9BA0-802E688A0A90}" srcId="{EDCCBFEE-B7E4-A041-B2C0-97CA808EBC51}" destId="{6C6C2B75-AC6D-414E-8EB8-C29DF65D7DC3}" srcOrd="1" destOrd="0" parTransId="{A8B7DBAD-8C6F-F345-9A12-07F40D9F39D4}" sibTransId="{03CA6B61-31C7-E142-81DD-42598E2827FE}"/>
    <dgm:cxn modelId="{315E848F-4E4C-4499-B598-CFB0C3F05F67}" type="presOf" srcId="{94205F10-46D0-E04B-B20E-0ED8C92773F2}" destId="{818FE791-CDF9-C143-A2AA-AE6D15A952B2}" srcOrd="0" destOrd="0" presId="urn:microsoft.com/office/officeart/2005/8/layout/radial4"/>
    <dgm:cxn modelId="{92A2AC9F-0A8C-F54D-904C-D150974C2C75}" srcId="{EDCCBFEE-B7E4-A041-B2C0-97CA808EBC51}" destId="{DE3ECF27-95EF-F945-BA6A-A08D6D8C58CF}" srcOrd="2" destOrd="0" parTransId="{BB2BC4BE-B473-4548-AACD-8997DF1841CC}" sibTransId="{0952D381-C9E8-B742-92A1-1138EB4F18BF}"/>
    <dgm:cxn modelId="{E00E28AC-3C92-4467-B470-960C9B182CFF}" type="presOf" srcId="{DE3ECF27-95EF-F945-BA6A-A08D6D8C58CF}" destId="{D9761D65-79B3-FE46-A576-B1AA5B423650}" srcOrd="0" destOrd="0" presId="urn:microsoft.com/office/officeart/2005/8/layout/radial4"/>
    <dgm:cxn modelId="{1A2BC2C8-E3B7-445B-9677-134BDC3E7738}" type="presOf" srcId="{6C6C2B75-AC6D-414E-8EB8-C29DF65D7DC3}" destId="{4DBEAB5B-985E-BC4E-8BBF-8CCED60F3391}" srcOrd="0" destOrd="0" presId="urn:microsoft.com/office/officeart/2005/8/layout/radial4"/>
    <dgm:cxn modelId="{CB6CD6EA-8086-473D-93D7-9B39A291C52A}" type="presOf" srcId="{2904C717-FC8F-2242-B406-372A84AF600A}" destId="{31D6D093-57D9-984B-BAF2-FF9D4563E248}" srcOrd="0" destOrd="0" presId="urn:microsoft.com/office/officeart/2005/8/layout/radial4"/>
    <dgm:cxn modelId="{1E7414F5-9DF7-4F5C-98E1-9E6A1EF18BD9}" type="presOf" srcId="{EACB6D8F-0EE8-AE48-AFD6-4206245A5D29}" destId="{45013D56-EA40-AC49-9238-54AF06410BDF}" srcOrd="0" destOrd="0" presId="urn:microsoft.com/office/officeart/2005/8/layout/radial4"/>
    <dgm:cxn modelId="{325DEFFF-9FD3-4BBD-BD0F-F808EB3034E9}" type="presOf" srcId="{EDCCBFEE-B7E4-A041-B2C0-97CA808EBC51}" destId="{31B38647-C09F-4E4F-9664-FE1F94E98F3A}" srcOrd="0" destOrd="0" presId="urn:microsoft.com/office/officeart/2005/8/layout/radial4"/>
    <dgm:cxn modelId="{D8E16DFF-5305-40B6-82EC-17B72B4B20A8}" type="presParOf" srcId="{4EFBD6BB-A301-2B4C-B9E4-A8CA8AC7C220}" destId="{31B38647-C09F-4E4F-9664-FE1F94E98F3A}" srcOrd="0" destOrd="0" presId="urn:microsoft.com/office/officeart/2005/8/layout/radial4"/>
    <dgm:cxn modelId="{74668504-D6B1-49C9-B675-BAF09205AB3B}" type="presParOf" srcId="{4EFBD6BB-A301-2B4C-B9E4-A8CA8AC7C220}" destId="{C722C5E6-9B2C-EE48-AE45-9DE36EA4432F}" srcOrd="1" destOrd="0" presId="urn:microsoft.com/office/officeart/2005/8/layout/radial4"/>
    <dgm:cxn modelId="{95FC4776-EC26-4F70-81D7-5024B54D968B}" type="presParOf" srcId="{4EFBD6BB-A301-2B4C-B9E4-A8CA8AC7C220}" destId="{31D6D093-57D9-984B-BAF2-FF9D4563E248}" srcOrd="2" destOrd="0" presId="urn:microsoft.com/office/officeart/2005/8/layout/radial4"/>
    <dgm:cxn modelId="{FD7A39A3-D9A7-4863-A5D1-59D4BB568C09}" type="presParOf" srcId="{4EFBD6BB-A301-2B4C-B9E4-A8CA8AC7C220}" destId="{6D43DEC2-C6AC-084D-AA42-D837497D967C}" srcOrd="3" destOrd="0" presId="urn:microsoft.com/office/officeart/2005/8/layout/radial4"/>
    <dgm:cxn modelId="{A223C0D6-BCD7-4875-99CF-4D8092CA50C8}" type="presParOf" srcId="{4EFBD6BB-A301-2B4C-B9E4-A8CA8AC7C220}" destId="{4DBEAB5B-985E-BC4E-8BBF-8CCED60F3391}" srcOrd="4" destOrd="0" presId="urn:microsoft.com/office/officeart/2005/8/layout/radial4"/>
    <dgm:cxn modelId="{F2B6D35F-858A-4338-97B3-99C48802518A}" type="presParOf" srcId="{4EFBD6BB-A301-2B4C-B9E4-A8CA8AC7C220}" destId="{E974E3E7-3934-BD45-9F92-E31C59A090AE}" srcOrd="5" destOrd="0" presId="urn:microsoft.com/office/officeart/2005/8/layout/radial4"/>
    <dgm:cxn modelId="{CA8C2190-8DC7-4FFE-8B92-B2EACAAD6A17}" type="presParOf" srcId="{4EFBD6BB-A301-2B4C-B9E4-A8CA8AC7C220}" destId="{D9761D65-79B3-FE46-A576-B1AA5B423650}" srcOrd="6" destOrd="0" presId="urn:microsoft.com/office/officeart/2005/8/layout/radial4"/>
    <dgm:cxn modelId="{192B077A-00A6-4E39-843E-1A3E372E5939}" type="presParOf" srcId="{4EFBD6BB-A301-2B4C-B9E4-A8CA8AC7C220}" destId="{818FE791-CDF9-C143-A2AA-AE6D15A952B2}" srcOrd="7" destOrd="0" presId="urn:microsoft.com/office/officeart/2005/8/layout/radial4"/>
    <dgm:cxn modelId="{A28E5B0D-5EE4-481D-9739-8C34AC84DEBC}" type="presParOf" srcId="{4EFBD6BB-A301-2B4C-B9E4-A8CA8AC7C220}" destId="{45013D56-EA40-AC49-9238-54AF06410BDF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C77D2F-8D1B-2744-B59A-24DF10262F5F}" type="doc">
      <dgm:prSet loTypeId="urn:microsoft.com/office/officeart/2008/layout/VerticalCurv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66AAFD-3DEE-164F-AF3F-086748BFBBAF}">
      <dgm:prSet custT="1"/>
      <dgm:spPr/>
      <dgm:t>
        <a:bodyPr/>
        <a:lstStyle/>
        <a:p>
          <a:r>
            <a:rPr lang="ru-RU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идеологический</a:t>
          </a:r>
        </a:p>
      </dgm:t>
    </dgm:pt>
    <dgm:pt modelId="{8F227DE3-4D91-E84D-AF84-DA9B980B21A0}" type="parTrans" cxnId="{C19408FF-9A57-A84A-BB5C-9537D980D90F}">
      <dgm:prSet/>
      <dgm:spPr/>
      <dgm:t>
        <a:bodyPr/>
        <a:lstStyle/>
        <a:p>
          <a:endParaRPr lang="ru-RU"/>
        </a:p>
      </dgm:t>
    </dgm:pt>
    <dgm:pt modelId="{18407DA2-B1B0-5E4E-B851-B46B05982B1B}" type="sibTrans" cxnId="{C19408FF-9A57-A84A-BB5C-9537D980D90F}">
      <dgm:prSet/>
      <dgm:spPr/>
      <dgm:t>
        <a:bodyPr/>
        <a:lstStyle/>
        <a:p>
          <a:endParaRPr lang="ru-RU"/>
        </a:p>
      </dgm:t>
    </dgm:pt>
    <dgm:pt modelId="{40F267AB-9B3F-8944-B927-9826A2EE8B00}">
      <dgm:prSet custT="1"/>
      <dgm:spPr/>
      <dgm:t>
        <a:bodyPr/>
        <a:lstStyle/>
        <a:p>
          <a:r>
            <a:rPr lang="ru-RU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организационный</a:t>
          </a:r>
        </a:p>
      </dgm:t>
    </dgm:pt>
    <dgm:pt modelId="{D9119823-7282-8A4E-96FB-4831D886E36B}" type="parTrans" cxnId="{6424EA7D-5FB6-654C-BBD6-44ED8EBC9D75}">
      <dgm:prSet/>
      <dgm:spPr/>
      <dgm:t>
        <a:bodyPr/>
        <a:lstStyle/>
        <a:p>
          <a:endParaRPr lang="ru-RU"/>
        </a:p>
      </dgm:t>
    </dgm:pt>
    <dgm:pt modelId="{4DFF0A66-29AE-1C4B-AD48-252D00B78E37}" type="sibTrans" cxnId="{6424EA7D-5FB6-654C-BBD6-44ED8EBC9D75}">
      <dgm:prSet/>
      <dgm:spPr/>
      <dgm:t>
        <a:bodyPr/>
        <a:lstStyle/>
        <a:p>
          <a:endParaRPr lang="ru-RU"/>
        </a:p>
      </dgm:t>
    </dgm:pt>
    <dgm:pt modelId="{1F0C9328-B913-DD4E-B0B7-13D8724D91BF}">
      <dgm:prSet custT="1"/>
      <dgm:spPr/>
      <dgm:t>
        <a:bodyPr/>
        <a:lstStyle/>
        <a:p>
          <a:r>
            <a:rPr lang="ru-RU" sz="2800" b="1" dirty="0" err="1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деятельностный</a:t>
          </a:r>
          <a:r>
            <a:rPr lang="ru-RU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</a:p>
      </dgm:t>
    </dgm:pt>
    <dgm:pt modelId="{5138D84A-6BEF-014D-A405-DF48D3CBC4D3}" type="parTrans" cxnId="{CDF4CBA8-ADAB-054D-BB5C-320F8D29FBFA}">
      <dgm:prSet/>
      <dgm:spPr/>
      <dgm:t>
        <a:bodyPr/>
        <a:lstStyle/>
        <a:p>
          <a:endParaRPr lang="ru-RU"/>
        </a:p>
      </dgm:t>
    </dgm:pt>
    <dgm:pt modelId="{2E57BB8C-C685-1049-B79C-DC4A3251DAC7}" type="sibTrans" cxnId="{CDF4CBA8-ADAB-054D-BB5C-320F8D29FBFA}">
      <dgm:prSet/>
      <dgm:spPr/>
      <dgm:t>
        <a:bodyPr/>
        <a:lstStyle/>
        <a:p>
          <a:endParaRPr lang="ru-RU"/>
        </a:p>
      </dgm:t>
    </dgm:pt>
    <dgm:pt modelId="{28E65EAE-82D6-FB43-A999-DD055325B66A}" type="pres">
      <dgm:prSet presAssocID="{8EC77D2F-8D1B-2744-B59A-24DF10262F5F}" presName="Name0" presStyleCnt="0">
        <dgm:presLayoutVars>
          <dgm:chMax val="7"/>
          <dgm:chPref val="7"/>
          <dgm:dir/>
        </dgm:presLayoutVars>
      </dgm:prSet>
      <dgm:spPr/>
    </dgm:pt>
    <dgm:pt modelId="{04D10DF5-72C9-8746-AC12-D6A095F81AC5}" type="pres">
      <dgm:prSet presAssocID="{8EC77D2F-8D1B-2744-B59A-24DF10262F5F}" presName="Name1" presStyleCnt="0"/>
      <dgm:spPr/>
    </dgm:pt>
    <dgm:pt modelId="{CDA35D3F-B6C2-8C41-9AC1-F08D194802FD}" type="pres">
      <dgm:prSet presAssocID="{8EC77D2F-8D1B-2744-B59A-24DF10262F5F}" presName="cycle" presStyleCnt="0"/>
      <dgm:spPr/>
    </dgm:pt>
    <dgm:pt modelId="{914CA191-B4AC-C640-81D9-1071B7F8CD7D}" type="pres">
      <dgm:prSet presAssocID="{8EC77D2F-8D1B-2744-B59A-24DF10262F5F}" presName="srcNode" presStyleLbl="node1" presStyleIdx="0" presStyleCnt="3"/>
      <dgm:spPr/>
    </dgm:pt>
    <dgm:pt modelId="{2AD2E7F5-DC71-F845-9358-9F03D904E5D3}" type="pres">
      <dgm:prSet presAssocID="{8EC77D2F-8D1B-2744-B59A-24DF10262F5F}" presName="conn" presStyleLbl="parChTrans1D2" presStyleIdx="0" presStyleCnt="1"/>
      <dgm:spPr/>
    </dgm:pt>
    <dgm:pt modelId="{E552CE74-0F6A-EE4B-A9F4-5120E8B8A839}" type="pres">
      <dgm:prSet presAssocID="{8EC77D2F-8D1B-2744-B59A-24DF10262F5F}" presName="extraNode" presStyleLbl="node1" presStyleIdx="0" presStyleCnt="3"/>
      <dgm:spPr/>
    </dgm:pt>
    <dgm:pt modelId="{5512B480-1DD2-FE4D-9576-45430483DFAA}" type="pres">
      <dgm:prSet presAssocID="{8EC77D2F-8D1B-2744-B59A-24DF10262F5F}" presName="dstNode" presStyleLbl="node1" presStyleIdx="0" presStyleCnt="3"/>
      <dgm:spPr/>
    </dgm:pt>
    <dgm:pt modelId="{8BCBC432-2132-8042-B92A-B659F5757ABE}" type="pres">
      <dgm:prSet presAssocID="{8D66AAFD-3DEE-164F-AF3F-086748BFBBAF}" presName="text_1" presStyleLbl="node1" presStyleIdx="0" presStyleCnt="3">
        <dgm:presLayoutVars>
          <dgm:bulletEnabled val="1"/>
        </dgm:presLayoutVars>
      </dgm:prSet>
      <dgm:spPr/>
    </dgm:pt>
    <dgm:pt modelId="{64B13634-6301-4E42-B0F1-BE35C9C75F52}" type="pres">
      <dgm:prSet presAssocID="{8D66AAFD-3DEE-164F-AF3F-086748BFBBAF}" presName="accent_1" presStyleCnt="0"/>
      <dgm:spPr/>
    </dgm:pt>
    <dgm:pt modelId="{A1E13EE4-42B9-A944-873E-6A6E5522929A}" type="pres">
      <dgm:prSet presAssocID="{8D66AAFD-3DEE-164F-AF3F-086748BFBBAF}" presName="accentRepeatNode" presStyleLbl="solidFgAcc1" presStyleIdx="0" presStyleCnt="3"/>
      <dgm:spPr/>
    </dgm:pt>
    <dgm:pt modelId="{52EDF515-AC34-5647-A63A-BC0DDFCF6C85}" type="pres">
      <dgm:prSet presAssocID="{1F0C9328-B913-DD4E-B0B7-13D8724D91BF}" presName="text_2" presStyleLbl="node1" presStyleIdx="1" presStyleCnt="3">
        <dgm:presLayoutVars>
          <dgm:bulletEnabled val="1"/>
        </dgm:presLayoutVars>
      </dgm:prSet>
      <dgm:spPr/>
    </dgm:pt>
    <dgm:pt modelId="{6AED5932-978A-E044-99AB-BE078958CD05}" type="pres">
      <dgm:prSet presAssocID="{1F0C9328-B913-DD4E-B0B7-13D8724D91BF}" presName="accent_2" presStyleCnt="0"/>
      <dgm:spPr/>
    </dgm:pt>
    <dgm:pt modelId="{B2DC7F3E-4DD1-9D48-AD0B-A8AE948244DB}" type="pres">
      <dgm:prSet presAssocID="{1F0C9328-B913-DD4E-B0B7-13D8724D91BF}" presName="accentRepeatNode" presStyleLbl="solidFgAcc1" presStyleIdx="1" presStyleCnt="3"/>
      <dgm:spPr/>
    </dgm:pt>
    <dgm:pt modelId="{D192600C-A04C-454A-9B48-A430BCFD27FE}" type="pres">
      <dgm:prSet presAssocID="{40F267AB-9B3F-8944-B927-9826A2EE8B00}" presName="text_3" presStyleLbl="node1" presStyleIdx="2" presStyleCnt="3">
        <dgm:presLayoutVars>
          <dgm:bulletEnabled val="1"/>
        </dgm:presLayoutVars>
      </dgm:prSet>
      <dgm:spPr/>
    </dgm:pt>
    <dgm:pt modelId="{2AE270A0-0951-D545-87A4-6242F2D8E98B}" type="pres">
      <dgm:prSet presAssocID="{40F267AB-9B3F-8944-B927-9826A2EE8B00}" presName="accent_3" presStyleCnt="0"/>
      <dgm:spPr/>
    </dgm:pt>
    <dgm:pt modelId="{E9449BF1-D25F-2E48-812E-BE661542E704}" type="pres">
      <dgm:prSet presAssocID="{40F267AB-9B3F-8944-B927-9826A2EE8B00}" presName="accentRepeatNode" presStyleLbl="solidFgAcc1" presStyleIdx="2" presStyleCnt="3"/>
      <dgm:spPr/>
    </dgm:pt>
  </dgm:ptLst>
  <dgm:cxnLst>
    <dgm:cxn modelId="{2689773A-4E31-49A6-8E53-A4934E0AC869}" type="presOf" srcId="{8EC77D2F-8D1B-2744-B59A-24DF10262F5F}" destId="{28E65EAE-82D6-FB43-A999-DD055325B66A}" srcOrd="0" destOrd="0" presId="urn:microsoft.com/office/officeart/2008/layout/VerticalCurvedList"/>
    <dgm:cxn modelId="{6BCD1A7A-A823-46AE-940A-FA99B29D9AB5}" type="presOf" srcId="{40F267AB-9B3F-8944-B927-9826A2EE8B00}" destId="{D192600C-A04C-454A-9B48-A430BCFD27FE}" srcOrd="0" destOrd="0" presId="urn:microsoft.com/office/officeart/2008/layout/VerticalCurvedList"/>
    <dgm:cxn modelId="{6424EA7D-5FB6-654C-BBD6-44ED8EBC9D75}" srcId="{8EC77D2F-8D1B-2744-B59A-24DF10262F5F}" destId="{40F267AB-9B3F-8944-B927-9826A2EE8B00}" srcOrd="2" destOrd="0" parTransId="{D9119823-7282-8A4E-96FB-4831D886E36B}" sibTransId="{4DFF0A66-29AE-1C4B-AD48-252D00B78E37}"/>
    <dgm:cxn modelId="{FA0DF48A-8ED6-440A-BA63-3A53D4A366BA}" type="presOf" srcId="{1F0C9328-B913-DD4E-B0B7-13D8724D91BF}" destId="{52EDF515-AC34-5647-A63A-BC0DDFCF6C85}" srcOrd="0" destOrd="0" presId="urn:microsoft.com/office/officeart/2008/layout/VerticalCurvedList"/>
    <dgm:cxn modelId="{7C4D4297-97A8-48F5-876A-CFC0229078AA}" type="presOf" srcId="{8D66AAFD-3DEE-164F-AF3F-086748BFBBAF}" destId="{8BCBC432-2132-8042-B92A-B659F5757ABE}" srcOrd="0" destOrd="0" presId="urn:microsoft.com/office/officeart/2008/layout/VerticalCurvedList"/>
    <dgm:cxn modelId="{CDF4CBA8-ADAB-054D-BB5C-320F8D29FBFA}" srcId="{8EC77D2F-8D1B-2744-B59A-24DF10262F5F}" destId="{1F0C9328-B913-DD4E-B0B7-13D8724D91BF}" srcOrd="1" destOrd="0" parTransId="{5138D84A-6BEF-014D-A405-DF48D3CBC4D3}" sibTransId="{2E57BB8C-C685-1049-B79C-DC4A3251DAC7}"/>
    <dgm:cxn modelId="{A0A907EF-F6A9-404C-8715-A5527D3CC6BB}" type="presOf" srcId="{18407DA2-B1B0-5E4E-B851-B46B05982B1B}" destId="{2AD2E7F5-DC71-F845-9358-9F03D904E5D3}" srcOrd="0" destOrd="0" presId="urn:microsoft.com/office/officeart/2008/layout/VerticalCurvedList"/>
    <dgm:cxn modelId="{C19408FF-9A57-A84A-BB5C-9537D980D90F}" srcId="{8EC77D2F-8D1B-2744-B59A-24DF10262F5F}" destId="{8D66AAFD-3DEE-164F-AF3F-086748BFBBAF}" srcOrd="0" destOrd="0" parTransId="{8F227DE3-4D91-E84D-AF84-DA9B980B21A0}" sibTransId="{18407DA2-B1B0-5E4E-B851-B46B05982B1B}"/>
    <dgm:cxn modelId="{EC69233A-34AC-4A3A-9048-C0D3FE216DB3}" type="presParOf" srcId="{28E65EAE-82D6-FB43-A999-DD055325B66A}" destId="{04D10DF5-72C9-8746-AC12-D6A095F81AC5}" srcOrd="0" destOrd="0" presId="urn:microsoft.com/office/officeart/2008/layout/VerticalCurvedList"/>
    <dgm:cxn modelId="{B76945A6-050F-4580-8CC4-A015EA8BC48F}" type="presParOf" srcId="{04D10DF5-72C9-8746-AC12-D6A095F81AC5}" destId="{CDA35D3F-B6C2-8C41-9AC1-F08D194802FD}" srcOrd="0" destOrd="0" presId="urn:microsoft.com/office/officeart/2008/layout/VerticalCurvedList"/>
    <dgm:cxn modelId="{E1D435B7-C591-4A62-83DA-8653F5932522}" type="presParOf" srcId="{CDA35D3F-B6C2-8C41-9AC1-F08D194802FD}" destId="{914CA191-B4AC-C640-81D9-1071B7F8CD7D}" srcOrd="0" destOrd="0" presId="urn:microsoft.com/office/officeart/2008/layout/VerticalCurvedList"/>
    <dgm:cxn modelId="{3F7F2726-60D2-4FAF-ADA6-6A6829AB113B}" type="presParOf" srcId="{CDA35D3F-B6C2-8C41-9AC1-F08D194802FD}" destId="{2AD2E7F5-DC71-F845-9358-9F03D904E5D3}" srcOrd="1" destOrd="0" presId="urn:microsoft.com/office/officeart/2008/layout/VerticalCurvedList"/>
    <dgm:cxn modelId="{BFB49D4D-8B0C-48B8-B8AA-335BA4383085}" type="presParOf" srcId="{CDA35D3F-B6C2-8C41-9AC1-F08D194802FD}" destId="{E552CE74-0F6A-EE4B-A9F4-5120E8B8A839}" srcOrd="2" destOrd="0" presId="urn:microsoft.com/office/officeart/2008/layout/VerticalCurvedList"/>
    <dgm:cxn modelId="{E35000BF-83F1-4270-9C16-85BABC350C64}" type="presParOf" srcId="{CDA35D3F-B6C2-8C41-9AC1-F08D194802FD}" destId="{5512B480-1DD2-FE4D-9576-45430483DFAA}" srcOrd="3" destOrd="0" presId="urn:microsoft.com/office/officeart/2008/layout/VerticalCurvedList"/>
    <dgm:cxn modelId="{0EDF06F1-1308-41AC-AA75-7BF9E3A31C9C}" type="presParOf" srcId="{04D10DF5-72C9-8746-AC12-D6A095F81AC5}" destId="{8BCBC432-2132-8042-B92A-B659F5757ABE}" srcOrd="1" destOrd="0" presId="urn:microsoft.com/office/officeart/2008/layout/VerticalCurvedList"/>
    <dgm:cxn modelId="{39897F15-D4FF-406B-86B9-72402D49BCBD}" type="presParOf" srcId="{04D10DF5-72C9-8746-AC12-D6A095F81AC5}" destId="{64B13634-6301-4E42-B0F1-BE35C9C75F52}" srcOrd="2" destOrd="0" presId="urn:microsoft.com/office/officeart/2008/layout/VerticalCurvedList"/>
    <dgm:cxn modelId="{A69699FA-5C11-4978-B4F4-8BF00A3C4D0D}" type="presParOf" srcId="{64B13634-6301-4E42-B0F1-BE35C9C75F52}" destId="{A1E13EE4-42B9-A944-873E-6A6E5522929A}" srcOrd="0" destOrd="0" presId="urn:microsoft.com/office/officeart/2008/layout/VerticalCurvedList"/>
    <dgm:cxn modelId="{55F03C62-ECFD-42F4-BCD9-912BC9D58DA7}" type="presParOf" srcId="{04D10DF5-72C9-8746-AC12-D6A095F81AC5}" destId="{52EDF515-AC34-5647-A63A-BC0DDFCF6C85}" srcOrd="3" destOrd="0" presId="urn:microsoft.com/office/officeart/2008/layout/VerticalCurvedList"/>
    <dgm:cxn modelId="{2BE55E9F-729C-4AE5-825D-A6CF183DC3C1}" type="presParOf" srcId="{04D10DF5-72C9-8746-AC12-D6A095F81AC5}" destId="{6AED5932-978A-E044-99AB-BE078958CD05}" srcOrd="4" destOrd="0" presId="urn:microsoft.com/office/officeart/2008/layout/VerticalCurvedList"/>
    <dgm:cxn modelId="{0E0AFA42-4633-4036-B7B2-0381141EB8E6}" type="presParOf" srcId="{6AED5932-978A-E044-99AB-BE078958CD05}" destId="{B2DC7F3E-4DD1-9D48-AD0B-A8AE948244DB}" srcOrd="0" destOrd="0" presId="urn:microsoft.com/office/officeart/2008/layout/VerticalCurvedList"/>
    <dgm:cxn modelId="{00F3B64C-863F-41B6-A0D0-D3B359D133B0}" type="presParOf" srcId="{04D10DF5-72C9-8746-AC12-D6A095F81AC5}" destId="{D192600C-A04C-454A-9B48-A430BCFD27FE}" srcOrd="5" destOrd="0" presId="urn:microsoft.com/office/officeart/2008/layout/VerticalCurvedList"/>
    <dgm:cxn modelId="{FCAF25B7-A997-4D4C-B2E9-95F166A4BE6F}" type="presParOf" srcId="{04D10DF5-72C9-8746-AC12-D6A095F81AC5}" destId="{2AE270A0-0951-D545-87A4-6242F2D8E98B}" srcOrd="6" destOrd="0" presId="urn:microsoft.com/office/officeart/2008/layout/VerticalCurvedList"/>
    <dgm:cxn modelId="{FBE11013-B9BA-4709-96CC-C9B5BB4E6199}" type="presParOf" srcId="{2AE270A0-0951-D545-87A4-6242F2D8E98B}" destId="{E9449BF1-D25F-2E48-812E-BE661542E70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B38647-C09F-4E4F-9664-FE1F94E98F3A}">
      <dsp:nvSpPr>
        <dsp:cNvPr id="0" name=""/>
        <dsp:cNvSpPr/>
      </dsp:nvSpPr>
      <dsp:spPr>
        <a:xfrm>
          <a:off x="2698376" y="2145520"/>
          <a:ext cx="3075674" cy="20485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>
              <a:solidFill>
                <a:srgbClr val="000000"/>
              </a:solidFill>
            </a:rPr>
            <a:t>экстремизм</a:t>
          </a:r>
        </a:p>
      </dsp:txBody>
      <dsp:txXfrm>
        <a:off x="3148798" y="2445519"/>
        <a:ext cx="2174830" cy="1448525"/>
      </dsp:txXfrm>
    </dsp:sp>
    <dsp:sp modelId="{C722C5E6-9B2C-EE48-AE45-9DE36EA4432F}">
      <dsp:nvSpPr>
        <dsp:cNvPr id="0" name=""/>
        <dsp:cNvSpPr/>
      </dsp:nvSpPr>
      <dsp:spPr>
        <a:xfrm rot="10967397">
          <a:off x="1407295" y="2769848"/>
          <a:ext cx="1224712" cy="58382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D6D093-57D9-984B-BAF2-FF9D4563E248}">
      <dsp:nvSpPr>
        <dsp:cNvPr id="0" name=""/>
        <dsp:cNvSpPr/>
      </dsp:nvSpPr>
      <dsp:spPr>
        <a:xfrm>
          <a:off x="0" y="2253518"/>
          <a:ext cx="2816042" cy="1556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000000"/>
              </a:solidFill>
            </a:rPr>
            <a:t>Правовой нигилизм</a:t>
          </a:r>
        </a:p>
      </dsp:txBody>
      <dsp:txXfrm>
        <a:off x="45599" y="2299117"/>
        <a:ext cx="2724844" cy="1465680"/>
      </dsp:txXfrm>
    </dsp:sp>
    <dsp:sp modelId="{6D43DEC2-C6AC-084D-AA42-D837497D967C}">
      <dsp:nvSpPr>
        <dsp:cNvPr id="0" name=""/>
        <dsp:cNvSpPr/>
      </dsp:nvSpPr>
      <dsp:spPr>
        <a:xfrm rot="13650834">
          <a:off x="1665981" y="1259397"/>
          <a:ext cx="2175801" cy="58382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BEAB5B-985E-BC4E-8BBF-8CCED60F3391}">
      <dsp:nvSpPr>
        <dsp:cNvPr id="0" name=""/>
        <dsp:cNvSpPr/>
      </dsp:nvSpPr>
      <dsp:spPr>
        <a:xfrm>
          <a:off x="735440" y="106392"/>
          <a:ext cx="2816042" cy="1556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000000"/>
              </a:solidFill>
            </a:rPr>
            <a:t>Высокий уровень виктимности</a:t>
          </a:r>
        </a:p>
      </dsp:txBody>
      <dsp:txXfrm>
        <a:off x="781039" y="151991"/>
        <a:ext cx="2724844" cy="1465680"/>
      </dsp:txXfrm>
    </dsp:sp>
    <dsp:sp modelId="{E974E3E7-3934-BD45-9F92-E31C59A090AE}">
      <dsp:nvSpPr>
        <dsp:cNvPr id="0" name=""/>
        <dsp:cNvSpPr/>
      </dsp:nvSpPr>
      <dsp:spPr>
        <a:xfrm rot="18963573">
          <a:off x="4560974" y="1287437"/>
          <a:ext cx="2076516" cy="58382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761D65-79B3-FE46-A576-B1AA5B423650}">
      <dsp:nvSpPr>
        <dsp:cNvPr id="0" name=""/>
        <dsp:cNvSpPr/>
      </dsp:nvSpPr>
      <dsp:spPr>
        <a:xfrm>
          <a:off x="5284790" y="23963"/>
          <a:ext cx="2816042" cy="1556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000000"/>
              </a:solidFill>
            </a:rPr>
            <a:t>Социальная напряженность</a:t>
          </a:r>
        </a:p>
      </dsp:txBody>
      <dsp:txXfrm>
        <a:off x="5330389" y="69562"/>
        <a:ext cx="2724844" cy="1465680"/>
      </dsp:txXfrm>
    </dsp:sp>
    <dsp:sp modelId="{818FE791-CDF9-C143-A2AA-AE6D15A952B2}">
      <dsp:nvSpPr>
        <dsp:cNvPr id="0" name=""/>
        <dsp:cNvSpPr/>
      </dsp:nvSpPr>
      <dsp:spPr>
        <a:xfrm rot="21407670">
          <a:off x="5838331" y="2754100"/>
          <a:ext cx="1215617" cy="58382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013D56-EA40-AC49-9238-54AF06410BDF}">
      <dsp:nvSpPr>
        <dsp:cNvPr id="0" name=""/>
        <dsp:cNvSpPr/>
      </dsp:nvSpPr>
      <dsp:spPr>
        <a:xfrm>
          <a:off x="5644977" y="2233588"/>
          <a:ext cx="2816042" cy="1556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000000"/>
              </a:solidFill>
            </a:rPr>
            <a:t>Незначительная эффективность правоохранительных органов</a:t>
          </a:r>
        </a:p>
      </dsp:txBody>
      <dsp:txXfrm>
        <a:off x="5690576" y="2279187"/>
        <a:ext cx="2724844" cy="14656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D2E7F5-DC71-F845-9358-9F03D904E5D3}">
      <dsp:nvSpPr>
        <dsp:cNvPr id="0" name=""/>
        <dsp:cNvSpPr/>
      </dsp:nvSpPr>
      <dsp:spPr>
        <a:xfrm>
          <a:off x="-4220753" y="-647613"/>
          <a:ext cx="5029027" cy="5029027"/>
        </a:xfrm>
        <a:prstGeom prst="blockArc">
          <a:avLst>
            <a:gd name="adj1" fmla="val 18900000"/>
            <a:gd name="adj2" fmla="val 2700000"/>
            <a:gd name="adj3" fmla="val 430"/>
          </a:avLst>
        </a:pr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CBC432-2132-8042-B92A-B659F5757ABE}">
      <dsp:nvSpPr>
        <dsp:cNvPr id="0" name=""/>
        <dsp:cNvSpPr/>
      </dsp:nvSpPr>
      <dsp:spPr>
        <a:xfrm>
          <a:off x="519806" y="373380"/>
          <a:ext cx="7203972" cy="7467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2741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идеологический</a:t>
          </a:r>
        </a:p>
      </dsp:txBody>
      <dsp:txXfrm>
        <a:off x="519806" y="373380"/>
        <a:ext cx="7203972" cy="746760"/>
      </dsp:txXfrm>
    </dsp:sp>
    <dsp:sp modelId="{A1E13EE4-42B9-A944-873E-6A6E5522929A}">
      <dsp:nvSpPr>
        <dsp:cNvPr id="0" name=""/>
        <dsp:cNvSpPr/>
      </dsp:nvSpPr>
      <dsp:spPr>
        <a:xfrm>
          <a:off x="53081" y="280035"/>
          <a:ext cx="933450" cy="9334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EDF515-AC34-5647-A63A-BC0DDFCF6C85}">
      <dsp:nvSpPr>
        <dsp:cNvPr id="0" name=""/>
        <dsp:cNvSpPr/>
      </dsp:nvSpPr>
      <dsp:spPr>
        <a:xfrm>
          <a:off x="791253" y="1493520"/>
          <a:ext cx="6932524" cy="7467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2741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 err="1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деятельностный</a:t>
          </a:r>
          <a:r>
            <a:rPr lang="ru-RU" sz="2800" b="1" kern="1200" dirty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</a:p>
      </dsp:txBody>
      <dsp:txXfrm>
        <a:off x="791253" y="1493520"/>
        <a:ext cx="6932524" cy="746760"/>
      </dsp:txXfrm>
    </dsp:sp>
    <dsp:sp modelId="{B2DC7F3E-4DD1-9D48-AD0B-A8AE948244DB}">
      <dsp:nvSpPr>
        <dsp:cNvPr id="0" name=""/>
        <dsp:cNvSpPr/>
      </dsp:nvSpPr>
      <dsp:spPr>
        <a:xfrm>
          <a:off x="324528" y="1400174"/>
          <a:ext cx="933450" cy="9334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92600C-A04C-454A-9B48-A430BCFD27FE}">
      <dsp:nvSpPr>
        <dsp:cNvPr id="0" name=""/>
        <dsp:cNvSpPr/>
      </dsp:nvSpPr>
      <dsp:spPr>
        <a:xfrm>
          <a:off x="519806" y="2613660"/>
          <a:ext cx="7203972" cy="7467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2741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организационный</a:t>
          </a:r>
        </a:p>
      </dsp:txBody>
      <dsp:txXfrm>
        <a:off x="519806" y="2613660"/>
        <a:ext cx="7203972" cy="746760"/>
      </dsp:txXfrm>
    </dsp:sp>
    <dsp:sp modelId="{E9449BF1-D25F-2E48-812E-BE661542E704}">
      <dsp:nvSpPr>
        <dsp:cNvPr id="0" name=""/>
        <dsp:cNvSpPr/>
      </dsp:nvSpPr>
      <dsp:spPr>
        <a:xfrm>
          <a:off x="53081" y="2520315"/>
          <a:ext cx="933450" cy="9334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97ABC-A23C-4482-9624-8E93BB1CDD60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DDC24-A347-473F-AF78-4C95F43795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035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919" y="2130427"/>
            <a:ext cx="777375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838" y="3886200"/>
            <a:ext cx="6401912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59937-2BA7-4632-BCC8-2159C0D3800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398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8741E-E478-4720-BEB2-5370E0A16D4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788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71864" y="0"/>
            <a:ext cx="2221298" cy="6858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7969" y="0"/>
            <a:ext cx="6511469" cy="6858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A8336-231B-49DA-A3D1-FA3D8E8CB28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021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70" y="2"/>
            <a:ext cx="7634025" cy="79851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50870" y="1066800"/>
            <a:ext cx="8742293" cy="2819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0870" y="4038600"/>
            <a:ext cx="8742293" cy="2819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8111F-3765-4E2C-A8F6-00FA2E3230F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694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07969" y="0"/>
            <a:ext cx="8885193" cy="6858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4DA6D-CC8E-4FC4-BFC0-0753A73DB99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172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70" y="2"/>
            <a:ext cx="7634025" cy="79851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250870" y="1066800"/>
            <a:ext cx="8742293" cy="57912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133EC-1C48-4F64-9194-23E556F9F8F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716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70" y="2"/>
            <a:ext cx="7634025" cy="79851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0868" y="1066800"/>
            <a:ext cx="4294934" cy="2819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98230" y="1066800"/>
            <a:ext cx="4294933" cy="2819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250870" y="4038600"/>
            <a:ext cx="8742293" cy="2819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81E98-5FD9-40DD-B165-D3F6280A6E6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167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754" y="2514601"/>
            <a:ext cx="6601597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754" y="4777381"/>
            <a:ext cx="6601597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24" y="4321159"/>
            <a:ext cx="1395715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407" y="4529542"/>
            <a:ext cx="585080" cy="365125"/>
          </a:xfrm>
        </p:spPr>
        <p:txBody>
          <a:bodyPr/>
          <a:lstStyle/>
          <a:p>
            <a:pPr>
              <a:defRPr/>
            </a:pPr>
            <a:fld id="{D5D59937-2BA7-4632-BCC8-2159C0D3800C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83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539" y="624110"/>
            <a:ext cx="6590343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753" y="2133600"/>
            <a:ext cx="659313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59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4D7FC-2AF2-47DC-8275-19DD9115EC28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40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753" y="2074562"/>
            <a:ext cx="6593130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753" y="3581400"/>
            <a:ext cx="6593130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8"/>
            <a:ext cx="135859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317" y="3244141"/>
            <a:ext cx="585080" cy="365125"/>
          </a:xfrm>
        </p:spPr>
        <p:txBody>
          <a:bodyPr/>
          <a:lstStyle/>
          <a:p>
            <a:pPr>
              <a:defRPr/>
            </a:pPr>
            <a:fld id="{F3E31D3D-C509-4ADE-B9BB-DEC4024E0AB0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31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754" y="2136707"/>
            <a:ext cx="3198086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8235" y="2136707"/>
            <a:ext cx="3197648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59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317" y="787784"/>
            <a:ext cx="585080" cy="365125"/>
          </a:xfrm>
        </p:spPr>
        <p:txBody>
          <a:bodyPr/>
          <a:lstStyle/>
          <a:p>
            <a:pPr>
              <a:defRPr/>
            </a:pPr>
            <a:fld id="{A1BDB319-CE13-4784-864D-49ECD4A3F712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14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4D7FC-2AF2-47DC-8275-19DD9115EC2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7171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746" y="2226626"/>
            <a:ext cx="2875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752" y="2802889"/>
            <a:ext cx="3198087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7137" y="2223398"/>
            <a:ext cx="28737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4641" y="2799661"/>
            <a:ext cx="3196235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59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317" y="787784"/>
            <a:ext cx="585080" cy="365125"/>
          </a:xfrm>
        </p:spPr>
        <p:txBody>
          <a:bodyPr/>
          <a:lstStyle/>
          <a:p>
            <a:pPr>
              <a:defRPr/>
            </a:pPr>
            <a:fld id="{5265DCFE-F117-47A0-B8B4-F0EF81D529BD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34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538" y="624110"/>
            <a:ext cx="6590344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59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34E645-619E-417E-917C-C2CBF7D0C536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59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943A92-0816-4E99-8F66-57A376C958D5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58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752" y="446088"/>
            <a:ext cx="2630041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4318" y="446090"/>
            <a:ext cx="3791564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752" y="1598613"/>
            <a:ext cx="2630041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59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1517B6-5171-44E1-AECF-E887990A503B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1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753" y="4800600"/>
            <a:ext cx="659313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753" y="634965"/>
            <a:ext cx="659313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753" y="5367338"/>
            <a:ext cx="659313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1"/>
            <a:ext cx="135859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317" y="4983089"/>
            <a:ext cx="585080" cy="365125"/>
          </a:xfrm>
        </p:spPr>
        <p:txBody>
          <a:bodyPr/>
          <a:lstStyle/>
          <a:p>
            <a:pPr>
              <a:defRPr/>
            </a:pPr>
            <a:fld id="{2345C1F8-7AAB-4D71-B350-7E3753066EC8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97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753" y="609600"/>
            <a:ext cx="6593130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753" y="4354046"/>
            <a:ext cx="6593130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8"/>
            <a:ext cx="135859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317" y="3244141"/>
            <a:ext cx="585080" cy="365125"/>
          </a:xfrm>
        </p:spPr>
        <p:txBody>
          <a:bodyPr/>
          <a:lstStyle/>
          <a:p>
            <a:pPr fontAlgn="base">
              <a:spcAft>
                <a:spcPct val="0"/>
              </a:spcAft>
              <a:defRPr/>
            </a:pPr>
            <a:fld id="{79347199-803C-4480-9257-05EAE2BC3311}" type="slidenum">
              <a:rPr lang="en-GB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838769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504" y="609600"/>
            <a:ext cx="6110648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6392" y="3505200"/>
            <a:ext cx="5654870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753" y="4354046"/>
            <a:ext cx="6593130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8"/>
            <a:ext cx="135859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317" y="3244141"/>
            <a:ext cx="585080" cy="365125"/>
          </a:xfrm>
        </p:spPr>
        <p:txBody>
          <a:bodyPr/>
          <a:lstStyle/>
          <a:p>
            <a:pPr fontAlgn="base">
              <a:spcAft>
                <a:spcPct val="0"/>
              </a:spcAft>
              <a:defRPr/>
            </a:pPr>
            <a:fld id="{79347199-803C-4480-9257-05EAE2BC3311}" type="slidenum">
              <a:rPr lang="en-GB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8631" y="648005"/>
            <a:ext cx="45739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0952" y="2905306"/>
            <a:ext cx="45739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1732609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753" y="2438402"/>
            <a:ext cx="659313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753" y="5181600"/>
            <a:ext cx="659313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1"/>
            <a:ext cx="135859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317" y="4983089"/>
            <a:ext cx="585080" cy="365125"/>
          </a:xfrm>
        </p:spPr>
        <p:txBody>
          <a:bodyPr/>
          <a:lstStyle/>
          <a:p>
            <a:pPr fontAlgn="base">
              <a:spcAft>
                <a:spcPct val="0"/>
              </a:spcAft>
              <a:defRPr/>
            </a:pPr>
            <a:fld id="{79347199-803C-4480-9257-05EAE2BC3311}" type="slidenum">
              <a:rPr lang="en-GB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947152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504" y="609600"/>
            <a:ext cx="6110648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752" y="4343400"/>
            <a:ext cx="6689454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752" y="5181600"/>
            <a:ext cx="6689454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1"/>
            <a:ext cx="135859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317" y="4983089"/>
            <a:ext cx="585080" cy="365125"/>
          </a:xfrm>
        </p:spPr>
        <p:txBody>
          <a:bodyPr/>
          <a:lstStyle/>
          <a:p>
            <a:pPr fontAlgn="base">
              <a:spcAft>
                <a:spcPct val="0"/>
              </a:spcAft>
              <a:defRPr/>
            </a:pPr>
            <a:fld id="{79347199-803C-4480-9257-05EAE2BC3311}" type="slidenum">
              <a:rPr lang="en-GB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8631" y="648005"/>
            <a:ext cx="45739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70952" y="2905306"/>
            <a:ext cx="45739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8273492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753" y="627407"/>
            <a:ext cx="659312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753" y="4343400"/>
            <a:ext cx="659313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753" y="5181600"/>
            <a:ext cx="659313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1"/>
            <a:ext cx="135859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317" y="4983089"/>
            <a:ext cx="585080" cy="365125"/>
          </a:xfrm>
        </p:spPr>
        <p:txBody>
          <a:bodyPr/>
          <a:lstStyle/>
          <a:p>
            <a:pPr fontAlgn="base">
              <a:spcAft>
                <a:spcPct val="0"/>
              </a:spcAft>
              <a:defRPr/>
            </a:pPr>
            <a:fld id="{79347199-803C-4480-9257-05EAE2BC3311}" type="slidenum">
              <a:rPr lang="en-GB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01948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8" y="4406902"/>
            <a:ext cx="77737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8" y="2906713"/>
            <a:ext cx="77737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31D3D-C509-4ADE-B9BB-DEC4024E0AB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3755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59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E8741E-E478-4720-BEB2-5370E0A16D45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70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9729" y="627407"/>
            <a:ext cx="1656420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753" y="627407"/>
            <a:ext cx="4717167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59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A8336-231B-49DA-A3D1-FA3D8E8CB28F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75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AFE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93065" y="1519302"/>
            <a:ext cx="4053274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C4BC9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978" y="1577340"/>
            <a:ext cx="397833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789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0868" y="1066800"/>
            <a:ext cx="4294934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98230" y="1066800"/>
            <a:ext cx="4294933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DB319-CE13-4784-864D-49ECD4A3F71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140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80" y="274638"/>
            <a:ext cx="823102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80" y="1535113"/>
            <a:ext cx="40408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80" y="2174875"/>
            <a:ext cx="40408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833" y="1535113"/>
            <a:ext cx="404247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833" y="2174875"/>
            <a:ext cx="404247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5DCFE-F117-47A0-B8B4-F0EF81D529B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084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4E645-619E-417E-917C-C2CBF7D0C53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777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43A92-0816-4E99-8F66-57A376C958D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139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80" y="273050"/>
            <a:ext cx="30088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671" y="273052"/>
            <a:ext cx="511263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80" y="1435102"/>
            <a:ext cx="30088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517B6-5171-44E1-AECF-E887990A503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54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599" y="4800600"/>
            <a:ext cx="548735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599" y="612775"/>
            <a:ext cx="548735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599" y="5367338"/>
            <a:ext cx="548735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5C1F8-7AAB-4D71-B350-7E3753066EC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083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 cstate="print">
            <a:lum/>
          </a:blip>
          <a:srcRect/>
          <a:tile tx="0" ty="0" sx="63000" sy="63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70" y="2"/>
            <a:ext cx="7634025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70" y="1066800"/>
            <a:ext cx="8742293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7196" y="6524627"/>
            <a:ext cx="25086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10800" rIns="18000" bIns="10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200" b="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79347199-803C-4480-9257-05EAE2BC3311}" type="slidenum">
              <a:rPr lang="en-GB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643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544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5" y="285"/>
            <a:ext cx="1952611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912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538" y="624110"/>
            <a:ext cx="6590344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753" y="2133600"/>
            <a:ext cx="659313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3750" y="6135090"/>
            <a:ext cx="766513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FFFB4-400D-1240-AB24-6F86C96D4DFB}" type="datetimeFigureOut">
              <a:rPr lang="en-US" dirty="0"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752" y="6135810"/>
            <a:ext cx="57174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317" y="787784"/>
            <a:ext cx="585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79347199-803C-4480-9257-05EAE2BC3311}" type="slidenum">
              <a:rPr lang="en-GB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430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57609" y="476672"/>
            <a:ext cx="552349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>
                <a:solidFill>
                  <a:schemeClr val="accent1">
                    <a:lumMod val="50000"/>
                  </a:schemeClr>
                </a:solidFill>
                <a:effectLst>
                  <a:outerShdw blurRad="50800" dist="25400" dir="600000" algn="ctr" rotWithShape="0">
                    <a:schemeClr val="tx1">
                      <a:lumMod val="50000"/>
                      <a:lumOff val="50000"/>
                      <a:alpha val="83000"/>
                    </a:schemeClr>
                  </a:outerShdw>
                </a:effectLst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algn="ctr"/>
            <a:r>
              <a:rPr lang="ru-RU" sz="2800" dirty="0"/>
              <a:t>ФГБОУ ВО Пензенский ГАУ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76450" y="3789040"/>
            <a:ext cx="69737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 Black" pitchFamily="34" charset="0"/>
              </a:rPr>
              <a:t>Экстремизм как социально-политическое явление современного мира</a:t>
            </a:r>
          </a:p>
        </p:txBody>
      </p:sp>
    </p:spTree>
    <p:extLst>
      <p:ext uri="{BB962C8B-B14F-4D97-AF65-F5344CB8AC3E}">
        <p14:creationId xmlns:p14="http://schemas.microsoft.com/office/powerpoint/2010/main" val="289921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85919" y="692696"/>
            <a:ext cx="5903099" cy="5006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Структура экстремизма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0498078"/>
              </p:ext>
            </p:extLst>
          </p:nvPr>
        </p:nvGraphicFramePr>
        <p:xfrm>
          <a:off x="685919" y="1600201"/>
          <a:ext cx="777375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272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6490" y="404664"/>
            <a:ext cx="3851391" cy="738664"/>
          </a:xfrm>
          <a:prstGeom prst="rect">
            <a:avLst/>
          </a:prstGeom>
        </p:spPr>
        <p:txBody>
          <a:bodyPr vert="horz" wrap="square" lIns="0" tIns="304800" rIns="0" bIns="0" rtlCol="0">
            <a:spAutoFit/>
          </a:bodyPr>
          <a:lstStyle/>
          <a:p>
            <a:pPr marL="1588">
              <a:lnSpc>
                <a:spcPct val="100000"/>
              </a:lnSpc>
            </a:pPr>
            <a:r>
              <a:rPr sz="2800" b="1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Виды экстремизма: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idx="1"/>
          </p:nvPr>
        </p:nvSpPr>
        <p:spPr>
          <a:xfrm>
            <a:off x="612354" y="1357654"/>
            <a:ext cx="6593130" cy="5095682"/>
          </a:xfrm>
          <a:prstGeom prst="rect">
            <a:avLst/>
          </a:prstGeom>
        </p:spPr>
        <p:txBody>
          <a:bodyPr vert="horz" wrap="square" lIns="0" tIns="0" rIns="0" bIns="0" rtlCol="0">
            <a:normAutofit fontScale="92500" lnSpcReduction="10000"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</a:t>
            </a:r>
            <a:r>
              <a:rPr sz="1900" spc="-12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направленности</a:t>
            </a:r>
            <a:r>
              <a:rPr sz="19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625475" marR="419100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139700" algn="l"/>
              </a:tabLst>
            </a:pPr>
            <a:r>
              <a:rPr sz="1900" b="0" spc="-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экономический (установление </a:t>
            </a:r>
            <a:r>
              <a:rPr sz="1900" b="0" spc="-5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одной</a:t>
            </a:r>
            <a:r>
              <a:rPr sz="1900" b="0" spc="-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9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формы</a:t>
            </a:r>
            <a:r>
              <a:rPr lang="ru-RU" sz="19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</a:t>
            </a:r>
            <a:r>
              <a:rPr sz="1900" b="0" spc="-5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обственности</a:t>
            </a:r>
            <a:r>
              <a:rPr sz="1900" b="0" spc="-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sz="19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устранение </a:t>
            </a:r>
            <a:r>
              <a:rPr sz="1900" b="0" spc="-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конкуренции </a:t>
            </a:r>
            <a:r>
              <a:rPr sz="19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sz="1900" b="0" spc="-1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900" b="0" spc="-5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др</a:t>
            </a:r>
            <a:r>
              <a:rPr sz="1900" b="0" spc="-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.);</a:t>
            </a:r>
            <a:endParaRPr lang="ru-RU" sz="1900" b="0" spc="-5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25475" marR="419100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139700" algn="l"/>
              </a:tabLst>
            </a:pPr>
            <a:r>
              <a:rPr lang="ru-RU" sz="1900" b="0" spc="-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политический (в отношении властных структур, государственного строя);</a:t>
            </a:r>
            <a:endParaRPr sz="1900" b="0" spc="-5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25475" marR="580390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139700" algn="l"/>
              </a:tabLst>
            </a:pPr>
            <a:r>
              <a:rPr sz="1900" b="0" spc="-5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националистический</a:t>
            </a:r>
            <a:r>
              <a:rPr sz="1900" b="0" spc="-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(отвергает </a:t>
            </a:r>
            <a:r>
              <a:rPr sz="1900" b="0" spc="-5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интересы</a:t>
            </a:r>
            <a:r>
              <a:rPr sz="1900" b="0" spc="-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9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19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9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права</a:t>
            </a:r>
            <a:r>
              <a:rPr sz="19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900" b="0" spc="-5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других</a:t>
            </a:r>
            <a:r>
              <a:rPr sz="1900" b="0" spc="-6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900" b="0" spc="-5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наций</a:t>
            </a:r>
            <a:r>
              <a:rPr sz="1900" b="0" spc="-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1900" b="0" spc="-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</a:t>
            </a:r>
            <a:endParaRPr sz="1900" b="0" spc="-5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25475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139700" algn="l"/>
              </a:tabLst>
            </a:pPr>
            <a:r>
              <a:rPr sz="1900" b="0" spc="-5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религиозный</a:t>
            </a:r>
            <a:r>
              <a:rPr lang="ru-RU" sz="1900" b="0" spc="-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900" b="0" spc="-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(нетерпимость </a:t>
            </a:r>
            <a:r>
              <a:rPr sz="19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 </a:t>
            </a:r>
            <a:r>
              <a:rPr sz="1900" b="0" spc="-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другим</a:t>
            </a:r>
            <a:r>
              <a:rPr sz="1900" b="0" spc="-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900" b="0" spc="-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конфессиям);</a:t>
            </a:r>
          </a:p>
          <a:p>
            <a:pPr marL="625475" marR="5080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139700" algn="l"/>
              </a:tabLst>
            </a:pPr>
            <a:r>
              <a:rPr sz="1900" b="0" spc="-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экологический (</a:t>
            </a:r>
            <a:r>
              <a:rPr sz="1900" b="0" spc="-5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против</a:t>
            </a:r>
            <a:r>
              <a:rPr sz="1900" b="0" spc="-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900" b="0" spc="-5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природоохранной</a:t>
            </a:r>
            <a:r>
              <a:rPr lang="ru-RU" sz="1900" b="0" spc="-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900" b="0" spc="-5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политики</a:t>
            </a:r>
            <a:r>
              <a:rPr lang="ru-RU" sz="1900" b="0" spc="-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sz="1900" b="0" spc="-5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</a:t>
            </a:r>
            <a:r>
              <a:rPr sz="1900" b="0" spc="-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9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полную ликвидацию</a:t>
            </a:r>
            <a:r>
              <a:rPr sz="1900" b="0" spc="-7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9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промышленности</a:t>
            </a:r>
            <a:r>
              <a:rPr sz="19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19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</a:t>
            </a:r>
            <a:endParaRPr sz="19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25475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139700" algn="l"/>
              </a:tabLst>
            </a:pPr>
            <a:r>
              <a:rPr sz="1900" b="0" spc="-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духовный</a:t>
            </a:r>
            <a:r>
              <a:rPr sz="1900" b="0" spc="-3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900" b="0" spc="-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sz="1900" b="0" spc="-5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изоляционизм</a:t>
            </a:r>
            <a:r>
              <a:rPr sz="1900" b="0" spc="-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1900" b="0" spc="-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900" b="0" spc="-5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отрицание</a:t>
            </a:r>
            <a:r>
              <a:rPr sz="1900" b="0" spc="-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достижений других</a:t>
            </a:r>
            <a:r>
              <a:rPr sz="1900" b="0" spc="-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900" b="0" spc="-1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культур).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</a:t>
            </a:r>
            <a:r>
              <a:rPr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масштабности</a:t>
            </a:r>
            <a:r>
              <a:rPr sz="1900" spc="-13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действий:</a:t>
            </a:r>
          </a:p>
          <a:p>
            <a:pPr marL="627063" marR="617220" indent="-271463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139700" algn="l"/>
              </a:tabLst>
            </a:pPr>
            <a:r>
              <a:rPr sz="1900" b="0" spc="-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внутригосударственный (</a:t>
            </a:r>
            <a:r>
              <a:rPr sz="1900" b="0" spc="-5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репрессии</a:t>
            </a:r>
            <a:r>
              <a:rPr sz="1900" b="0" spc="-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900" b="0" spc="-5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против</a:t>
            </a:r>
            <a:r>
              <a:rPr lang="ru-RU" sz="1900" b="0" spc="-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900" b="0" spc="-5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собственного</a:t>
            </a:r>
            <a:r>
              <a:rPr sz="1900" b="0" spc="-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900" b="0" spc="-5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народа</a:t>
            </a:r>
            <a:r>
              <a:rPr sz="1900" b="0" spc="-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1900" b="0" spc="-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</a:t>
            </a:r>
            <a:endParaRPr sz="1900" b="0" spc="-5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27063" marR="227329" indent="-271463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139700" algn="l"/>
              </a:tabLst>
            </a:pPr>
            <a:r>
              <a:rPr sz="1900" b="0" spc="-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межгосударственный (использование </a:t>
            </a:r>
            <a:r>
              <a:rPr sz="1900" b="0" spc="-5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средств</a:t>
            </a:r>
            <a:r>
              <a:rPr sz="1900" b="0" spc="-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1900" b="0" spc="-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</a:t>
            </a:r>
            <a:r>
              <a:rPr sz="1900" b="0" spc="-5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ыходящих</a:t>
            </a:r>
            <a:r>
              <a:rPr sz="1900" b="0" spc="-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за рамки международного </a:t>
            </a:r>
            <a:r>
              <a:rPr sz="1900" b="0" spc="-5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права</a:t>
            </a:r>
            <a:r>
              <a:rPr sz="1900" b="0" spc="-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900" b="0" spc="-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900" b="0" spc="-5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утверждение</a:t>
            </a:r>
            <a:r>
              <a:rPr sz="1900" b="0" spc="-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своих норм и принципов в </a:t>
            </a:r>
            <a:r>
              <a:rPr sz="1900" b="0" spc="-5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мировом</a:t>
            </a:r>
            <a:r>
              <a:rPr lang="ru-RU" sz="1900" b="0" spc="-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900" b="0" spc="-5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масштабе</a:t>
            </a:r>
            <a:r>
              <a:rPr sz="1900" b="0" spc="-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).</a:t>
            </a:r>
          </a:p>
        </p:txBody>
      </p:sp>
      <p:sp>
        <p:nvSpPr>
          <p:cNvPr id="11" name="object 11"/>
          <p:cNvSpPr/>
          <p:nvPr/>
        </p:nvSpPr>
        <p:spPr>
          <a:xfrm>
            <a:off x="7022207" y="4651437"/>
            <a:ext cx="1798570" cy="12592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20577" y="3177820"/>
            <a:ext cx="1800200" cy="12592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7021066" y="1546080"/>
            <a:ext cx="1800200" cy="13068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903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6450" y="373350"/>
            <a:ext cx="3672407" cy="738664"/>
          </a:xfrm>
          <a:prstGeom prst="rect">
            <a:avLst/>
          </a:prstGeom>
        </p:spPr>
        <p:txBody>
          <a:bodyPr vert="horz" wrap="square" lIns="0" tIns="304800" rIns="0" bIns="0" rtlCol="0">
            <a:spAutoFit/>
          </a:bodyPr>
          <a:lstStyle/>
          <a:p>
            <a:pPr marL="1588">
              <a:lnSpc>
                <a:spcPct val="100000"/>
              </a:lnSpc>
            </a:pPr>
            <a:r>
              <a:rPr sz="2800" b="1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Виды экстремизма: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24322" y="1829618"/>
            <a:ext cx="7765300" cy="27238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sz="1900" b="1" dirty="0">
                <a:latin typeface="Arial" pitchFamily="34" charset="0"/>
                <a:cs typeface="Arial" pitchFamily="34" charset="0"/>
              </a:rPr>
              <a:t>По отношению к </a:t>
            </a:r>
            <a:r>
              <a:rPr sz="1900" b="1" dirty="0" err="1">
                <a:latin typeface="Arial" pitchFamily="34" charset="0"/>
                <a:cs typeface="Arial" pitchFamily="34" charset="0"/>
              </a:rPr>
              <a:t>властным</a:t>
            </a:r>
            <a:r>
              <a:rPr sz="1900" b="1" spc="-155" dirty="0">
                <a:latin typeface="Arial" pitchFamily="34" charset="0"/>
                <a:cs typeface="Arial" pitchFamily="34" charset="0"/>
              </a:rPr>
              <a:t> </a:t>
            </a:r>
            <a:r>
              <a:rPr sz="1900" b="1" spc="-5" dirty="0" err="1">
                <a:latin typeface="Arial" pitchFamily="34" charset="0"/>
                <a:cs typeface="Arial" pitchFamily="34" charset="0"/>
              </a:rPr>
              <a:t>структурам</a:t>
            </a:r>
            <a:r>
              <a:rPr sz="1900" b="1" spc="-5" dirty="0">
                <a:latin typeface="Arial" pitchFamily="34" charset="0"/>
                <a:cs typeface="Arial" pitchFamily="34" charset="0"/>
              </a:rPr>
              <a:t>:</a:t>
            </a:r>
            <a:endParaRPr lang="ru-RU" sz="1900" b="1" spc="-5" dirty="0">
              <a:latin typeface="Arial" pitchFamily="34" charset="0"/>
              <a:cs typeface="Arial" pitchFamily="34" charset="0"/>
            </a:endParaRPr>
          </a:p>
          <a:p>
            <a:pPr marL="625475" indent="-28575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sz="1900" spc="-5" dirty="0" err="1">
                <a:latin typeface="Arial" pitchFamily="34" charset="0"/>
                <a:cs typeface="Arial" pitchFamily="34" charset="0"/>
              </a:rPr>
              <a:t>государственный</a:t>
            </a:r>
            <a:r>
              <a:rPr sz="1900" spc="-5" dirty="0">
                <a:latin typeface="Arial" pitchFamily="34" charset="0"/>
                <a:cs typeface="Arial" pitchFamily="34" charset="0"/>
              </a:rPr>
              <a:t> (</a:t>
            </a:r>
            <a:r>
              <a:rPr sz="1900" spc="-5" dirty="0" err="1">
                <a:latin typeface="Arial" pitchFamily="34" charset="0"/>
                <a:cs typeface="Arial" pitchFamily="34" charset="0"/>
              </a:rPr>
              <a:t>осуществляемы</a:t>
            </a:r>
            <a:r>
              <a:rPr lang="ru-RU" sz="1900" spc="-5" dirty="0">
                <a:latin typeface="Arial" pitchFamily="34" charset="0"/>
                <a:cs typeface="Arial" pitchFamily="34" charset="0"/>
              </a:rPr>
              <a:t>е</a:t>
            </a:r>
            <a:r>
              <a:rPr sz="1900" spc="-50" dirty="0">
                <a:latin typeface="Arial" pitchFamily="34" charset="0"/>
                <a:cs typeface="Arial" pitchFamily="34" charset="0"/>
              </a:rPr>
              <a:t> </a:t>
            </a:r>
            <a:r>
              <a:rPr sz="1900" dirty="0" err="1">
                <a:latin typeface="Arial" pitchFamily="34" charset="0"/>
                <a:cs typeface="Arial" pitchFamily="34" charset="0"/>
              </a:rPr>
              <a:t>властными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 с</a:t>
            </a:r>
            <a:r>
              <a:rPr sz="1900" spc="-5" dirty="0" err="1">
                <a:latin typeface="Arial" pitchFamily="34" charset="0"/>
                <a:cs typeface="Arial" pitchFamily="34" charset="0"/>
              </a:rPr>
              <a:t>труктурами</a:t>
            </a:r>
            <a:r>
              <a:rPr sz="1900" spc="-80" dirty="0">
                <a:latin typeface="Arial" pitchFamily="34" charset="0"/>
                <a:cs typeface="Arial" pitchFamily="34" charset="0"/>
              </a:rPr>
              <a:t> </a:t>
            </a:r>
            <a:r>
              <a:rPr sz="1900" spc="-5" dirty="0" err="1">
                <a:latin typeface="Arial" pitchFamily="34" charset="0"/>
                <a:cs typeface="Arial" pitchFamily="34" charset="0"/>
              </a:rPr>
              <a:t>репрессии</a:t>
            </a:r>
            <a:r>
              <a:rPr sz="1900" spc="-5" dirty="0">
                <a:latin typeface="Arial" pitchFamily="34" charset="0"/>
                <a:cs typeface="Arial" pitchFamily="34" charset="0"/>
              </a:rPr>
              <a:t>);</a:t>
            </a:r>
            <a:endParaRPr lang="ru-RU" sz="1900" spc="-5" dirty="0">
              <a:latin typeface="Arial" pitchFamily="34" charset="0"/>
              <a:cs typeface="Arial" pitchFamily="34" charset="0"/>
            </a:endParaRPr>
          </a:p>
          <a:p>
            <a:pPr marL="625475" indent="-285750">
              <a:spcBef>
                <a:spcPts val="600"/>
              </a:spcBef>
              <a:buFont typeface="Wingdings" pitchFamily="2" charset="2"/>
              <a:buChar char="ü"/>
            </a:pPr>
            <a:r>
              <a:rPr sz="1900" dirty="0" err="1">
                <a:latin typeface="Arial" pitchFamily="34" charset="0"/>
                <a:cs typeface="Arial" pitchFamily="34" charset="0"/>
              </a:rPr>
              <a:t>оппозиционный</a:t>
            </a:r>
            <a:r>
              <a:rPr sz="1900" dirty="0">
                <a:latin typeface="Arial" pitchFamily="34" charset="0"/>
                <a:cs typeface="Arial" pitchFamily="34" charset="0"/>
              </a:rPr>
              <a:t> </a:t>
            </a:r>
            <a:r>
              <a:rPr sz="1900" spc="-10" dirty="0" err="1">
                <a:latin typeface="Arial" pitchFamily="34" charset="0"/>
                <a:cs typeface="Arial" pitchFamily="34" charset="0"/>
              </a:rPr>
              <a:t>государству</a:t>
            </a:r>
            <a:r>
              <a:rPr lang="ru-RU" sz="1900" spc="-10" dirty="0">
                <a:latin typeface="Arial" pitchFamily="34" charset="0"/>
                <a:cs typeface="Arial" pitchFamily="34" charset="0"/>
              </a:rPr>
              <a:t> </a:t>
            </a:r>
            <a:r>
              <a:rPr sz="1900" spc="-5" dirty="0">
                <a:latin typeface="Arial" pitchFamily="34" charset="0"/>
                <a:cs typeface="Arial" pitchFamily="34" charset="0"/>
              </a:rPr>
              <a:t>(антирежимные группировки;</a:t>
            </a:r>
            <a:r>
              <a:rPr sz="1900" spc="5" dirty="0">
                <a:latin typeface="Arial" pitchFamily="34" charset="0"/>
                <a:cs typeface="Arial" pitchFamily="34" charset="0"/>
              </a:rPr>
              <a:t> </a:t>
            </a:r>
            <a:r>
              <a:rPr sz="1900" spc="-5" dirty="0" err="1">
                <a:latin typeface="Arial" pitchFamily="34" charset="0"/>
                <a:cs typeface="Arial" pitchFamily="34" charset="0"/>
              </a:rPr>
              <a:t>теракты</a:t>
            </a:r>
            <a:r>
              <a:rPr sz="1900" spc="-5" dirty="0">
                <a:latin typeface="Arial" pitchFamily="34" charset="0"/>
                <a:cs typeface="Arial" pitchFamily="34" charset="0"/>
              </a:rPr>
              <a:t>).</a:t>
            </a:r>
            <a:endParaRPr lang="ru-RU" sz="1900" spc="-5" dirty="0">
              <a:latin typeface="Arial" pitchFamily="34" charset="0"/>
              <a:cs typeface="Arial" pitchFamily="34" charset="0"/>
            </a:endParaRPr>
          </a:p>
          <a:p>
            <a:pPr marL="298450" indent="-28575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sz="1900" b="1" dirty="0">
                <a:latin typeface="Arial" pitchFamily="34" charset="0"/>
                <a:cs typeface="Arial" pitchFamily="34" charset="0"/>
              </a:rPr>
              <a:t>В зависимости от </a:t>
            </a:r>
            <a:r>
              <a:rPr sz="1900" b="1" spc="-5" dirty="0">
                <a:latin typeface="Arial" pitchFamily="34" charset="0"/>
                <a:cs typeface="Arial" pitchFamily="34" charset="0"/>
              </a:rPr>
              <a:t>идеи</a:t>
            </a:r>
            <a:r>
              <a:rPr sz="1900" b="1" spc="-105" dirty="0">
                <a:latin typeface="Arial" pitchFamily="34" charset="0"/>
                <a:cs typeface="Arial" pitchFamily="34" charset="0"/>
              </a:rPr>
              <a:t> </a:t>
            </a:r>
            <a:r>
              <a:rPr sz="1900" b="1" spc="-5" dirty="0" err="1">
                <a:latin typeface="Arial" pitchFamily="34" charset="0"/>
                <a:cs typeface="Arial" pitchFamily="34" charset="0"/>
              </a:rPr>
              <a:t>революционаризма</a:t>
            </a:r>
            <a:r>
              <a:rPr sz="1900" b="1" spc="-5" dirty="0">
                <a:latin typeface="Arial" pitchFamily="34" charset="0"/>
                <a:cs typeface="Arial" pitchFamily="34" charset="0"/>
              </a:rPr>
              <a:t>:</a:t>
            </a:r>
            <a:endParaRPr lang="ru-RU" sz="1900" b="1" spc="-5" dirty="0">
              <a:latin typeface="Arial" pitchFamily="34" charset="0"/>
              <a:cs typeface="Arial" pitchFamily="34" charset="0"/>
            </a:endParaRPr>
          </a:p>
          <a:p>
            <a:pPr marL="625475" indent="-285750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900" dirty="0">
                <a:latin typeface="Arial" pitchFamily="34" charset="0"/>
                <a:cs typeface="Arial" pitchFamily="34" charset="0"/>
              </a:rPr>
              <a:t>правый </a:t>
            </a:r>
            <a:r>
              <a:rPr lang="ru-RU" sz="1900" spc="-5" dirty="0">
                <a:latin typeface="Arial" pitchFamily="34" charset="0"/>
                <a:cs typeface="Arial" pitchFamily="34" charset="0"/>
              </a:rPr>
              <a:t>(фашизм,</a:t>
            </a:r>
            <a:r>
              <a:rPr lang="ru-RU" sz="1900" spc="-3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spc="-5" dirty="0">
                <a:latin typeface="Arial" pitchFamily="34" charset="0"/>
                <a:cs typeface="Arial" pitchFamily="34" charset="0"/>
              </a:rPr>
              <a:t>расизм);</a:t>
            </a:r>
          </a:p>
          <a:p>
            <a:pPr marL="625475" indent="-285750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900" dirty="0">
                <a:latin typeface="Arial" pitchFamily="34" charset="0"/>
                <a:cs typeface="Arial" pitchFamily="34" charset="0"/>
              </a:rPr>
              <a:t>левый </a:t>
            </a:r>
            <a:r>
              <a:rPr lang="ru-RU" sz="1900" spc="-5" dirty="0">
                <a:latin typeface="Arial" pitchFamily="34" charset="0"/>
                <a:cs typeface="Arial" pitchFamily="34" charset="0"/>
              </a:rPr>
              <a:t>(анархизм,</a:t>
            </a:r>
            <a:r>
              <a:rPr lang="ru-RU" sz="1900" spc="-15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spc="-5" dirty="0">
                <a:latin typeface="Arial" pitchFamily="34" charset="0"/>
                <a:cs typeface="Arial" pitchFamily="34" charset="0"/>
              </a:rPr>
              <a:t>большевизм).</a:t>
            </a:r>
            <a:endParaRPr sz="1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508898" y="0"/>
            <a:ext cx="3312368" cy="20004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14678" y="4437112"/>
            <a:ext cx="3312368" cy="21101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90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540346" y="1447800"/>
            <a:ext cx="8170192" cy="51398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marR="45720" indent="-285750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ru-RU" sz="1900" spc="-5" dirty="0">
                <a:latin typeface="Arial" pitchFamily="34" charset="0"/>
                <a:cs typeface="Arial" pitchFamily="34" charset="0"/>
              </a:rPr>
              <a:t>1</a:t>
            </a:r>
            <a:r>
              <a:rPr sz="1900" spc="-5" dirty="0">
                <a:latin typeface="Arial" pitchFamily="34" charset="0"/>
                <a:cs typeface="Arial" pitchFamily="34" charset="0"/>
              </a:rPr>
              <a:t> августа 2007 </a:t>
            </a:r>
            <a:r>
              <a:rPr sz="1900" spc="-20" dirty="0">
                <a:latin typeface="Arial" pitchFamily="34" charset="0"/>
                <a:cs typeface="Arial" pitchFamily="34" charset="0"/>
              </a:rPr>
              <a:t>года </a:t>
            </a:r>
            <a:r>
              <a:rPr sz="1900" spc="-5" dirty="0">
                <a:latin typeface="Arial" pitchFamily="34" charset="0"/>
                <a:cs typeface="Arial" pitchFamily="34" charset="0"/>
              </a:rPr>
              <a:t>опубликован </a:t>
            </a:r>
            <a:r>
              <a:rPr sz="1900" spc="-10" dirty="0">
                <a:latin typeface="Arial" pitchFamily="34" charset="0"/>
                <a:cs typeface="Arial" pitchFamily="34" charset="0"/>
              </a:rPr>
              <a:t>подписанный </a:t>
            </a:r>
            <a:r>
              <a:rPr sz="1900" dirty="0">
                <a:latin typeface="Arial" pitchFamily="34" charset="0"/>
                <a:cs typeface="Arial" pitchFamily="34" charset="0"/>
              </a:rPr>
              <a:t>24 </a:t>
            </a:r>
            <a:r>
              <a:rPr sz="1900" spc="-10" dirty="0">
                <a:latin typeface="Arial" pitchFamily="34" charset="0"/>
                <a:cs typeface="Arial" pitchFamily="34" charset="0"/>
              </a:rPr>
              <a:t>июля </a:t>
            </a:r>
            <a:r>
              <a:rPr sz="1900" dirty="0" err="1">
                <a:latin typeface="Arial" pitchFamily="34" charset="0"/>
                <a:cs typeface="Arial" pitchFamily="34" charset="0"/>
              </a:rPr>
              <a:t>Путиным</a:t>
            </a:r>
            <a:r>
              <a:rPr sz="1900" dirty="0">
                <a:latin typeface="Arial" pitchFamily="34" charset="0"/>
                <a:cs typeface="Arial" pitchFamily="34" charset="0"/>
              </a:rPr>
              <a:t> </a:t>
            </a:r>
            <a:r>
              <a:rPr sz="1900" spc="-5" dirty="0" err="1">
                <a:latin typeface="Arial" pitchFamily="34" charset="0"/>
                <a:cs typeface="Arial" pitchFamily="34" charset="0"/>
              </a:rPr>
              <a:t>новый</a:t>
            </a:r>
            <a:r>
              <a:rPr lang="ru-RU" sz="1900" spc="-5" dirty="0">
                <a:latin typeface="Arial" pitchFamily="34" charset="0"/>
                <a:cs typeface="Arial" pitchFamily="34" charset="0"/>
              </a:rPr>
              <a:t> </a:t>
            </a:r>
            <a:r>
              <a:rPr sz="1900" spc="-5" dirty="0" err="1">
                <a:latin typeface="Arial" pitchFamily="34" charset="0"/>
                <a:cs typeface="Arial" pitchFamily="34" charset="0"/>
              </a:rPr>
              <a:t>Федеральный</a:t>
            </a:r>
            <a:r>
              <a:rPr sz="1900" spc="-5" dirty="0">
                <a:latin typeface="Arial" pitchFamily="34" charset="0"/>
                <a:cs typeface="Arial" pitchFamily="34" charset="0"/>
              </a:rPr>
              <a:t> </a:t>
            </a:r>
            <a:r>
              <a:rPr sz="1900" spc="-10" dirty="0">
                <a:latin typeface="Arial" pitchFamily="34" charset="0"/>
                <a:cs typeface="Arial" pitchFamily="34" charset="0"/>
              </a:rPr>
              <a:t>закон </a:t>
            </a:r>
            <a:r>
              <a:rPr sz="1900" spc="-5" dirty="0">
                <a:latin typeface="Arial" pitchFamily="34" charset="0"/>
                <a:cs typeface="Arial" pitchFamily="34" charset="0"/>
              </a:rPr>
              <a:t>Российской Федерации от </a:t>
            </a:r>
            <a:r>
              <a:rPr sz="1900" dirty="0">
                <a:latin typeface="Arial" pitchFamily="34" charset="0"/>
                <a:cs typeface="Arial" pitchFamily="34" charset="0"/>
              </a:rPr>
              <a:t>24 </a:t>
            </a:r>
            <a:r>
              <a:rPr sz="1900" spc="-10" dirty="0">
                <a:latin typeface="Arial" pitchFamily="34" charset="0"/>
                <a:cs typeface="Arial" pitchFamily="34" charset="0"/>
              </a:rPr>
              <a:t>июля </a:t>
            </a:r>
            <a:r>
              <a:rPr sz="1900" dirty="0">
                <a:latin typeface="Arial" pitchFamily="34" charset="0"/>
                <a:cs typeface="Arial" pitchFamily="34" charset="0"/>
              </a:rPr>
              <a:t>2007 </a:t>
            </a:r>
            <a:r>
              <a:rPr sz="1900" spc="-40" dirty="0">
                <a:latin typeface="Arial" pitchFamily="34" charset="0"/>
                <a:cs typeface="Arial" pitchFamily="34" charset="0"/>
              </a:rPr>
              <a:t>г. 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№</a:t>
            </a:r>
            <a:r>
              <a:rPr sz="1900" dirty="0">
                <a:latin typeface="Arial" pitchFamily="34" charset="0"/>
                <a:cs typeface="Arial" pitchFamily="34" charset="0"/>
              </a:rPr>
              <a:t> 211-ФЗ </a:t>
            </a:r>
            <a:r>
              <a:rPr lang="ru-RU" sz="1900" b="1" spc="-5" dirty="0">
                <a:latin typeface="Arial" pitchFamily="34" charset="0"/>
                <a:cs typeface="Arial" pitchFamily="34" charset="0"/>
              </a:rPr>
              <a:t>«</a:t>
            </a:r>
            <a:r>
              <a:rPr sz="1900" b="1" spc="-5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900" b="1" spc="-5" dirty="0">
                <a:latin typeface="Arial" pitchFamily="34" charset="0"/>
                <a:cs typeface="Arial" pitchFamily="34" charset="0"/>
              </a:rPr>
              <a:t> </a:t>
            </a:r>
            <a:r>
              <a:rPr sz="1900" b="1" dirty="0" err="1">
                <a:latin typeface="Arial" pitchFamily="34" charset="0"/>
                <a:cs typeface="Arial" pitchFamily="34" charset="0"/>
              </a:rPr>
              <a:t>внесении</a:t>
            </a:r>
            <a:r>
              <a:rPr sz="1900" b="1" dirty="0">
                <a:latin typeface="Arial" pitchFamily="34" charset="0"/>
                <a:cs typeface="Arial" pitchFamily="34" charset="0"/>
              </a:rPr>
              <a:t> </a:t>
            </a:r>
            <a:r>
              <a:rPr sz="1900" b="1" spc="-5" dirty="0">
                <a:latin typeface="Arial" pitchFamily="34" charset="0"/>
                <a:cs typeface="Arial" pitchFamily="34" charset="0"/>
              </a:rPr>
              <a:t>изменений </a:t>
            </a:r>
            <a:r>
              <a:rPr sz="1900" b="1" dirty="0">
                <a:latin typeface="Arial" pitchFamily="34" charset="0"/>
                <a:cs typeface="Arial" pitchFamily="34" charset="0"/>
              </a:rPr>
              <a:t>в </a:t>
            </a:r>
            <a:r>
              <a:rPr sz="1900" b="1" spc="-5" dirty="0">
                <a:latin typeface="Arial" pitchFamily="34" charset="0"/>
                <a:cs typeface="Arial" pitchFamily="34" charset="0"/>
              </a:rPr>
              <a:t>отдельные законодательные </a:t>
            </a:r>
            <a:r>
              <a:rPr sz="1900" b="1" dirty="0">
                <a:latin typeface="Arial" pitchFamily="34" charset="0"/>
                <a:cs typeface="Arial" pitchFamily="34" charset="0"/>
              </a:rPr>
              <a:t>акты </a:t>
            </a:r>
            <a:r>
              <a:rPr sz="1900" b="1" spc="-5" dirty="0" err="1">
                <a:latin typeface="Arial" pitchFamily="34" charset="0"/>
                <a:cs typeface="Arial" pitchFamily="34" charset="0"/>
              </a:rPr>
              <a:t>Российской</a:t>
            </a:r>
            <a:r>
              <a:rPr sz="1900" b="1" spc="-5" dirty="0">
                <a:latin typeface="Arial" pitchFamily="34" charset="0"/>
                <a:cs typeface="Arial" pitchFamily="34" charset="0"/>
              </a:rPr>
              <a:t> </a:t>
            </a:r>
            <a:r>
              <a:rPr sz="1900" b="1" spc="-5" dirty="0" err="1">
                <a:latin typeface="Arial" pitchFamily="34" charset="0"/>
                <a:cs typeface="Arial" pitchFamily="34" charset="0"/>
              </a:rPr>
              <a:t>Федерации</a:t>
            </a:r>
            <a:r>
              <a:rPr lang="ru-RU" sz="1900" b="1" spc="-5" dirty="0">
                <a:latin typeface="Arial" pitchFamily="34" charset="0"/>
                <a:cs typeface="Arial" pitchFamily="34" charset="0"/>
              </a:rPr>
              <a:t> </a:t>
            </a:r>
            <a:r>
              <a:rPr sz="1900" b="1" dirty="0">
                <a:latin typeface="Arial" pitchFamily="34" charset="0"/>
                <a:cs typeface="Arial" pitchFamily="34" charset="0"/>
              </a:rPr>
              <a:t>в связи с </a:t>
            </a:r>
            <a:r>
              <a:rPr sz="1900" b="1" spc="-5" dirty="0">
                <a:latin typeface="Arial" pitchFamily="34" charset="0"/>
                <a:cs typeface="Arial" pitchFamily="34" charset="0"/>
              </a:rPr>
              <a:t>совершенствованием государственного управления </a:t>
            </a:r>
            <a:r>
              <a:rPr sz="1900" b="1" dirty="0">
                <a:latin typeface="Arial" pitchFamily="34" charset="0"/>
                <a:cs typeface="Arial" pitchFamily="34" charset="0"/>
              </a:rPr>
              <a:t>в </a:t>
            </a:r>
            <a:r>
              <a:rPr sz="1900" b="1" spc="-5" dirty="0" err="1">
                <a:latin typeface="Arial" pitchFamily="34" charset="0"/>
                <a:cs typeface="Arial" pitchFamily="34" charset="0"/>
              </a:rPr>
              <a:t>области</a:t>
            </a:r>
            <a:r>
              <a:rPr lang="ru-RU" sz="1900" b="1" spc="-5" dirty="0">
                <a:latin typeface="Arial" pitchFamily="34" charset="0"/>
                <a:cs typeface="Arial" pitchFamily="34" charset="0"/>
              </a:rPr>
              <a:t> </a:t>
            </a:r>
            <a:r>
              <a:rPr sz="1900" b="1" spc="-5" dirty="0" err="1">
                <a:latin typeface="Arial" pitchFamily="34" charset="0"/>
                <a:cs typeface="Arial" pitchFamily="34" charset="0"/>
              </a:rPr>
              <a:t>противодействия</a:t>
            </a:r>
            <a:r>
              <a:rPr sz="1900" b="1" spc="-20" dirty="0">
                <a:latin typeface="Arial" pitchFamily="34" charset="0"/>
                <a:cs typeface="Arial" pitchFamily="34" charset="0"/>
              </a:rPr>
              <a:t> </a:t>
            </a:r>
            <a:r>
              <a:rPr sz="1900" b="1" spc="-5" dirty="0" err="1">
                <a:latin typeface="Arial" pitchFamily="34" charset="0"/>
                <a:cs typeface="Arial" pitchFamily="34" charset="0"/>
              </a:rPr>
              <a:t>экстремизму</a:t>
            </a:r>
            <a:r>
              <a:rPr lang="ru-RU" sz="1900" b="1" spc="-5" dirty="0">
                <a:latin typeface="Arial" pitchFamily="34" charset="0"/>
                <a:cs typeface="Arial" pitchFamily="34" charset="0"/>
              </a:rPr>
              <a:t>».</a:t>
            </a:r>
            <a:endParaRPr sz="1900" dirty="0">
              <a:latin typeface="Arial" pitchFamily="34" charset="0"/>
              <a:cs typeface="Arial" pitchFamily="34" charset="0"/>
            </a:endParaRPr>
          </a:p>
          <a:p>
            <a:pPr marL="273050" indent="-26035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450850" algn="l"/>
              </a:tabLst>
            </a:pPr>
            <a:r>
              <a:rPr sz="1900" b="1" spc="-5" dirty="0" err="1">
                <a:latin typeface="Arial" pitchFamily="34" charset="0"/>
                <a:cs typeface="Arial" pitchFamily="34" charset="0"/>
              </a:rPr>
              <a:t>Федеральный</a:t>
            </a:r>
            <a:r>
              <a:rPr sz="1900" b="1" spc="-5" dirty="0">
                <a:latin typeface="Arial" pitchFamily="34" charset="0"/>
                <a:cs typeface="Arial" pitchFamily="34" charset="0"/>
              </a:rPr>
              <a:t> </a:t>
            </a:r>
            <a:r>
              <a:rPr sz="1900" b="1" spc="-10" dirty="0">
                <a:latin typeface="Arial" pitchFamily="34" charset="0"/>
                <a:cs typeface="Arial" pitchFamily="34" charset="0"/>
              </a:rPr>
              <a:t>закон </a:t>
            </a:r>
            <a:r>
              <a:rPr sz="1900" b="1" spc="-5" dirty="0">
                <a:latin typeface="Arial" pitchFamily="34" charset="0"/>
                <a:cs typeface="Arial" pitchFamily="34" charset="0"/>
              </a:rPr>
              <a:t>Российской Федерации от </a:t>
            </a:r>
            <a:r>
              <a:rPr sz="1900" b="1" dirty="0">
                <a:latin typeface="Arial" pitchFamily="34" charset="0"/>
                <a:cs typeface="Arial" pitchFamily="34" charset="0"/>
              </a:rPr>
              <a:t>25 </a:t>
            </a:r>
            <a:r>
              <a:rPr sz="1900" b="1" spc="-10" dirty="0">
                <a:latin typeface="Arial" pitchFamily="34" charset="0"/>
                <a:cs typeface="Arial" pitchFamily="34" charset="0"/>
              </a:rPr>
              <a:t>июля </a:t>
            </a:r>
            <a:r>
              <a:rPr sz="1900" b="1" dirty="0">
                <a:latin typeface="Arial" pitchFamily="34" charset="0"/>
                <a:cs typeface="Arial" pitchFamily="34" charset="0"/>
              </a:rPr>
              <a:t>2002</a:t>
            </a:r>
            <a:r>
              <a:rPr sz="1900" b="1" spc="-65" dirty="0">
                <a:latin typeface="Arial" pitchFamily="34" charset="0"/>
                <a:cs typeface="Arial" pitchFamily="34" charset="0"/>
              </a:rPr>
              <a:t> </a:t>
            </a:r>
            <a:r>
              <a:rPr sz="1900" b="1" spc="-15" dirty="0" err="1">
                <a:latin typeface="Arial" pitchFamily="34" charset="0"/>
                <a:cs typeface="Arial" pitchFamily="34" charset="0"/>
              </a:rPr>
              <a:t>года</a:t>
            </a:r>
            <a:r>
              <a:rPr lang="ru-RU" sz="1900" b="1" spc="-15" dirty="0">
                <a:latin typeface="Arial" pitchFamily="34" charset="0"/>
                <a:cs typeface="Arial" pitchFamily="34" charset="0"/>
              </a:rPr>
              <a:t> </a:t>
            </a:r>
            <a:br>
              <a:rPr lang="ru-RU" sz="1900" b="1" spc="-15" dirty="0">
                <a:latin typeface="Arial" pitchFamily="34" charset="0"/>
                <a:cs typeface="Arial" pitchFamily="34" charset="0"/>
              </a:rPr>
            </a:br>
            <a:r>
              <a:rPr lang="ru-RU" sz="1900" b="1" spc="-15" dirty="0">
                <a:latin typeface="Arial" pitchFamily="34" charset="0"/>
                <a:cs typeface="Arial" pitchFamily="34" charset="0"/>
              </a:rPr>
              <a:t>№</a:t>
            </a:r>
            <a:r>
              <a:rPr sz="1900" b="1" dirty="0">
                <a:latin typeface="Arial" pitchFamily="34" charset="0"/>
                <a:cs typeface="Arial" pitchFamily="34" charset="0"/>
              </a:rPr>
              <a:t> </a:t>
            </a:r>
            <a:r>
              <a:rPr sz="1900" b="1" spc="-5" dirty="0">
                <a:latin typeface="Arial" pitchFamily="34" charset="0"/>
                <a:cs typeface="Arial" pitchFamily="34" charset="0"/>
              </a:rPr>
              <a:t>114-ФЗ </a:t>
            </a:r>
            <a:r>
              <a:rPr lang="ru-RU" sz="1900" b="1" spc="-5" dirty="0">
                <a:latin typeface="Arial" pitchFamily="34" charset="0"/>
                <a:cs typeface="Arial" pitchFamily="34" charset="0"/>
              </a:rPr>
              <a:t>«</a:t>
            </a:r>
            <a:r>
              <a:rPr sz="1900" b="1" spc="-5" dirty="0">
                <a:latin typeface="Arial" pitchFamily="34" charset="0"/>
                <a:cs typeface="Arial" pitchFamily="34" charset="0"/>
              </a:rPr>
              <a:t>О </a:t>
            </a:r>
            <a:r>
              <a:rPr sz="1900" b="1" dirty="0">
                <a:latin typeface="Arial" pitchFamily="34" charset="0"/>
                <a:cs typeface="Arial" pitchFamily="34" charset="0"/>
              </a:rPr>
              <a:t>противодействии </a:t>
            </a:r>
            <a:r>
              <a:rPr sz="1900" b="1" spc="-5" dirty="0" err="1">
                <a:latin typeface="Arial" pitchFamily="34" charset="0"/>
                <a:cs typeface="Arial" pitchFamily="34" charset="0"/>
              </a:rPr>
              <a:t>экстремистской</a:t>
            </a:r>
            <a:r>
              <a:rPr sz="1900" b="1" spc="-15" dirty="0">
                <a:latin typeface="Arial" pitchFamily="34" charset="0"/>
                <a:cs typeface="Arial" pitchFamily="34" charset="0"/>
              </a:rPr>
              <a:t> </a:t>
            </a:r>
            <a:r>
              <a:rPr sz="1900" b="1" spc="-5" dirty="0" err="1">
                <a:latin typeface="Arial" pitchFamily="34" charset="0"/>
                <a:cs typeface="Arial" pitchFamily="34" charset="0"/>
              </a:rPr>
              <a:t>деятельности</a:t>
            </a:r>
            <a:r>
              <a:rPr lang="ru-RU" sz="1900" b="1" spc="-5" dirty="0">
                <a:latin typeface="Arial" pitchFamily="34" charset="0"/>
                <a:cs typeface="Arial" pitchFamily="34" charset="0"/>
              </a:rPr>
              <a:t>».</a:t>
            </a:r>
            <a:endParaRPr sz="1900" dirty="0">
              <a:latin typeface="Arial" pitchFamily="34" charset="0"/>
              <a:cs typeface="Arial" pitchFamily="34" charset="0"/>
            </a:endParaRPr>
          </a:p>
          <a:p>
            <a:pPr marL="298450" marR="5080" indent="-285750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sz="1900" spc="-5" dirty="0" err="1">
                <a:latin typeface="Arial" pitchFamily="34" charset="0"/>
                <a:cs typeface="Arial" pitchFamily="34" charset="0"/>
              </a:rPr>
              <a:t>Поправки</a:t>
            </a:r>
            <a:r>
              <a:rPr sz="1900" spc="-5" dirty="0">
                <a:latin typeface="Arial" pitchFamily="34" charset="0"/>
                <a:cs typeface="Arial" pitchFamily="34" charset="0"/>
              </a:rPr>
              <a:t> </a:t>
            </a:r>
            <a:r>
              <a:rPr sz="1900" dirty="0">
                <a:latin typeface="Arial" pitchFamily="34" charset="0"/>
                <a:cs typeface="Arial" pitchFamily="34" charset="0"/>
              </a:rPr>
              <a:t>к </a:t>
            </a:r>
            <a:r>
              <a:rPr sz="1900" spc="-10" dirty="0">
                <a:latin typeface="Arial" pitchFamily="34" charset="0"/>
                <a:cs typeface="Arial" pitchFamily="34" charset="0"/>
              </a:rPr>
              <a:t>нему </a:t>
            </a:r>
            <a:r>
              <a:rPr sz="1900" dirty="0">
                <a:latin typeface="Arial" pitchFamily="34" charset="0"/>
                <a:cs typeface="Arial" pitchFamily="34" charset="0"/>
              </a:rPr>
              <a:t>2006 </a:t>
            </a:r>
            <a:r>
              <a:rPr sz="1900" spc="-15" dirty="0">
                <a:latin typeface="Arial" pitchFamily="34" charset="0"/>
                <a:cs typeface="Arial" pitchFamily="34" charset="0"/>
              </a:rPr>
              <a:t>года: </a:t>
            </a:r>
            <a:r>
              <a:rPr sz="1900" b="1" spc="-5" dirty="0">
                <a:latin typeface="Arial" pitchFamily="34" charset="0"/>
                <a:cs typeface="Arial" pitchFamily="34" charset="0"/>
              </a:rPr>
              <a:t>Федеральный </a:t>
            </a:r>
            <a:r>
              <a:rPr sz="1900" b="1" spc="-10" dirty="0">
                <a:latin typeface="Arial" pitchFamily="34" charset="0"/>
                <a:cs typeface="Arial" pitchFamily="34" charset="0"/>
              </a:rPr>
              <a:t>закон </a:t>
            </a:r>
            <a:r>
              <a:rPr sz="1900" b="1" spc="-5" dirty="0">
                <a:latin typeface="Arial" pitchFamily="34" charset="0"/>
                <a:cs typeface="Arial" pitchFamily="34" charset="0"/>
              </a:rPr>
              <a:t>Российской </a:t>
            </a:r>
            <a:r>
              <a:rPr sz="1900" b="1" spc="-10" dirty="0">
                <a:latin typeface="Arial" pitchFamily="34" charset="0"/>
                <a:cs typeface="Arial" pitchFamily="34" charset="0"/>
              </a:rPr>
              <a:t>Федерации </a:t>
            </a:r>
            <a:r>
              <a:rPr sz="1900" b="1" spc="-5" dirty="0">
                <a:latin typeface="Arial" pitchFamily="34" charset="0"/>
                <a:cs typeface="Arial" pitchFamily="34" charset="0"/>
              </a:rPr>
              <a:t>от </a:t>
            </a:r>
            <a:r>
              <a:rPr sz="1900" b="1" dirty="0">
                <a:latin typeface="Arial" pitchFamily="34" charset="0"/>
                <a:cs typeface="Arial" pitchFamily="34" charset="0"/>
              </a:rPr>
              <a:t>27 </a:t>
            </a:r>
            <a:r>
              <a:rPr sz="1900" b="1" spc="-10" dirty="0" err="1">
                <a:latin typeface="Arial" pitchFamily="34" charset="0"/>
                <a:cs typeface="Arial" pitchFamily="34" charset="0"/>
              </a:rPr>
              <a:t>июля</a:t>
            </a:r>
            <a:r>
              <a:rPr lang="ru-RU" sz="1900" b="1" spc="-10" dirty="0">
                <a:latin typeface="Arial" pitchFamily="34" charset="0"/>
                <a:cs typeface="Arial" pitchFamily="34" charset="0"/>
              </a:rPr>
              <a:t> </a:t>
            </a:r>
            <a:r>
              <a:rPr sz="1900" b="1" dirty="0">
                <a:latin typeface="Arial" pitchFamily="34" charset="0"/>
                <a:cs typeface="Arial" pitchFamily="34" charset="0"/>
              </a:rPr>
              <a:t>2006 </a:t>
            </a:r>
            <a:r>
              <a:rPr sz="1900" b="1" spc="-40" dirty="0">
                <a:latin typeface="Arial" pitchFamily="34" charset="0"/>
                <a:cs typeface="Arial" pitchFamily="34" charset="0"/>
              </a:rPr>
              <a:t>г. 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№</a:t>
            </a:r>
            <a:r>
              <a:rPr sz="1900" b="1" dirty="0">
                <a:latin typeface="Arial" pitchFamily="34" charset="0"/>
                <a:cs typeface="Arial" pitchFamily="34" charset="0"/>
              </a:rPr>
              <a:t> </a:t>
            </a:r>
            <a:r>
              <a:rPr sz="1900" b="1" spc="-5" dirty="0">
                <a:latin typeface="Arial" pitchFamily="34" charset="0"/>
                <a:cs typeface="Arial" pitchFamily="34" charset="0"/>
              </a:rPr>
              <a:t>148-ФЗ </a:t>
            </a:r>
            <a:r>
              <a:rPr lang="ru-RU" sz="1900" b="1" spc="-5" dirty="0">
                <a:latin typeface="Arial" pitchFamily="34" charset="0"/>
                <a:cs typeface="Arial" pitchFamily="34" charset="0"/>
              </a:rPr>
              <a:t>«</a:t>
            </a:r>
            <a:r>
              <a:rPr sz="1900" b="1" spc="-5" dirty="0">
                <a:latin typeface="Arial" pitchFamily="34" charset="0"/>
                <a:cs typeface="Arial" pitchFamily="34" charset="0"/>
              </a:rPr>
              <a:t>О внесении изменений </a:t>
            </a:r>
            <a:r>
              <a:rPr sz="1900" b="1" dirty="0">
                <a:latin typeface="Arial" pitchFamily="34" charset="0"/>
                <a:cs typeface="Arial" pitchFamily="34" charset="0"/>
              </a:rPr>
              <a:t>в статьи 1 </a:t>
            </a:r>
            <a:r>
              <a:rPr sz="1900" b="1" spc="-5" dirty="0">
                <a:latin typeface="Arial" pitchFamily="34" charset="0"/>
                <a:cs typeface="Arial" pitchFamily="34" charset="0"/>
              </a:rPr>
              <a:t>и </a:t>
            </a:r>
            <a:r>
              <a:rPr sz="1900" b="1" dirty="0">
                <a:latin typeface="Arial" pitchFamily="34" charset="0"/>
                <a:cs typeface="Arial" pitchFamily="34" charset="0"/>
              </a:rPr>
              <a:t>15 </a:t>
            </a:r>
            <a:r>
              <a:rPr sz="1900" b="1" spc="-5" dirty="0">
                <a:latin typeface="Arial" pitchFamily="34" charset="0"/>
                <a:cs typeface="Arial" pitchFamily="34" charset="0"/>
              </a:rPr>
              <a:t>Федерального </a:t>
            </a:r>
            <a:r>
              <a:rPr sz="1900" b="1" spc="-10" dirty="0">
                <a:latin typeface="Arial" pitchFamily="34" charset="0"/>
                <a:cs typeface="Arial" pitchFamily="34" charset="0"/>
              </a:rPr>
              <a:t>закона </a:t>
            </a:r>
            <a:r>
              <a:rPr sz="1900" b="1" spc="-5" dirty="0">
                <a:latin typeface="Arial" pitchFamily="34" charset="0"/>
                <a:cs typeface="Arial" pitchFamily="34" charset="0"/>
              </a:rPr>
              <a:t>"О</a:t>
            </a:r>
            <a:r>
              <a:rPr lang="ru-RU" sz="1900" b="1" spc="-5" dirty="0">
                <a:latin typeface="Arial" pitchFamily="34" charset="0"/>
                <a:cs typeface="Arial" pitchFamily="34" charset="0"/>
              </a:rPr>
              <a:t> </a:t>
            </a:r>
            <a:r>
              <a:rPr sz="1900" b="1" spc="-5" dirty="0" err="1">
                <a:latin typeface="Arial" pitchFamily="34" charset="0"/>
                <a:cs typeface="Arial" pitchFamily="34" charset="0"/>
              </a:rPr>
              <a:t>противодействии</a:t>
            </a:r>
            <a:r>
              <a:rPr sz="1900" b="1" spc="-5" dirty="0">
                <a:latin typeface="Arial" pitchFamily="34" charset="0"/>
                <a:cs typeface="Arial" pitchFamily="34" charset="0"/>
              </a:rPr>
              <a:t> экстремистской</a:t>
            </a:r>
            <a:r>
              <a:rPr sz="1900" b="1" spc="20" dirty="0">
                <a:latin typeface="Arial" pitchFamily="34" charset="0"/>
                <a:cs typeface="Arial" pitchFamily="34" charset="0"/>
              </a:rPr>
              <a:t> </a:t>
            </a:r>
            <a:r>
              <a:rPr sz="1900" b="1" spc="-5" dirty="0" err="1">
                <a:latin typeface="Arial" pitchFamily="34" charset="0"/>
                <a:cs typeface="Arial" pitchFamily="34" charset="0"/>
              </a:rPr>
              <a:t>деятельности</a:t>
            </a:r>
            <a:r>
              <a:rPr sz="1900" b="1" spc="-5" dirty="0">
                <a:latin typeface="Arial" pitchFamily="34" charset="0"/>
                <a:cs typeface="Arial" pitchFamily="34" charset="0"/>
              </a:rPr>
              <a:t>"</a:t>
            </a:r>
            <a:r>
              <a:rPr lang="ru-RU" sz="1900" b="1" spc="-5" dirty="0">
                <a:latin typeface="Arial" pitchFamily="34" charset="0"/>
                <a:cs typeface="Arial" pitchFamily="34" charset="0"/>
              </a:rPr>
              <a:t>».</a:t>
            </a:r>
            <a:endParaRPr sz="1900" dirty="0">
              <a:latin typeface="Arial" pitchFamily="34" charset="0"/>
              <a:cs typeface="Arial" pitchFamily="34" charset="0"/>
            </a:endParaRPr>
          </a:p>
          <a:p>
            <a:pPr marL="298450" indent="-285750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sz="1900" spc="-5" dirty="0" err="1">
                <a:latin typeface="Arial" pitchFamily="34" charset="0"/>
                <a:cs typeface="Arial" pitchFamily="34" charset="0"/>
              </a:rPr>
              <a:t>Поправка</a:t>
            </a:r>
            <a:r>
              <a:rPr sz="1900" spc="-5" dirty="0">
                <a:latin typeface="Arial" pitchFamily="34" charset="0"/>
                <a:cs typeface="Arial" pitchFamily="34" charset="0"/>
              </a:rPr>
              <a:t> </a:t>
            </a:r>
            <a:r>
              <a:rPr sz="1900" dirty="0">
                <a:latin typeface="Arial" pitchFamily="34" charset="0"/>
                <a:cs typeface="Arial" pitchFamily="34" charset="0"/>
              </a:rPr>
              <a:t>к </a:t>
            </a:r>
            <a:r>
              <a:rPr sz="1900" spc="-10" dirty="0">
                <a:latin typeface="Arial" pitchFamily="34" charset="0"/>
                <a:cs typeface="Arial" pitchFamily="34" charset="0"/>
              </a:rPr>
              <a:t>нему </a:t>
            </a:r>
            <a:r>
              <a:rPr sz="1900" dirty="0">
                <a:latin typeface="Arial" pitchFamily="34" charset="0"/>
                <a:cs typeface="Arial" pitchFamily="34" charset="0"/>
              </a:rPr>
              <a:t>2007 </a:t>
            </a:r>
            <a:r>
              <a:rPr sz="1900" spc="-20" dirty="0">
                <a:latin typeface="Arial" pitchFamily="34" charset="0"/>
                <a:cs typeface="Arial" pitchFamily="34" charset="0"/>
              </a:rPr>
              <a:t>года </a:t>
            </a:r>
            <a:r>
              <a:rPr sz="1900" spc="-5" dirty="0">
                <a:latin typeface="Arial" pitchFamily="34" charset="0"/>
                <a:cs typeface="Arial" pitchFamily="34" charset="0"/>
              </a:rPr>
              <a:t>(май): </a:t>
            </a:r>
            <a:r>
              <a:rPr sz="1900" b="1" spc="-5" dirty="0">
                <a:latin typeface="Arial" pitchFamily="34" charset="0"/>
                <a:cs typeface="Arial" pitchFamily="34" charset="0"/>
              </a:rPr>
              <a:t>Федеральный </a:t>
            </a:r>
            <a:r>
              <a:rPr sz="1900" b="1" spc="-10" dirty="0">
                <a:latin typeface="Arial" pitchFamily="34" charset="0"/>
                <a:cs typeface="Arial" pitchFamily="34" charset="0"/>
              </a:rPr>
              <a:t>закон </a:t>
            </a:r>
            <a:r>
              <a:rPr sz="1900" b="1" spc="-5" dirty="0">
                <a:latin typeface="Arial" pitchFamily="34" charset="0"/>
                <a:cs typeface="Arial" pitchFamily="34" charset="0"/>
              </a:rPr>
              <a:t>Российской Федерации </a:t>
            </a:r>
            <a:r>
              <a:rPr sz="1900" b="1" spc="-5" dirty="0" err="1">
                <a:latin typeface="Arial" pitchFamily="34" charset="0"/>
                <a:cs typeface="Arial" pitchFamily="34" charset="0"/>
              </a:rPr>
              <a:t>от</a:t>
            </a:r>
            <a:r>
              <a:rPr sz="1900" b="1" spc="-15" dirty="0">
                <a:latin typeface="Arial" pitchFamily="34" charset="0"/>
                <a:cs typeface="Arial" pitchFamily="34" charset="0"/>
              </a:rPr>
              <a:t> </a:t>
            </a:r>
            <a:r>
              <a:rPr sz="1900" b="1" dirty="0">
                <a:latin typeface="Arial" pitchFamily="34" charset="0"/>
                <a:cs typeface="Arial" pitchFamily="34" charset="0"/>
              </a:rPr>
              <a:t>10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 </a:t>
            </a:r>
            <a:r>
              <a:rPr sz="1900" b="1" dirty="0" err="1">
                <a:latin typeface="Arial" pitchFamily="34" charset="0"/>
                <a:cs typeface="Arial" pitchFamily="34" charset="0"/>
              </a:rPr>
              <a:t>мая</a:t>
            </a:r>
            <a:r>
              <a:rPr sz="1900" b="1" dirty="0">
                <a:latin typeface="Arial" pitchFamily="34" charset="0"/>
                <a:cs typeface="Arial" pitchFamily="34" charset="0"/>
              </a:rPr>
              <a:t> </a:t>
            </a:r>
            <a:r>
              <a:rPr sz="1900" b="1" spc="-5" dirty="0">
                <a:latin typeface="Arial" pitchFamily="34" charset="0"/>
                <a:cs typeface="Arial" pitchFamily="34" charset="0"/>
              </a:rPr>
              <a:t>2007 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№</a:t>
            </a:r>
            <a:r>
              <a:rPr sz="1900" b="1" dirty="0">
                <a:latin typeface="Arial" pitchFamily="34" charset="0"/>
                <a:cs typeface="Arial" pitchFamily="34" charset="0"/>
              </a:rPr>
              <a:t> </a:t>
            </a:r>
            <a:r>
              <a:rPr sz="1900" b="1" spc="-5" dirty="0">
                <a:latin typeface="Arial" pitchFamily="34" charset="0"/>
                <a:cs typeface="Arial" pitchFamily="34" charset="0"/>
              </a:rPr>
              <a:t>71-ФЗ 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«</a:t>
            </a:r>
            <a:r>
              <a:rPr sz="1900" b="1" dirty="0">
                <a:latin typeface="Arial" pitchFamily="34" charset="0"/>
                <a:cs typeface="Arial" pitchFamily="34" charset="0"/>
              </a:rPr>
              <a:t>О внесении изменения в статью 13 </a:t>
            </a:r>
            <a:r>
              <a:rPr sz="1900" b="1" spc="-5" dirty="0">
                <a:latin typeface="Arial" pitchFamily="34" charset="0"/>
                <a:cs typeface="Arial" pitchFamily="34" charset="0"/>
              </a:rPr>
              <a:t>Федерального закона</a:t>
            </a:r>
            <a:r>
              <a:rPr sz="1900" b="1" spc="20" dirty="0">
                <a:latin typeface="Arial" pitchFamily="34" charset="0"/>
                <a:cs typeface="Arial" pitchFamily="34" charset="0"/>
              </a:rPr>
              <a:t> </a:t>
            </a:r>
            <a:r>
              <a:rPr sz="1900" b="1" dirty="0">
                <a:latin typeface="Arial" pitchFamily="34" charset="0"/>
                <a:cs typeface="Arial" pitchFamily="34" charset="0"/>
              </a:rPr>
              <a:t>"О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 </a:t>
            </a:r>
            <a:r>
              <a:rPr sz="1900" b="1" spc="-5" dirty="0" err="1">
                <a:latin typeface="Arial" pitchFamily="34" charset="0"/>
                <a:cs typeface="Arial" pitchFamily="34" charset="0"/>
              </a:rPr>
              <a:t>противодействии</a:t>
            </a:r>
            <a:r>
              <a:rPr sz="1900" b="1" spc="-5" dirty="0">
                <a:latin typeface="Arial" pitchFamily="34" charset="0"/>
                <a:cs typeface="Arial" pitchFamily="34" charset="0"/>
              </a:rPr>
              <a:t> экстремистской</a:t>
            </a:r>
            <a:r>
              <a:rPr sz="1900" b="1" spc="20" dirty="0">
                <a:latin typeface="Arial" pitchFamily="34" charset="0"/>
                <a:cs typeface="Arial" pitchFamily="34" charset="0"/>
              </a:rPr>
              <a:t> </a:t>
            </a:r>
            <a:r>
              <a:rPr sz="1900" b="1" spc="-5" dirty="0" err="1">
                <a:latin typeface="Arial" pitchFamily="34" charset="0"/>
                <a:cs typeface="Arial" pitchFamily="34" charset="0"/>
              </a:rPr>
              <a:t>деятельности</a:t>
            </a:r>
            <a:r>
              <a:rPr sz="1900" b="1" spc="-5" dirty="0">
                <a:latin typeface="Arial" pitchFamily="34" charset="0"/>
                <a:cs typeface="Arial" pitchFamily="34" charset="0"/>
              </a:rPr>
              <a:t>"</a:t>
            </a:r>
            <a:r>
              <a:rPr lang="ru-RU" sz="1900" b="1" spc="-5" dirty="0">
                <a:latin typeface="Arial" pitchFamily="34" charset="0"/>
                <a:cs typeface="Arial" pitchFamily="34" charset="0"/>
              </a:rPr>
              <a:t>».</a:t>
            </a:r>
            <a:endParaRPr sz="1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517010" y="152400"/>
            <a:ext cx="2388015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1584463" y="354568"/>
            <a:ext cx="2088232" cy="738664"/>
          </a:xfrm>
          <a:prstGeom prst="rect">
            <a:avLst/>
          </a:prstGeom>
        </p:spPr>
        <p:txBody>
          <a:bodyPr vert="horz" wrap="square" lIns="0" tIns="304800" rIns="0" bIns="0" rtlCol="0">
            <a:spAutoFit/>
          </a:bodyPr>
          <a:lstStyle/>
          <a:p>
            <a:pPr marL="1588">
              <a:lnSpc>
                <a:spcPct val="100000"/>
              </a:lnSpc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Законы:</a:t>
            </a:r>
            <a:endParaRPr sz="2800" b="1" dirty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17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02281" y="715147"/>
            <a:ext cx="405264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Проблемы молодежи</a:t>
            </a:r>
          </a:p>
        </p:txBody>
      </p:sp>
      <p:sp>
        <p:nvSpPr>
          <p:cNvPr id="3" name="object 3"/>
          <p:cNvSpPr/>
          <p:nvPr/>
        </p:nvSpPr>
        <p:spPr>
          <a:xfrm>
            <a:off x="312981" y="2158271"/>
            <a:ext cx="431875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215900" y="0"/>
                </a:moveTo>
                <a:lnTo>
                  <a:pt x="166395" y="5701"/>
                </a:lnTo>
                <a:lnTo>
                  <a:pt x="120951" y="21941"/>
                </a:lnTo>
                <a:lnTo>
                  <a:pt x="80864" y="47426"/>
                </a:lnTo>
                <a:lnTo>
                  <a:pt x="47430" y="80859"/>
                </a:lnTo>
                <a:lnTo>
                  <a:pt x="21943" y="120946"/>
                </a:lnTo>
                <a:lnTo>
                  <a:pt x="5701" y="166391"/>
                </a:lnTo>
                <a:lnTo>
                  <a:pt x="0" y="215900"/>
                </a:lnTo>
                <a:lnTo>
                  <a:pt x="5702" y="265408"/>
                </a:lnTo>
                <a:lnTo>
                  <a:pt x="21944" y="310853"/>
                </a:lnTo>
                <a:lnTo>
                  <a:pt x="47430" y="350940"/>
                </a:lnTo>
                <a:lnTo>
                  <a:pt x="80864" y="384373"/>
                </a:lnTo>
                <a:lnTo>
                  <a:pt x="120951" y="409858"/>
                </a:lnTo>
                <a:lnTo>
                  <a:pt x="166395" y="426098"/>
                </a:lnTo>
                <a:lnTo>
                  <a:pt x="215900" y="431800"/>
                </a:lnTo>
                <a:lnTo>
                  <a:pt x="265404" y="426098"/>
                </a:lnTo>
                <a:lnTo>
                  <a:pt x="310848" y="409858"/>
                </a:lnTo>
                <a:lnTo>
                  <a:pt x="350935" y="384373"/>
                </a:lnTo>
                <a:lnTo>
                  <a:pt x="384369" y="350940"/>
                </a:lnTo>
                <a:lnTo>
                  <a:pt x="409856" y="310853"/>
                </a:lnTo>
                <a:lnTo>
                  <a:pt x="426098" y="265408"/>
                </a:lnTo>
                <a:lnTo>
                  <a:pt x="431800" y="215900"/>
                </a:lnTo>
                <a:lnTo>
                  <a:pt x="426098" y="166391"/>
                </a:lnTo>
                <a:lnTo>
                  <a:pt x="409856" y="120946"/>
                </a:lnTo>
                <a:lnTo>
                  <a:pt x="384369" y="80859"/>
                </a:lnTo>
                <a:lnTo>
                  <a:pt x="350935" y="47426"/>
                </a:lnTo>
                <a:lnTo>
                  <a:pt x="310848" y="21941"/>
                </a:lnTo>
                <a:lnTo>
                  <a:pt x="265404" y="5701"/>
                </a:lnTo>
                <a:lnTo>
                  <a:pt x="21590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8640" y="1340768"/>
            <a:ext cx="8556841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ctr">
              <a:lnSpc>
                <a:spcPct val="100000"/>
              </a:lnSpc>
            </a:pPr>
            <a:r>
              <a:rPr sz="2000" dirty="0">
                <a:solidFill>
                  <a:srgbClr val="002060"/>
                </a:solidFill>
                <a:latin typeface="Arial"/>
                <a:cs typeface="Arial"/>
              </a:rPr>
              <a:t>Данные социологических </a:t>
            </a:r>
            <a:r>
              <a:rPr sz="2000" spc="-5" dirty="0">
                <a:solidFill>
                  <a:srgbClr val="002060"/>
                </a:solidFill>
                <a:latin typeface="Arial"/>
                <a:cs typeface="Arial"/>
              </a:rPr>
              <a:t>исследований </a:t>
            </a:r>
            <a:r>
              <a:rPr sz="2000" spc="-25" dirty="0">
                <a:solidFill>
                  <a:srgbClr val="002060"/>
                </a:solidFill>
                <a:latin typeface="Arial"/>
                <a:cs typeface="Arial"/>
              </a:rPr>
              <a:t>показывают, </a:t>
            </a:r>
            <a:r>
              <a:rPr sz="2000" spc="-10" dirty="0" err="1">
                <a:solidFill>
                  <a:srgbClr val="002060"/>
                </a:solidFill>
                <a:latin typeface="Arial"/>
                <a:cs typeface="Arial"/>
              </a:rPr>
              <a:t>что</a:t>
            </a:r>
            <a:r>
              <a:rPr lang="ru-RU" sz="2000" spc="-18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dirty="0" err="1">
                <a:solidFill>
                  <a:srgbClr val="002060"/>
                </a:solidFill>
                <a:latin typeface="Arial"/>
                <a:cs typeface="Arial"/>
              </a:rPr>
              <a:t>современная</a:t>
            </a:r>
            <a:r>
              <a:rPr lang="ru-RU" sz="20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-15" dirty="0" err="1">
                <a:solidFill>
                  <a:srgbClr val="002060"/>
                </a:solidFill>
                <a:latin typeface="Arial"/>
                <a:cs typeface="Arial"/>
              </a:rPr>
              <a:t>молодежь</a:t>
            </a:r>
            <a:r>
              <a:rPr sz="2000" spc="-1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2060"/>
                </a:solidFill>
                <a:latin typeface="Arial"/>
                <a:cs typeface="Arial"/>
              </a:rPr>
              <a:t>подвергает </a:t>
            </a:r>
            <a:r>
              <a:rPr sz="2000" spc="-5" dirty="0">
                <a:solidFill>
                  <a:srgbClr val="002060"/>
                </a:solidFill>
                <a:latin typeface="Arial"/>
                <a:cs typeface="Arial"/>
              </a:rPr>
              <a:t>свое здоровье </a:t>
            </a:r>
            <a:r>
              <a:rPr sz="2000" spc="-10" dirty="0">
                <a:solidFill>
                  <a:srgbClr val="002060"/>
                </a:solidFill>
                <a:latin typeface="Arial"/>
                <a:cs typeface="Arial"/>
              </a:rPr>
              <a:t>большим </a:t>
            </a:r>
            <a:r>
              <a:rPr sz="2000" spc="5" dirty="0">
                <a:solidFill>
                  <a:srgbClr val="002060"/>
                </a:solidFill>
                <a:latin typeface="Arial"/>
                <a:cs typeface="Arial"/>
              </a:rPr>
              <a:t>рискам, </a:t>
            </a:r>
            <a:r>
              <a:rPr sz="2000" dirty="0" err="1">
                <a:solidFill>
                  <a:srgbClr val="002060"/>
                </a:solidFill>
                <a:latin typeface="Arial"/>
                <a:cs typeface="Arial"/>
              </a:rPr>
              <a:t>чем</a:t>
            </a:r>
            <a:r>
              <a:rPr sz="20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dirty="0" err="1">
                <a:solidFill>
                  <a:srgbClr val="002060"/>
                </a:solidFill>
                <a:latin typeface="Arial"/>
                <a:cs typeface="Arial"/>
              </a:rPr>
              <a:t>их</a:t>
            </a:r>
            <a:r>
              <a:rPr lang="ru-RU" sz="20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dirty="0" err="1">
                <a:solidFill>
                  <a:srgbClr val="002060"/>
                </a:solidFill>
                <a:latin typeface="Arial"/>
                <a:cs typeface="Arial"/>
              </a:rPr>
              <a:t>сверстники</a:t>
            </a:r>
            <a:r>
              <a:rPr sz="20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-10" dirty="0" err="1">
                <a:solidFill>
                  <a:srgbClr val="002060"/>
                </a:solidFill>
                <a:latin typeface="Arial"/>
                <a:cs typeface="Arial"/>
              </a:rPr>
              <a:t>десятилетие</a:t>
            </a:r>
            <a:r>
              <a:rPr sz="2000" spc="-1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-5" dirty="0" err="1">
                <a:solidFill>
                  <a:srgbClr val="002060"/>
                </a:solidFill>
                <a:latin typeface="Arial"/>
                <a:cs typeface="Arial"/>
              </a:rPr>
              <a:t>назад</a:t>
            </a:r>
            <a:r>
              <a:rPr sz="2000" spc="-5" dirty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endParaRPr lang="ru-RU" sz="2000" spc="-5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14629" marR="5080">
              <a:lnSpc>
                <a:spcPct val="100000"/>
              </a:lnSpc>
            </a:pPr>
            <a:r>
              <a:rPr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1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 </a:t>
            </a:r>
            <a:r>
              <a:rPr lang="ru-RU" sz="2000" b="1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Проблемы</a:t>
            </a:r>
            <a:r>
              <a:rPr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sz="1800" b="1" spc="-5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со</a:t>
            </a:r>
            <a:r>
              <a:rPr sz="1800" b="1" spc="-7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sz="1800" b="1" spc="-5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здоровьем</a:t>
            </a:r>
            <a:r>
              <a:rPr lang="ru-RU" sz="1800" b="1" spc="-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.</a:t>
            </a:r>
            <a:endParaRPr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2173" y="2697479"/>
            <a:ext cx="2655269" cy="2532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02479" y="2732532"/>
            <a:ext cx="2693375" cy="2487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83341" y="2723388"/>
            <a:ext cx="2815316" cy="25069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8028" y="5467351"/>
            <a:ext cx="2609033" cy="287655"/>
          </a:xfrm>
          <a:custGeom>
            <a:avLst/>
            <a:gdLst/>
            <a:ahLst/>
            <a:cxnLst/>
            <a:rect l="l" t="t" r="r" b="b"/>
            <a:pathLst>
              <a:path w="2608580" h="287654">
                <a:moveTo>
                  <a:pt x="2560320" y="0"/>
                </a:moveTo>
                <a:lnTo>
                  <a:pt x="47891" y="0"/>
                </a:lnTo>
                <a:lnTo>
                  <a:pt x="29248" y="3766"/>
                </a:lnTo>
                <a:lnTo>
                  <a:pt x="14025" y="14033"/>
                </a:lnTo>
                <a:lnTo>
                  <a:pt x="3762" y="29253"/>
                </a:lnTo>
                <a:lnTo>
                  <a:pt x="0" y="47878"/>
                </a:lnTo>
                <a:lnTo>
                  <a:pt x="0" y="239445"/>
                </a:lnTo>
                <a:lnTo>
                  <a:pt x="3762" y="258089"/>
                </a:lnTo>
                <a:lnTo>
                  <a:pt x="14025" y="273311"/>
                </a:lnTo>
                <a:lnTo>
                  <a:pt x="29248" y="283574"/>
                </a:lnTo>
                <a:lnTo>
                  <a:pt x="47891" y="287337"/>
                </a:lnTo>
                <a:lnTo>
                  <a:pt x="2560320" y="287337"/>
                </a:lnTo>
                <a:lnTo>
                  <a:pt x="2579018" y="283574"/>
                </a:lnTo>
                <a:lnTo>
                  <a:pt x="2594276" y="273311"/>
                </a:lnTo>
                <a:lnTo>
                  <a:pt x="2604557" y="258089"/>
                </a:lnTo>
                <a:lnTo>
                  <a:pt x="2608326" y="239445"/>
                </a:lnTo>
                <a:lnTo>
                  <a:pt x="2608326" y="47878"/>
                </a:lnTo>
                <a:lnTo>
                  <a:pt x="2604557" y="29253"/>
                </a:lnTo>
                <a:lnTo>
                  <a:pt x="2594276" y="14033"/>
                </a:lnTo>
                <a:lnTo>
                  <a:pt x="2579018" y="3766"/>
                </a:lnTo>
                <a:lnTo>
                  <a:pt x="256032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44402" y="5459882"/>
            <a:ext cx="101664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1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Курение</a:t>
            </a:r>
          </a:p>
        </p:txBody>
      </p:sp>
      <p:sp>
        <p:nvSpPr>
          <p:cNvPr id="10" name="object 10"/>
          <p:cNvSpPr/>
          <p:nvPr/>
        </p:nvSpPr>
        <p:spPr>
          <a:xfrm>
            <a:off x="3277169" y="5445126"/>
            <a:ext cx="2508686" cy="287655"/>
          </a:xfrm>
          <a:custGeom>
            <a:avLst/>
            <a:gdLst/>
            <a:ahLst/>
            <a:cxnLst/>
            <a:rect l="l" t="t" r="r" b="b"/>
            <a:pathLst>
              <a:path w="2508250" h="287654">
                <a:moveTo>
                  <a:pt x="2460371" y="0"/>
                </a:moveTo>
                <a:lnTo>
                  <a:pt x="47878" y="0"/>
                </a:lnTo>
                <a:lnTo>
                  <a:pt x="29253" y="3766"/>
                </a:lnTo>
                <a:lnTo>
                  <a:pt x="14033" y="14033"/>
                </a:lnTo>
                <a:lnTo>
                  <a:pt x="3766" y="29253"/>
                </a:lnTo>
                <a:lnTo>
                  <a:pt x="0" y="47878"/>
                </a:lnTo>
                <a:lnTo>
                  <a:pt x="0" y="239445"/>
                </a:lnTo>
                <a:lnTo>
                  <a:pt x="3766" y="258089"/>
                </a:lnTo>
                <a:lnTo>
                  <a:pt x="14033" y="273311"/>
                </a:lnTo>
                <a:lnTo>
                  <a:pt x="29253" y="283574"/>
                </a:lnTo>
                <a:lnTo>
                  <a:pt x="47878" y="287337"/>
                </a:lnTo>
                <a:lnTo>
                  <a:pt x="2460371" y="287337"/>
                </a:lnTo>
                <a:lnTo>
                  <a:pt x="2478996" y="283574"/>
                </a:lnTo>
                <a:lnTo>
                  <a:pt x="2494216" y="273311"/>
                </a:lnTo>
                <a:lnTo>
                  <a:pt x="2504483" y="258089"/>
                </a:lnTo>
                <a:lnTo>
                  <a:pt x="2508250" y="239445"/>
                </a:lnTo>
                <a:lnTo>
                  <a:pt x="2508250" y="47878"/>
                </a:lnTo>
                <a:lnTo>
                  <a:pt x="2504483" y="29253"/>
                </a:lnTo>
                <a:lnTo>
                  <a:pt x="2494216" y="14033"/>
                </a:lnTo>
                <a:lnTo>
                  <a:pt x="2478996" y="3766"/>
                </a:lnTo>
                <a:lnTo>
                  <a:pt x="246037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057974" y="5437632"/>
            <a:ext cx="1090884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Алкоголь</a:t>
            </a:r>
            <a:endParaRPr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301946" y="5419726"/>
            <a:ext cx="2308626" cy="287655"/>
          </a:xfrm>
          <a:custGeom>
            <a:avLst/>
            <a:gdLst/>
            <a:ahLst/>
            <a:cxnLst/>
            <a:rect l="l" t="t" r="r" b="b"/>
            <a:pathLst>
              <a:path w="2308225" h="287654">
                <a:moveTo>
                  <a:pt x="2260219" y="0"/>
                </a:moveTo>
                <a:lnTo>
                  <a:pt x="47878" y="0"/>
                </a:lnTo>
                <a:lnTo>
                  <a:pt x="29200" y="3766"/>
                </a:lnTo>
                <a:lnTo>
                  <a:pt x="13985" y="14033"/>
                </a:lnTo>
                <a:lnTo>
                  <a:pt x="3748" y="29253"/>
                </a:lnTo>
                <a:lnTo>
                  <a:pt x="0" y="47878"/>
                </a:lnTo>
                <a:lnTo>
                  <a:pt x="0" y="239445"/>
                </a:lnTo>
                <a:lnTo>
                  <a:pt x="3748" y="258089"/>
                </a:lnTo>
                <a:lnTo>
                  <a:pt x="13985" y="273311"/>
                </a:lnTo>
                <a:lnTo>
                  <a:pt x="29200" y="283574"/>
                </a:lnTo>
                <a:lnTo>
                  <a:pt x="47878" y="287337"/>
                </a:lnTo>
                <a:lnTo>
                  <a:pt x="2260219" y="287337"/>
                </a:lnTo>
                <a:lnTo>
                  <a:pt x="2278917" y="283574"/>
                </a:lnTo>
                <a:lnTo>
                  <a:pt x="2294175" y="273311"/>
                </a:lnTo>
                <a:lnTo>
                  <a:pt x="2304456" y="258089"/>
                </a:lnTo>
                <a:lnTo>
                  <a:pt x="2308225" y="239445"/>
                </a:lnTo>
                <a:lnTo>
                  <a:pt x="2308225" y="47878"/>
                </a:lnTo>
                <a:lnTo>
                  <a:pt x="2304456" y="29253"/>
                </a:lnTo>
                <a:lnTo>
                  <a:pt x="2294175" y="14033"/>
                </a:lnTo>
                <a:lnTo>
                  <a:pt x="2278917" y="3766"/>
                </a:lnTo>
                <a:lnTo>
                  <a:pt x="2260219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733034" y="5412028"/>
            <a:ext cx="150095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1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Наркомания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73862" y="6237312"/>
            <a:ext cx="530947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Экстремистские </a:t>
            </a:r>
            <a:r>
              <a:rPr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молодежные</a:t>
            </a:r>
            <a:r>
              <a:rPr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sz="1800" b="1" spc="-5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субкультуры</a:t>
            </a:r>
            <a:r>
              <a:rPr lang="ru-RU" sz="1800" b="1" spc="-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.</a:t>
            </a:r>
            <a:endParaRPr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  <a:cs typeface="Tahom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24495" y="6165304"/>
            <a:ext cx="431875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215900" y="0"/>
                </a:moveTo>
                <a:lnTo>
                  <a:pt x="166395" y="5701"/>
                </a:lnTo>
                <a:lnTo>
                  <a:pt x="120951" y="21943"/>
                </a:lnTo>
                <a:lnTo>
                  <a:pt x="80864" y="47430"/>
                </a:lnTo>
                <a:lnTo>
                  <a:pt x="47430" y="80864"/>
                </a:lnTo>
                <a:lnTo>
                  <a:pt x="21943" y="120951"/>
                </a:lnTo>
                <a:lnTo>
                  <a:pt x="5701" y="166395"/>
                </a:lnTo>
                <a:lnTo>
                  <a:pt x="0" y="215900"/>
                </a:lnTo>
                <a:lnTo>
                  <a:pt x="5701" y="265404"/>
                </a:lnTo>
                <a:lnTo>
                  <a:pt x="21943" y="310848"/>
                </a:lnTo>
                <a:lnTo>
                  <a:pt x="47430" y="350935"/>
                </a:lnTo>
                <a:lnTo>
                  <a:pt x="80864" y="384369"/>
                </a:lnTo>
                <a:lnTo>
                  <a:pt x="120951" y="409856"/>
                </a:lnTo>
                <a:lnTo>
                  <a:pt x="166395" y="426098"/>
                </a:lnTo>
                <a:lnTo>
                  <a:pt x="215900" y="431800"/>
                </a:lnTo>
                <a:lnTo>
                  <a:pt x="265404" y="426098"/>
                </a:lnTo>
                <a:lnTo>
                  <a:pt x="310848" y="409856"/>
                </a:lnTo>
                <a:lnTo>
                  <a:pt x="350935" y="384369"/>
                </a:lnTo>
                <a:lnTo>
                  <a:pt x="384369" y="350935"/>
                </a:lnTo>
                <a:lnTo>
                  <a:pt x="409856" y="310848"/>
                </a:lnTo>
                <a:lnTo>
                  <a:pt x="426098" y="265404"/>
                </a:lnTo>
                <a:lnTo>
                  <a:pt x="431800" y="215900"/>
                </a:lnTo>
                <a:lnTo>
                  <a:pt x="426098" y="166395"/>
                </a:lnTo>
                <a:lnTo>
                  <a:pt x="409856" y="120951"/>
                </a:lnTo>
                <a:lnTo>
                  <a:pt x="384369" y="80864"/>
                </a:lnTo>
                <a:lnTo>
                  <a:pt x="350935" y="47430"/>
                </a:lnTo>
                <a:lnTo>
                  <a:pt x="310848" y="21943"/>
                </a:lnTo>
                <a:lnTo>
                  <a:pt x="265404" y="5701"/>
                </a:lnTo>
                <a:lnTo>
                  <a:pt x="21590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16740" y="6239764"/>
            <a:ext cx="195614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2</a:t>
            </a:r>
            <a:endParaRPr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94142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60426" y="654390"/>
            <a:ext cx="26289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 Black" pitchFamily="34" charset="0"/>
              </a:rPr>
              <a:t>План:</a:t>
            </a: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684362" y="1844824"/>
            <a:ext cx="7627462" cy="35297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33764" y="1625677"/>
            <a:ext cx="777147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63525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Признаки экстремизма.</a:t>
            </a:r>
          </a:p>
          <a:p>
            <a:pPr marL="263525" indent="-263525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Причина и факторы экстремизма.</a:t>
            </a:r>
          </a:p>
          <a:p>
            <a:pPr marL="263525" indent="-263525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Виды экстремизма.</a:t>
            </a:r>
          </a:p>
          <a:p>
            <a:pPr marL="263525" indent="-263525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Законодательное регулирование борьбы с экстремизмом.</a:t>
            </a:r>
          </a:p>
          <a:p>
            <a:pPr marL="263525" indent="-263525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05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8378" y="1412776"/>
            <a:ext cx="7775307" cy="3672408"/>
          </a:xfrm>
        </p:spPr>
        <p:txBody>
          <a:bodyPr>
            <a:normAutofit/>
          </a:bodyPr>
          <a:lstStyle/>
          <a:p>
            <a:pPr marL="273050" indent="-273050">
              <a:lnSpc>
                <a:spcPct val="100000"/>
              </a:lnSpc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Экстремизм может характеризоваться как относительно устойчивый социальный феномен, как распространенное общественно опасное социальное явление.</a:t>
            </a:r>
          </a:p>
          <a:p>
            <a:pPr marL="273050" indent="-273050">
              <a:lnSpc>
                <a:spcPct val="100000"/>
              </a:lnSpc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Как социальное явление экстремизм обусловливается различными социальными противоречиями, не получившими своевременного разрешения и приобретшими острую конфликтную форму.</a:t>
            </a:r>
          </a:p>
          <a:p>
            <a:pPr>
              <a:lnSpc>
                <a:spcPct val="100000"/>
              </a:lnSpc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404442" y="692696"/>
            <a:ext cx="6984776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Экстремизм как социальное явление</a:t>
            </a:r>
          </a:p>
        </p:txBody>
      </p:sp>
    </p:spTree>
    <p:extLst>
      <p:ext uri="{BB962C8B-B14F-4D97-AF65-F5344CB8AC3E}">
        <p14:creationId xmlns:p14="http://schemas.microsoft.com/office/powerpoint/2010/main" val="207351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1613583" y="370457"/>
            <a:ext cx="6696563" cy="122396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32001"/>
                </a:schemeClr>
              </a:gs>
              <a:gs pos="50000">
                <a:schemeClr val="accent1">
                  <a:alpha val="19000"/>
                </a:schemeClr>
              </a:gs>
              <a:gs pos="100000">
                <a:schemeClr val="accent1">
                  <a:gamma/>
                  <a:shade val="46275"/>
                  <a:invGamma/>
                  <a:alpha val="32001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latin typeface="Times New Roman" pitchFamily="18" charset="0"/>
              <a:ea typeface="+mn-ea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945538" y="624110"/>
            <a:ext cx="5579584" cy="716658"/>
          </a:xfrm>
        </p:spPr>
        <p:txBody>
          <a:bodyPr anchor="ctr"/>
          <a:lstStyle/>
          <a:p>
            <a:pPr algn="ctr">
              <a:lnSpc>
                <a:spcPct val="80000"/>
              </a:lnSpc>
              <a:spcBef>
                <a:spcPct val="100000"/>
              </a:spcBef>
            </a:pPr>
            <a:r>
              <a:rPr lang="ru-RU" sz="2400" b="1" dirty="0">
                <a:solidFill>
                  <a:schemeClr val="tx1"/>
                </a:solidFill>
                <a:latin typeface="Arial" charset="0"/>
                <a:ea typeface="Calibri" charset="0"/>
                <a:cs typeface="Times New Roman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Признаки экстремизма</a:t>
            </a:r>
          </a:p>
        </p:txBody>
      </p:sp>
      <p:sp>
        <p:nvSpPr>
          <p:cNvPr id="6149" name="Скругленный прямоугольник 1"/>
          <p:cNvSpPr>
            <a:spLocks noChangeArrowheads="1"/>
          </p:cNvSpPr>
          <p:nvPr/>
        </p:nvSpPr>
        <p:spPr bwMode="auto">
          <a:xfrm>
            <a:off x="1332434" y="1993900"/>
            <a:ext cx="3316573" cy="208317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000" b="1" i="1" dirty="0">
                <a:solidFill>
                  <a:srgbClr val="333300"/>
                </a:solidFill>
                <a:latin typeface="Calibri" charset="0"/>
              </a:rPr>
              <a:t>Несоблюдение законов, воспринимаемых как порождение институтов государства</a:t>
            </a:r>
            <a:endParaRPr lang="ru-RU" sz="2000" b="1" i="1" dirty="0">
              <a:latin typeface="Calibri" charset="0"/>
            </a:endParaRPr>
          </a:p>
        </p:txBody>
      </p:sp>
      <p:sp>
        <p:nvSpPr>
          <p:cNvPr id="6150" name="Скругленный прямоугольник 2"/>
          <p:cNvSpPr>
            <a:spLocks noChangeArrowheads="1"/>
          </p:cNvSpPr>
          <p:nvPr/>
        </p:nvSpPr>
        <p:spPr bwMode="auto">
          <a:xfrm>
            <a:off x="5360622" y="1989138"/>
            <a:ext cx="3316573" cy="20159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000" b="1" i="1" dirty="0">
                <a:solidFill>
                  <a:srgbClr val="333300"/>
                </a:solidFill>
                <a:latin typeface="Calibri" charset="0"/>
              </a:rPr>
              <a:t>Несогласие с существующими стереотипами общественных отношений</a:t>
            </a:r>
            <a:endParaRPr lang="ru-RU" sz="2000" b="1" i="1" dirty="0">
              <a:latin typeface="Calibri" charset="0"/>
            </a:endParaRPr>
          </a:p>
        </p:txBody>
      </p:sp>
      <p:sp>
        <p:nvSpPr>
          <p:cNvPr id="6151" name="Скругленный прямоугольник 3"/>
          <p:cNvSpPr>
            <a:spLocks noChangeArrowheads="1"/>
          </p:cNvSpPr>
          <p:nvPr/>
        </p:nvSpPr>
        <p:spPr bwMode="auto">
          <a:xfrm>
            <a:off x="3132634" y="4365104"/>
            <a:ext cx="3924982" cy="172767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115000"/>
              </a:lnSpc>
              <a:tabLst>
                <a:tab pos="0" algn="l"/>
              </a:tabLst>
            </a:pPr>
            <a:r>
              <a:rPr lang="ru-RU" sz="2000" b="1" i="1" dirty="0">
                <a:solidFill>
                  <a:srgbClr val="000000"/>
                </a:solidFill>
                <a:latin typeface="Calibri" charset="0"/>
              </a:rPr>
              <a:t>Организованный характер преступной деятельности</a:t>
            </a:r>
            <a:br>
              <a:rPr lang="ru-RU" sz="2000" b="1" i="1" dirty="0">
                <a:solidFill>
                  <a:srgbClr val="000000"/>
                </a:solidFill>
                <a:latin typeface="Calibri" charset="0"/>
              </a:rPr>
            </a:br>
            <a:r>
              <a:rPr lang="ru-RU" sz="2000" b="1" i="1" dirty="0">
                <a:solidFill>
                  <a:srgbClr val="000000"/>
                </a:solidFill>
                <a:latin typeface="Calibri" charset="0"/>
              </a:rPr>
              <a:t>и ее политическая направленность</a:t>
            </a:r>
          </a:p>
        </p:txBody>
      </p:sp>
    </p:spTree>
    <p:extLst>
      <p:ext uri="{BB962C8B-B14F-4D97-AF65-F5344CB8AC3E}">
        <p14:creationId xmlns:p14="http://schemas.microsoft.com/office/powerpoint/2010/main" val="3060316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1531145" y="176725"/>
            <a:ext cx="7345050" cy="122396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32001"/>
                </a:schemeClr>
              </a:gs>
              <a:gs pos="50000">
                <a:schemeClr val="accent1">
                  <a:alpha val="19000"/>
                </a:schemeClr>
              </a:gs>
              <a:gs pos="100000">
                <a:schemeClr val="accent1">
                  <a:gamma/>
                  <a:shade val="46275"/>
                  <a:invGamma/>
                  <a:alpha val="32001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Times New Roman" pitchFamily="18" charset="0"/>
              <a:ea typeface="+mn-ea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498" y="338435"/>
            <a:ext cx="6590344" cy="1067245"/>
          </a:xfrm>
        </p:spPr>
        <p:txBody>
          <a:bodyPr anchor="ctr">
            <a:normAutofit fontScale="90000"/>
          </a:bodyPr>
          <a:lstStyle/>
          <a:p>
            <a:pPr marL="228600" indent="401638" algn="ctr">
              <a:lnSpc>
                <a:spcPct val="115000"/>
              </a:lnSpc>
            </a:pPr>
            <a:br>
              <a:rPr lang="ru-RU" sz="2400" b="1" dirty="0">
                <a:solidFill>
                  <a:schemeClr val="tx1"/>
                </a:solidFill>
                <a:latin typeface="Calibri" charset="0"/>
                <a:cs typeface="Calibri" charset="0"/>
              </a:rPr>
            </a:br>
            <a:r>
              <a:rPr lang="ru-RU" sz="2400" b="1" dirty="0">
                <a:solidFill>
                  <a:schemeClr val="tx1"/>
                </a:solidFill>
                <a:latin typeface="Arial" charset="0"/>
                <a:ea typeface="Calibri" charset="0"/>
                <a:cs typeface="Times New Roman" charset="0"/>
              </a:rPr>
              <a:t> </a:t>
            </a:r>
            <a:r>
              <a:rPr lang="ru-RU" sz="2700" b="1" dirty="0">
                <a:solidFill>
                  <a:schemeClr val="tx1"/>
                </a:solidFill>
                <a:latin typeface="Arial" charset="0"/>
                <a:ea typeface="Calibri" charset="0"/>
                <a:cs typeface="Times New Roman" charset="0"/>
              </a:rPr>
              <a:t>Основные факторы, способствующие формированию и развитию экстремизма</a:t>
            </a:r>
            <a:br>
              <a:rPr lang="ru-RU" sz="2700" dirty="0">
                <a:solidFill>
                  <a:schemeClr val="tx1"/>
                </a:solidFill>
                <a:latin typeface="Arial" charset="0"/>
                <a:ea typeface="Calibri" charset="0"/>
                <a:cs typeface="Times New Roman" charset="0"/>
              </a:rPr>
            </a:br>
            <a:endParaRPr lang="ru-RU" sz="2700" b="1" dirty="0">
              <a:solidFill>
                <a:schemeClr val="tx1"/>
              </a:solidFill>
              <a:latin typeface="Arial" charset="0"/>
              <a:cs typeface="Calibri" charset="0"/>
            </a:endParaRPr>
          </a:p>
        </p:txBody>
      </p:sp>
      <p:sp>
        <p:nvSpPr>
          <p:cNvPr id="11" name="Прямоугольник с двумя вырезанными соседними углами 10"/>
          <p:cNvSpPr/>
          <p:nvPr/>
        </p:nvSpPr>
        <p:spPr bwMode="auto">
          <a:xfrm>
            <a:off x="2630150" y="4202656"/>
            <a:ext cx="3024713" cy="2305050"/>
          </a:xfrm>
          <a:prstGeom prst="snip2Same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/>
            <a:r>
              <a:rPr lang="ru-RU" sz="2400" b="1" i="1" dirty="0">
                <a:solidFill>
                  <a:srgbClr val="000000"/>
                </a:solidFill>
                <a:latin typeface="Calibri" charset="0"/>
              </a:rPr>
              <a:t>Состояние социально-экономического развития страны, региона</a:t>
            </a:r>
          </a:p>
        </p:txBody>
      </p:sp>
      <p:sp>
        <p:nvSpPr>
          <p:cNvPr id="13" name="Прямоугольник с двумя вырезанными соседними углами 12"/>
          <p:cNvSpPr/>
          <p:nvPr/>
        </p:nvSpPr>
        <p:spPr bwMode="auto">
          <a:xfrm>
            <a:off x="5868938" y="2165350"/>
            <a:ext cx="2808776" cy="2527300"/>
          </a:xfrm>
          <a:prstGeom prst="snip2Same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/>
            <a:r>
              <a:rPr lang="ru-RU" sz="2400" b="1" i="1" dirty="0">
                <a:solidFill>
                  <a:srgbClr val="000000"/>
                </a:solidFill>
                <a:latin typeface="Calibri" charset="0"/>
              </a:rPr>
              <a:t>Социально-политические и политико-правовые факторы</a:t>
            </a:r>
          </a:p>
        </p:txBody>
      </p:sp>
      <p:sp>
        <p:nvSpPr>
          <p:cNvPr id="14" name="Прямоугольник с двумя вырезанными соседними углами 13"/>
          <p:cNvSpPr/>
          <p:nvPr/>
        </p:nvSpPr>
        <p:spPr bwMode="auto">
          <a:xfrm>
            <a:off x="1045550" y="1738725"/>
            <a:ext cx="3169200" cy="2120900"/>
          </a:xfrm>
          <a:prstGeom prst="snip2Same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/>
            <a:r>
              <a:rPr lang="ru-RU" sz="2400" b="1" i="1" dirty="0">
                <a:solidFill>
                  <a:srgbClr val="000000"/>
                </a:solidFill>
                <a:latin typeface="Calibri" charset="0"/>
              </a:rPr>
              <a:t>Социальные факторы:</a:t>
            </a:r>
          </a:p>
          <a:p>
            <a:pPr algn="ctr"/>
            <a:r>
              <a:rPr lang="ru-RU" sz="2400" b="1" i="1" dirty="0">
                <a:solidFill>
                  <a:srgbClr val="000000"/>
                </a:solidFill>
                <a:latin typeface="Calibri" charset="0"/>
              </a:rPr>
              <a:t>психологические и социально-психологические</a:t>
            </a:r>
          </a:p>
        </p:txBody>
      </p:sp>
    </p:spTree>
    <p:extLst>
      <p:ext uri="{BB962C8B-B14F-4D97-AF65-F5344CB8AC3E}">
        <p14:creationId xmlns:p14="http://schemas.microsoft.com/office/powerpoint/2010/main" val="38387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52696" y="230188"/>
            <a:ext cx="7888070" cy="132556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Социальные условия, способствующие распространению экстремизму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8759314"/>
              </p:ext>
            </p:extLst>
          </p:nvPr>
        </p:nvGraphicFramePr>
        <p:xfrm>
          <a:off x="468338" y="1555751"/>
          <a:ext cx="8472428" cy="4194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343258" y="116632"/>
            <a:ext cx="7345050" cy="1152129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32001"/>
                </a:schemeClr>
              </a:gs>
              <a:gs pos="50000">
                <a:schemeClr val="accent1">
                  <a:alpha val="19000"/>
                </a:schemeClr>
              </a:gs>
              <a:gs pos="100000">
                <a:schemeClr val="accent1">
                  <a:gamma/>
                  <a:shade val="46275"/>
                  <a:invGamma/>
                  <a:alpha val="32001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latin typeface="Times New Roman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3390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7249" y="214312"/>
            <a:ext cx="8502856" cy="646430"/>
          </a:xfrm>
          <a:custGeom>
            <a:avLst/>
            <a:gdLst/>
            <a:ahLst/>
            <a:cxnLst/>
            <a:rect l="l" t="t" r="r" b="b"/>
            <a:pathLst>
              <a:path w="8501380" h="646430">
                <a:moveTo>
                  <a:pt x="0" y="646112"/>
                </a:moveTo>
                <a:lnTo>
                  <a:pt x="8500999" y="646112"/>
                </a:lnTo>
                <a:lnTo>
                  <a:pt x="8500999" y="0"/>
                </a:lnTo>
                <a:lnTo>
                  <a:pt x="0" y="0"/>
                </a:lnTo>
                <a:lnTo>
                  <a:pt x="0" y="646112"/>
                </a:lnTo>
                <a:close/>
              </a:path>
            </a:pathLst>
          </a:custGeom>
          <a:solidFill>
            <a:srgbClr val="FFFFFF">
              <a:alpha val="2784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09029" y="97297"/>
            <a:ext cx="6590344" cy="1280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2300" b="1" spc="-5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Основой</a:t>
            </a:r>
            <a:r>
              <a:rPr sz="2300" b="1" spc="-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300" b="1" spc="-5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для</a:t>
            </a:r>
            <a:r>
              <a:rPr sz="2300" b="1" spc="-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300" b="1" spc="-1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формирования</a:t>
            </a:r>
            <a:r>
              <a:rPr sz="2300" b="1" spc="-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300" b="1" spc="-2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молодежных</a:t>
            </a:r>
            <a:r>
              <a:rPr sz="2300" b="1" spc="-2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300" b="1" spc="-1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неформальных</a:t>
            </a:r>
            <a:r>
              <a:rPr sz="2300" b="1" spc="-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300" b="1" spc="-5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объединений</a:t>
            </a:r>
            <a:r>
              <a:rPr lang="ru-RU" sz="2300" b="1" spc="-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300" b="1" spc="-1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экстремистской</a:t>
            </a:r>
            <a:r>
              <a:rPr sz="2300" b="1" spc="-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300" b="1" spc="-1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направленности</a:t>
            </a:r>
            <a:r>
              <a:rPr sz="2300" b="1" spc="3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300" b="1" spc="-15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являются</a:t>
            </a:r>
            <a:r>
              <a:rPr sz="2300" b="1" spc="-1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  <a:endParaRPr sz="23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20355" y="1638636"/>
            <a:ext cx="5732759" cy="5030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49401" y="1398039"/>
            <a:ext cx="5113908" cy="5016500"/>
          </a:xfrm>
          <a:custGeom>
            <a:avLst/>
            <a:gdLst/>
            <a:ahLst/>
            <a:cxnLst/>
            <a:rect l="l" t="t" r="r" b="b"/>
            <a:pathLst>
              <a:path w="5113020" h="5016500">
                <a:moveTo>
                  <a:pt x="2818079" y="5003800"/>
                </a:moveTo>
                <a:lnTo>
                  <a:pt x="2261051" y="5003800"/>
                </a:lnTo>
                <a:lnTo>
                  <a:pt x="2307950" y="5016500"/>
                </a:lnTo>
                <a:lnTo>
                  <a:pt x="2772320" y="5016500"/>
                </a:lnTo>
                <a:lnTo>
                  <a:pt x="2818079" y="5003800"/>
                </a:lnTo>
                <a:close/>
              </a:path>
              <a:path w="5113020" h="5016500">
                <a:moveTo>
                  <a:pt x="1124590" y="165100"/>
                </a:moveTo>
                <a:lnTo>
                  <a:pt x="1194948" y="304800"/>
                </a:lnTo>
                <a:lnTo>
                  <a:pt x="1110458" y="355600"/>
                </a:lnTo>
                <a:lnTo>
                  <a:pt x="1069219" y="393700"/>
                </a:lnTo>
                <a:lnTo>
                  <a:pt x="1028621" y="419100"/>
                </a:lnTo>
                <a:lnTo>
                  <a:pt x="988672" y="444500"/>
                </a:lnTo>
                <a:lnTo>
                  <a:pt x="949380" y="482600"/>
                </a:lnTo>
                <a:lnTo>
                  <a:pt x="910754" y="508000"/>
                </a:lnTo>
                <a:lnTo>
                  <a:pt x="872803" y="546100"/>
                </a:lnTo>
                <a:lnTo>
                  <a:pt x="835535" y="571500"/>
                </a:lnTo>
                <a:lnTo>
                  <a:pt x="798958" y="609600"/>
                </a:lnTo>
                <a:lnTo>
                  <a:pt x="763081" y="647700"/>
                </a:lnTo>
                <a:lnTo>
                  <a:pt x="727913" y="685800"/>
                </a:lnTo>
                <a:lnTo>
                  <a:pt x="693461" y="711200"/>
                </a:lnTo>
                <a:lnTo>
                  <a:pt x="659736" y="749300"/>
                </a:lnTo>
                <a:lnTo>
                  <a:pt x="626744" y="787400"/>
                </a:lnTo>
                <a:lnTo>
                  <a:pt x="594496" y="825500"/>
                </a:lnTo>
                <a:lnTo>
                  <a:pt x="562998" y="863600"/>
                </a:lnTo>
                <a:lnTo>
                  <a:pt x="532260" y="901700"/>
                </a:lnTo>
                <a:lnTo>
                  <a:pt x="502290" y="939800"/>
                </a:lnTo>
                <a:lnTo>
                  <a:pt x="473098" y="990600"/>
                </a:lnTo>
                <a:lnTo>
                  <a:pt x="444690" y="1028700"/>
                </a:lnTo>
                <a:lnTo>
                  <a:pt x="417076" y="1066800"/>
                </a:lnTo>
                <a:lnTo>
                  <a:pt x="390265" y="1104900"/>
                </a:lnTo>
                <a:lnTo>
                  <a:pt x="364265" y="1155700"/>
                </a:lnTo>
                <a:lnTo>
                  <a:pt x="339084" y="1193800"/>
                </a:lnTo>
                <a:lnTo>
                  <a:pt x="314730" y="1244600"/>
                </a:lnTo>
                <a:lnTo>
                  <a:pt x="291214" y="1282700"/>
                </a:lnTo>
                <a:lnTo>
                  <a:pt x="268542" y="1320800"/>
                </a:lnTo>
                <a:lnTo>
                  <a:pt x="246724" y="1371600"/>
                </a:lnTo>
                <a:lnTo>
                  <a:pt x="225768" y="1422400"/>
                </a:lnTo>
                <a:lnTo>
                  <a:pt x="205682" y="1460500"/>
                </a:lnTo>
                <a:lnTo>
                  <a:pt x="186476" y="1511300"/>
                </a:lnTo>
                <a:lnTo>
                  <a:pt x="168157" y="1562100"/>
                </a:lnTo>
                <a:lnTo>
                  <a:pt x="150734" y="1600200"/>
                </a:lnTo>
                <a:lnTo>
                  <a:pt x="134216" y="1651000"/>
                </a:lnTo>
                <a:lnTo>
                  <a:pt x="118611" y="1701800"/>
                </a:lnTo>
                <a:lnTo>
                  <a:pt x="103928" y="1752600"/>
                </a:lnTo>
                <a:lnTo>
                  <a:pt x="90175" y="1790700"/>
                </a:lnTo>
                <a:lnTo>
                  <a:pt x="77857" y="1841500"/>
                </a:lnTo>
                <a:lnTo>
                  <a:pt x="66463" y="1892300"/>
                </a:lnTo>
                <a:lnTo>
                  <a:pt x="55990" y="1930400"/>
                </a:lnTo>
                <a:lnTo>
                  <a:pt x="46430" y="1981200"/>
                </a:lnTo>
                <a:lnTo>
                  <a:pt x="37779" y="2032000"/>
                </a:lnTo>
                <a:lnTo>
                  <a:pt x="30031" y="2082800"/>
                </a:lnTo>
                <a:lnTo>
                  <a:pt x="23180" y="2120900"/>
                </a:lnTo>
                <a:lnTo>
                  <a:pt x="17221" y="2171700"/>
                </a:lnTo>
                <a:lnTo>
                  <a:pt x="12147" y="2222500"/>
                </a:lnTo>
                <a:lnTo>
                  <a:pt x="7954" y="2260600"/>
                </a:lnTo>
                <a:lnTo>
                  <a:pt x="4636" y="2311400"/>
                </a:lnTo>
                <a:lnTo>
                  <a:pt x="2187" y="2362200"/>
                </a:lnTo>
                <a:lnTo>
                  <a:pt x="602" y="2400300"/>
                </a:lnTo>
                <a:lnTo>
                  <a:pt x="56" y="2438400"/>
                </a:lnTo>
                <a:lnTo>
                  <a:pt x="0" y="2501900"/>
                </a:lnTo>
                <a:lnTo>
                  <a:pt x="971" y="2540000"/>
                </a:lnTo>
                <a:lnTo>
                  <a:pt x="2784" y="2590800"/>
                </a:lnTo>
                <a:lnTo>
                  <a:pt x="5432" y="2641600"/>
                </a:lnTo>
                <a:lnTo>
                  <a:pt x="8910" y="2679700"/>
                </a:lnTo>
                <a:lnTo>
                  <a:pt x="13213" y="2730500"/>
                </a:lnTo>
                <a:lnTo>
                  <a:pt x="18334" y="2768600"/>
                </a:lnTo>
                <a:lnTo>
                  <a:pt x="24268" y="2819400"/>
                </a:lnTo>
                <a:lnTo>
                  <a:pt x="31010" y="2870200"/>
                </a:lnTo>
                <a:lnTo>
                  <a:pt x="38553" y="2908300"/>
                </a:lnTo>
                <a:lnTo>
                  <a:pt x="46893" y="2959100"/>
                </a:lnTo>
                <a:lnTo>
                  <a:pt x="56023" y="2997200"/>
                </a:lnTo>
                <a:lnTo>
                  <a:pt x="65938" y="3048000"/>
                </a:lnTo>
                <a:lnTo>
                  <a:pt x="76633" y="3086100"/>
                </a:lnTo>
                <a:lnTo>
                  <a:pt x="88101" y="3136900"/>
                </a:lnTo>
                <a:lnTo>
                  <a:pt x="100338" y="3175000"/>
                </a:lnTo>
                <a:lnTo>
                  <a:pt x="113337" y="3213100"/>
                </a:lnTo>
                <a:lnTo>
                  <a:pt x="127093" y="3263900"/>
                </a:lnTo>
                <a:lnTo>
                  <a:pt x="141600" y="3302000"/>
                </a:lnTo>
                <a:lnTo>
                  <a:pt x="156853" y="3352800"/>
                </a:lnTo>
                <a:lnTo>
                  <a:pt x="172846" y="3390900"/>
                </a:lnTo>
                <a:lnTo>
                  <a:pt x="189573" y="3429000"/>
                </a:lnTo>
                <a:lnTo>
                  <a:pt x="207029" y="3467100"/>
                </a:lnTo>
                <a:lnTo>
                  <a:pt x="225209" y="3517900"/>
                </a:lnTo>
                <a:lnTo>
                  <a:pt x="244106" y="3556000"/>
                </a:lnTo>
                <a:lnTo>
                  <a:pt x="263715" y="3594100"/>
                </a:lnTo>
                <a:lnTo>
                  <a:pt x="284031" y="3632200"/>
                </a:lnTo>
                <a:lnTo>
                  <a:pt x="305047" y="3670300"/>
                </a:lnTo>
                <a:lnTo>
                  <a:pt x="326758" y="3721100"/>
                </a:lnTo>
                <a:lnTo>
                  <a:pt x="349159" y="3759200"/>
                </a:lnTo>
                <a:lnTo>
                  <a:pt x="372244" y="3797300"/>
                </a:lnTo>
                <a:lnTo>
                  <a:pt x="396008" y="3835400"/>
                </a:lnTo>
                <a:lnTo>
                  <a:pt x="420444" y="3873500"/>
                </a:lnTo>
                <a:lnTo>
                  <a:pt x="445547" y="3911600"/>
                </a:lnTo>
                <a:lnTo>
                  <a:pt x="471311" y="3949700"/>
                </a:lnTo>
                <a:lnTo>
                  <a:pt x="497732" y="3987800"/>
                </a:lnTo>
                <a:lnTo>
                  <a:pt x="524803" y="4013200"/>
                </a:lnTo>
                <a:lnTo>
                  <a:pt x="552518" y="4051300"/>
                </a:lnTo>
                <a:lnTo>
                  <a:pt x="580872" y="4089400"/>
                </a:lnTo>
                <a:lnTo>
                  <a:pt x="609860" y="4127500"/>
                </a:lnTo>
                <a:lnTo>
                  <a:pt x="639476" y="4152900"/>
                </a:lnTo>
                <a:lnTo>
                  <a:pt x="669714" y="4191000"/>
                </a:lnTo>
                <a:lnTo>
                  <a:pt x="700568" y="4229100"/>
                </a:lnTo>
                <a:lnTo>
                  <a:pt x="732033" y="4254500"/>
                </a:lnTo>
                <a:lnTo>
                  <a:pt x="764104" y="4292600"/>
                </a:lnTo>
                <a:lnTo>
                  <a:pt x="796775" y="4318000"/>
                </a:lnTo>
                <a:lnTo>
                  <a:pt x="830039" y="4356100"/>
                </a:lnTo>
                <a:lnTo>
                  <a:pt x="863892" y="4381500"/>
                </a:lnTo>
                <a:lnTo>
                  <a:pt x="898328" y="4406900"/>
                </a:lnTo>
                <a:lnTo>
                  <a:pt x="933342" y="4445000"/>
                </a:lnTo>
                <a:lnTo>
                  <a:pt x="968927" y="4470400"/>
                </a:lnTo>
                <a:lnTo>
                  <a:pt x="1005078" y="4495800"/>
                </a:lnTo>
                <a:lnTo>
                  <a:pt x="1041789" y="4521200"/>
                </a:lnTo>
                <a:lnTo>
                  <a:pt x="1079055" y="4559300"/>
                </a:lnTo>
                <a:lnTo>
                  <a:pt x="1116871" y="4584700"/>
                </a:lnTo>
                <a:lnTo>
                  <a:pt x="1194127" y="4635500"/>
                </a:lnTo>
                <a:lnTo>
                  <a:pt x="1233556" y="4648200"/>
                </a:lnTo>
                <a:lnTo>
                  <a:pt x="1313990" y="4699000"/>
                </a:lnTo>
                <a:lnTo>
                  <a:pt x="1396486" y="4749800"/>
                </a:lnTo>
                <a:lnTo>
                  <a:pt x="1438493" y="4762500"/>
                </a:lnTo>
                <a:lnTo>
                  <a:pt x="1480999" y="4787900"/>
                </a:lnTo>
                <a:lnTo>
                  <a:pt x="1523998" y="4800600"/>
                </a:lnTo>
                <a:lnTo>
                  <a:pt x="1567484" y="4826000"/>
                </a:lnTo>
                <a:lnTo>
                  <a:pt x="1611452" y="4838700"/>
                </a:lnTo>
                <a:lnTo>
                  <a:pt x="1655897" y="4864100"/>
                </a:lnTo>
                <a:lnTo>
                  <a:pt x="1700812" y="4876800"/>
                </a:lnTo>
                <a:lnTo>
                  <a:pt x="2120123" y="4991100"/>
                </a:lnTo>
                <a:lnTo>
                  <a:pt x="2167127" y="4991100"/>
                </a:lnTo>
                <a:lnTo>
                  <a:pt x="2214106" y="5003800"/>
                </a:lnTo>
                <a:lnTo>
                  <a:pt x="2909100" y="5003800"/>
                </a:lnTo>
                <a:lnTo>
                  <a:pt x="2999392" y="4978400"/>
                </a:lnTo>
                <a:lnTo>
                  <a:pt x="3044241" y="4978400"/>
                </a:lnTo>
                <a:lnTo>
                  <a:pt x="3177478" y="4940300"/>
                </a:lnTo>
                <a:lnTo>
                  <a:pt x="3221422" y="4940300"/>
                </a:lnTo>
                <a:lnTo>
                  <a:pt x="3308547" y="4914900"/>
                </a:lnTo>
                <a:lnTo>
                  <a:pt x="3351709" y="4889500"/>
                </a:lnTo>
                <a:lnTo>
                  <a:pt x="3521457" y="4838700"/>
                </a:lnTo>
                <a:lnTo>
                  <a:pt x="3563120" y="4813300"/>
                </a:lnTo>
                <a:lnTo>
                  <a:pt x="3604454" y="4800600"/>
                </a:lnTo>
                <a:lnTo>
                  <a:pt x="3645449" y="4775200"/>
                </a:lnTo>
                <a:lnTo>
                  <a:pt x="3686095" y="4762500"/>
                </a:lnTo>
                <a:lnTo>
                  <a:pt x="3726382" y="4737100"/>
                </a:lnTo>
                <a:lnTo>
                  <a:pt x="2430972" y="4737100"/>
                </a:lnTo>
                <a:lnTo>
                  <a:pt x="2386291" y="4724400"/>
                </a:lnTo>
                <a:lnTo>
                  <a:pt x="2297211" y="4724400"/>
                </a:lnTo>
                <a:lnTo>
                  <a:pt x="2252839" y="4711700"/>
                </a:lnTo>
                <a:lnTo>
                  <a:pt x="2208597" y="4711700"/>
                </a:lnTo>
                <a:lnTo>
                  <a:pt x="2164499" y="4699000"/>
                </a:lnTo>
                <a:lnTo>
                  <a:pt x="2120558" y="4699000"/>
                </a:lnTo>
                <a:lnTo>
                  <a:pt x="1692807" y="4572000"/>
                </a:lnTo>
                <a:lnTo>
                  <a:pt x="1651497" y="4546600"/>
                </a:lnTo>
                <a:lnTo>
                  <a:pt x="1610508" y="4533900"/>
                </a:lnTo>
                <a:lnTo>
                  <a:pt x="1569853" y="4508500"/>
                </a:lnTo>
                <a:lnTo>
                  <a:pt x="1529546" y="4495800"/>
                </a:lnTo>
                <a:lnTo>
                  <a:pt x="1450032" y="4445000"/>
                </a:lnTo>
                <a:lnTo>
                  <a:pt x="1410851" y="4432300"/>
                </a:lnTo>
                <a:lnTo>
                  <a:pt x="1333710" y="4381500"/>
                </a:lnTo>
                <a:lnTo>
                  <a:pt x="1258288" y="4330700"/>
                </a:lnTo>
                <a:lnTo>
                  <a:pt x="1184694" y="4279900"/>
                </a:lnTo>
                <a:lnTo>
                  <a:pt x="1148617" y="4241800"/>
                </a:lnTo>
                <a:lnTo>
                  <a:pt x="1113038" y="4216400"/>
                </a:lnTo>
                <a:lnTo>
                  <a:pt x="1077969" y="4191000"/>
                </a:lnTo>
                <a:lnTo>
                  <a:pt x="1043426" y="4165600"/>
                </a:lnTo>
                <a:lnTo>
                  <a:pt x="1009422" y="4127500"/>
                </a:lnTo>
                <a:lnTo>
                  <a:pt x="975970" y="4102100"/>
                </a:lnTo>
                <a:lnTo>
                  <a:pt x="943083" y="4064000"/>
                </a:lnTo>
                <a:lnTo>
                  <a:pt x="910777" y="4025900"/>
                </a:lnTo>
                <a:lnTo>
                  <a:pt x="879063" y="4000500"/>
                </a:lnTo>
                <a:lnTo>
                  <a:pt x="847956" y="3962400"/>
                </a:lnTo>
                <a:lnTo>
                  <a:pt x="817470" y="3924300"/>
                </a:lnTo>
                <a:lnTo>
                  <a:pt x="787617" y="3886200"/>
                </a:lnTo>
                <a:lnTo>
                  <a:pt x="758412" y="3848100"/>
                </a:lnTo>
                <a:lnTo>
                  <a:pt x="729868" y="3810000"/>
                </a:lnTo>
                <a:lnTo>
                  <a:pt x="701999" y="3771900"/>
                </a:lnTo>
                <a:lnTo>
                  <a:pt x="674819" y="3733800"/>
                </a:lnTo>
                <a:lnTo>
                  <a:pt x="648340" y="3695700"/>
                </a:lnTo>
                <a:lnTo>
                  <a:pt x="622702" y="3657600"/>
                </a:lnTo>
                <a:lnTo>
                  <a:pt x="598029" y="3619500"/>
                </a:lnTo>
                <a:lnTo>
                  <a:pt x="574320" y="3568700"/>
                </a:lnTo>
                <a:lnTo>
                  <a:pt x="551571" y="3530600"/>
                </a:lnTo>
                <a:lnTo>
                  <a:pt x="529779" y="3492500"/>
                </a:lnTo>
                <a:lnTo>
                  <a:pt x="508942" y="3441700"/>
                </a:lnTo>
                <a:lnTo>
                  <a:pt x="489056" y="3403600"/>
                </a:lnTo>
                <a:lnTo>
                  <a:pt x="470119" y="3365500"/>
                </a:lnTo>
                <a:lnTo>
                  <a:pt x="452128" y="3314700"/>
                </a:lnTo>
                <a:lnTo>
                  <a:pt x="435079" y="3276600"/>
                </a:lnTo>
                <a:lnTo>
                  <a:pt x="418970" y="3238500"/>
                </a:lnTo>
                <a:lnTo>
                  <a:pt x="403798" y="3187700"/>
                </a:lnTo>
                <a:lnTo>
                  <a:pt x="389560" y="3149600"/>
                </a:lnTo>
                <a:lnTo>
                  <a:pt x="376252" y="3098800"/>
                </a:lnTo>
                <a:lnTo>
                  <a:pt x="363873" y="3060700"/>
                </a:lnTo>
                <a:lnTo>
                  <a:pt x="352419" y="3009900"/>
                </a:lnTo>
                <a:lnTo>
                  <a:pt x="341887" y="2971800"/>
                </a:lnTo>
                <a:lnTo>
                  <a:pt x="332274" y="2921000"/>
                </a:lnTo>
                <a:lnTo>
                  <a:pt x="323577" y="2882900"/>
                </a:lnTo>
                <a:lnTo>
                  <a:pt x="315793" y="2832100"/>
                </a:lnTo>
                <a:lnTo>
                  <a:pt x="308920" y="2794000"/>
                </a:lnTo>
                <a:lnTo>
                  <a:pt x="302955" y="2743200"/>
                </a:lnTo>
                <a:lnTo>
                  <a:pt x="297893" y="2705100"/>
                </a:lnTo>
                <a:lnTo>
                  <a:pt x="293734" y="2654300"/>
                </a:lnTo>
                <a:lnTo>
                  <a:pt x="290473" y="2616200"/>
                </a:lnTo>
                <a:lnTo>
                  <a:pt x="288107" y="2565400"/>
                </a:lnTo>
                <a:lnTo>
                  <a:pt x="286635" y="2514600"/>
                </a:lnTo>
                <a:lnTo>
                  <a:pt x="286052" y="2476500"/>
                </a:lnTo>
                <a:lnTo>
                  <a:pt x="286356" y="2425700"/>
                </a:lnTo>
                <a:lnTo>
                  <a:pt x="287543" y="2387600"/>
                </a:lnTo>
                <a:lnTo>
                  <a:pt x="289612" y="2336800"/>
                </a:lnTo>
                <a:lnTo>
                  <a:pt x="292559" y="2298700"/>
                </a:lnTo>
                <a:lnTo>
                  <a:pt x="296381" y="2247900"/>
                </a:lnTo>
                <a:lnTo>
                  <a:pt x="301075" y="2209800"/>
                </a:lnTo>
                <a:lnTo>
                  <a:pt x="306638" y="2159000"/>
                </a:lnTo>
                <a:lnTo>
                  <a:pt x="313067" y="2120900"/>
                </a:lnTo>
                <a:lnTo>
                  <a:pt x="320360" y="2070100"/>
                </a:lnTo>
                <a:lnTo>
                  <a:pt x="328513" y="2032000"/>
                </a:lnTo>
                <a:lnTo>
                  <a:pt x="337524" y="1981200"/>
                </a:lnTo>
                <a:lnTo>
                  <a:pt x="347389" y="1943100"/>
                </a:lnTo>
                <a:lnTo>
                  <a:pt x="358106" y="1905000"/>
                </a:lnTo>
                <a:lnTo>
                  <a:pt x="369671" y="1854200"/>
                </a:lnTo>
                <a:lnTo>
                  <a:pt x="382082" y="1816100"/>
                </a:lnTo>
                <a:lnTo>
                  <a:pt x="395335" y="1765300"/>
                </a:lnTo>
                <a:lnTo>
                  <a:pt x="409429" y="1727200"/>
                </a:lnTo>
                <a:lnTo>
                  <a:pt x="424359" y="1689100"/>
                </a:lnTo>
                <a:lnTo>
                  <a:pt x="440123" y="1651000"/>
                </a:lnTo>
                <a:lnTo>
                  <a:pt x="456718" y="1600200"/>
                </a:lnTo>
                <a:lnTo>
                  <a:pt x="474142" y="1562100"/>
                </a:lnTo>
                <a:lnTo>
                  <a:pt x="492390" y="1524000"/>
                </a:lnTo>
                <a:lnTo>
                  <a:pt x="511460" y="1485900"/>
                </a:lnTo>
                <a:lnTo>
                  <a:pt x="531350" y="1435100"/>
                </a:lnTo>
                <a:lnTo>
                  <a:pt x="552056" y="1397000"/>
                </a:lnTo>
                <a:lnTo>
                  <a:pt x="573575" y="1358900"/>
                </a:lnTo>
                <a:lnTo>
                  <a:pt x="595905" y="1320800"/>
                </a:lnTo>
                <a:lnTo>
                  <a:pt x="619042" y="1282700"/>
                </a:lnTo>
                <a:lnTo>
                  <a:pt x="642984" y="1244600"/>
                </a:lnTo>
                <a:lnTo>
                  <a:pt x="667727" y="1206500"/>
                </a:lnTo>
                <a:lnTo>
                  <a:pt x="693269" y="1168400"/>
                </a:lnTo>
                <a:lnTo>
                  <a:pt x="719606" y="1130300"/>
                </a:lnTo>
                <a:lnTo>
                  <a:pt x="746736" y="1092200"/>
                </a:lnTo>
                <a:lnTo>
                  <a:pt x="774657" y="1054100"/>
                </a:lnTo>
                <a:lnTo>
                  <a:pt x="803363" y="1028700"/>
                </a:lnTo>
                <a:lnTo>
                  <a:pt x="832854" y="990600"/>
                </a:lnTo>
                <a:lnTo>
                  <a:pt x="863126" y="952500"/>
                </a:lnTo>
                <a:lnTo>
                  <a:pt x="894176" y="914400"/>
                </a:lnTo>
                <a:lnTo>
                  <a:pt x="926001" y="889000"/>
                </a:lnTo>
                <a:lnTo>
                  <a:pt x="958599" y="850900"/>
                </a:lnTo>
                <a:lnTo>
                  <a:pt x="991965" y="825500"/>
                </a:lnTo>
                <a:lnTo>
                  <a:pt x="1026098" y="787400"/>
                </a:lnTo>
                <a:lnTo>
                  <a:pt x="1060994" y="762000"/>
                </a:lnTo>
                <a:lnTo>
                  <a:pt x="1096650" y="723900"/>
                </a:lnTo>
                <a:lnTo>
                  <a:pt x="1133064" y="698500"/>
                </a:lnTo>
                <a:lnTo>
                  <a:pt x="1170233" y="673100"/>
                </a:lnTo>
                <a:lnTo>
                  <a:pt x="1208153" y="635000"/>
                </a:lnTo>
                <a:lnTo>
                  <a:pt x="1246822" y="609600"/>
                </a:lnTo>
                <a:lnTo>
                  <a:pt x="1286236" y="584200"/>
                </a:lnTo>
                <a:lnTo>
                  <a:pt x="1326393" y="558800"/>
                </a:lnTo>
                <a:lnTo>
                  <a:pt x="1416508" y="558800"/>
                </a:lnTo>
                <a:lnTo>
                  <a:pt x="1450853" y="317500"/>
                </a:lnTo>
                <a:lnTo>
                  <a:pt x="1124590" y="165100"/>
                </a:lnTo>
                <a:close/>
              </a:path>
              <a:path w="5113020" h="5016500">
                <a:moveTo>
                  <a:pt x="3227456" y="0"/>
                </a:moveTo>
                <a:lnTo>
                  <a:pt x="3152399" y="279400"/>
                </a:lnTo>
                <a:lnTo>
                  <a:pt x="3297993" y="317500"/>
                </a:lnTo>
                <a:lnTo>
                  <a:pt x="3345645" y="342900"/>
                </a:lnTo>
                <a:lnTo>
                  <a:pt x="3392833" y="355600"/>
                </a:lnTo>
                <a:lnTo>
                  <a:pt x="3439540" y="381000"/>
                </a:lnTo>
                <a:lnTo>
                  <a:pt x="3485753" y="393700"/>
                </a:lnTo>
                <a:lnTo>
                  <a:pt x="3576633" y="444500"/>
                </a:lnTo>
                <a:lnTo>
                  <a:pt x="3621270" y="457200"/>
                </a:lnTo>
                <a:lnTo>
                  <a:pt x="3708864" y="508000"/>
                </a:lnTo>
                <a:lnTo>
                  <a:pt x="3794117" y="558800"/>
                </a:lnTo>
                <a:lnTo>
                  <a:pt x="3835828" y="596900"/>
                </a:lnTo>
                <a:lnTo>
                  <a:pt x="3917342" y="647700"/>
                </a:lnTo>
                <a:lnTo>
                  <a:pt x="3957116" y="685800"/>
                </a:lnTo>
                <a:lnTo>
                  <a:pt x="3996214" y="711200"/>
                </a:lnTo>
                <a:lnTo>
                  <a:pt x="4034621" y="749300"/>
                </a:lnTo>
                <a:lnTo>
                  <a:pt x="4072322" y="774700"/>
                </a:lnTo>
                <a:lnTo>
                  <a:pt x="4109302" y="812800"/>
                </a:lnTo>
                <a:lnTo>
                  <a:pt x="4145546" y="850900"/>
                </a:lnTo>
                <a:lnTo>
                  <a:pt x="4181039" y="876300"/>
                </a:lnTo>
                <a:lnTo>
                  <a:pt x="4215765" y="914400"/>
                </a:lnTo>
                <a:lnTo>
                  <a:pt x="4249710" y="952500"/>
                </a:lnTo>
                <a:lnTo>
                  <a:pt x="4282859" y="990600"/>
                </a:lnTo>
                <a:lnTo>
                  <a:pt x="4315196" y="1028700"/>
                </a:lnTo>
                <a:lnTo>
                  <a:pt x="4346707" y="1066800"/>
                </a:lnTo>
                <a:lnTo>
                  <a:pt x="4377376" y="1117600"/>
                </a:lnTo>
                <a:lnTo>
                  <a:pt x="4407188" y="1155700"/>
                </a:lnTo>
                <a:lnTo>
                  <a:pt x="4436129" y="1193800"/>
                </a:lnTo>
                <a:lnTo>
                  <a:pt x="4464182" y="1231900"/>
                </a:lnTo>
                <a:lnTo>
                  <a:pt x="4489821" y="1282700"/>
                </a:lnTo>
                <a:lnTo>
                  <a:pt x="4514494" y="1320800"/>
                </a:lnTo>
                <a:lnTo>
                  <a:pt x="4538203" y="1358900"/>
                </a:lnTo>
                <a:lnTo>
                  <a:pt x="4560952" y="1397000"/>
                </a:lnTo>
                <a:lnTo>
                  <a:pt x="4582744" y="1447800"/>
                </a:lnTo>
                <a:lnTo>
                  <a:pt x="4603581" y="1485900"/>
                </a:lnTo>
                <a:lnTo>
                  <a:pt x="4623467" y="1524000"/>
                </a:lnTo>
                <a:lnTo>
                  <a:pt x="4642404" y="1574800"/>
                </a:lnTo>
                <a:lnTo>
                  <a:pt x="4660395" y="1612900"/>
                </a:lnTo>
                <a:lnTo>
                  <a:pt x="4677444" y="1651000"/>
                </a:lnTo>
                <a:lnTo>
                  <a:pt x="4693553" y="1701800"/>
                </a:lnTo>
                <a:lnTo>
                  <a:pt x="4708725" y="1739900"/>
                </a:lnTo>
                <a:lnTo>
                  <a:pt x="4722963" y="1790700"/>
                </a:lnTo>
                <a:lnTo>
                  <a:pt x="4736271" y="1828800"/>
                </a:lnTo>
                <a:lnTo>
                  <a:pt x="4748650" y="1879600"/>
                </a:lnTo>
                <a:lnTo>
                  <a:pt x="4760104" y="1917700"/>
                </a:lnTo>
                <a:lnTo>
                  <a:pt x="4770636" y="1968500"/>
                </a:lnTo>
                <a:lnTo>
                  <a:pt x="4780249" y="2006600"/>
                </a:lnTo>
                <a:lnTo>
                  <a:pt x="4788946" y="2057400"/>
                </a:lnTo>
                <a:lnTo>
                  <a:pt x="4796729" y="2095500"/>
                </a:lnTo>
                <a:lnTo>
                  <a:pt x="4803603" y="2146300"/>
                </a:lnTo>
                <a:lnTo>
                  <a:pt x="4809568" y="2184400"/>
                </a:lnTo>
                <a:lnTo>
                  <a:pt x="4814629" y="2235200"/>
                </a:lnTo>
                <a:lnTo>
                  <a:pt x="4818789" y="2273300"/>
                </a:lnTo>
                <a:lnTo>
                  <a:pt x="4822050" y="2324100"/>
                </a:lnTo>
                <a:lnTo>
                  <a:pt x="4824416" y="2362200"/>
                </a:lnTo>
                <a:lnTo>
                  <a:pt x="4825888" y="2413000"/>
                </a:lnTo>
                <a:lnTo>
                  <a:pt x="4826471" y="2451100"/>
                </a:lnTo>
                <a:lnTo>
                  <a:pt x="4826167" y="2501900"/>
                </a:lnTo>
                <a:lnTo>
                  <a:pt x="4824980" y="2552700"/>
                </a:lnTo>
                <a:lnTo>
                  <a:pt x="4822911" y="2590800"/>
                </a:lnTo>
                <a:lnTo>
                  <a:pt x="4819964" y="2641600"/>
                </a:lnTo>
                <a:lnTo>
                  <a:pt x="4816142" y="2679700"/>
                </a:lnTo>
                <a:lnTo>
                  <a:pt x="4811448" y="2730500"/>
                </a:lnTo>
                <a:lnTo>
                  <a:pt x="4805885" y="2768600"/>
                </a:lnTo>
                <a:lnTo>
                  <a:pt x="4799456" y="2819400"/>
                </a:lnTo>
                <a:lnTo>
                  <a:pt x="4792163" y="2857500"/>
                </a:lnTo>
                <a:lnTo>
                  <a:pt x="4784010" y="2908300"/>
                </a:lnTo>
                <a:lnTo>
                  <a:pt x="4774999" y="2946400"/>
                </a:lnTo>
                <a:lnTo>
                  <a:pt x="4765134" y="2984500"/>
                </a:lnTo>
                <a:lnTo>
                  <a:pt x="4754417" y="3035300"/>
                </a:lnTo>
                <a:lnTo>
                  <a:pt x="4742852" y="3073400"/>
                </a:lnTo>
                <a:lnTo>
                  <a:pt x="4730441" y="3124200"/>
                </a:lnTo>
                <a:lnTo>
                  <a:pt x="4717188" y="3162300"/>
                </a:lnTo>
                <a:lnTo>
                  <a:pt x="4703094" y="3200400"/>
                </a:lnTo>
                <a:lnTo>
                  <a:pt x="4688164" y="3251200"/>
                </a:lnTo>
                <a:lnTo>
                  <a:pt x="4672400" y="3289300"/>
                </a:lnTo>
                <a:lnTo>
                  <a:pt x="4655805" y="3327400"/>
                </a:lnTo>
                <a:lnTo>
                  <a:pt x="4638381" y="3365500"/>
                </a:lnTo>
                <a:lnTo>
                  <a:pt x="4620133" y="3416300"/>
                </a:lnTo>
                <a:lnTo>
                  <a:pt x="4601063" y="3454400"/>
                </a:lnTo>
                <a:lnTo>
                  <a:pt x="4581173" y="3492500"/>
                </a:lnTo>
                <a:lnTo>
                  <a:pt x="4560467" y="3530600"/>
                </a:lnTo>
                <a:lnTo>
                  <a:pt x="4538948" y="3568700"/>
                </a:lnTo>
                <a:lnTo>
                  <a:pt x="4516618" y="3606800"/>
                </a:lnTo>
                <a:lnTo>
                  <a:pt x="4493481" y="3644900"/>
                </a:lnTo>
                <a:lnTo>
                  <a:pt x="4469539" y="3683000"/>
                </a:lnTo>
                <a:lnTo>
                  <a:pt x="4444796" y="3721100"/>
                </a:lnTo>
                <a:lnTo>
                  <a:pt x="4419254" y="3759200"/>
                </a:lnTo>
                <a:lnTo>
                  <a:pt x="4392917" y="3797300"/>
                </a:lnTo>
                <a:lnTo>
                  <a:pt x="4365787" y="3835400"/>
                </a:lnTo>
                <a:lnTo>
                  <a:pt x="4337866" y="3873500"/>
                </a:lnTo>
                <a:lnTo>
                  <a:pt x="4309159" y="3911600"/>
                </a:lnTo>
                <a:lnTo>
                  <a:pt x="4279669" y="3949700"/>
                </a:lnTo>
                <a:lnTo>
                  <a:pt x="4249397" y="3975100"/>
                </a:lnTo>
                <a:lnTo>
                  <a:pt x="4218347" y="4013200"/>
                </a:lnTo>
                <a:lnTo>
                  <a:pt x="4186522" y="4051300"/>
                </a:lnTo>
                <a:lnTo>
                  <a:pt x="4153924" y="4076700"/>
                </a:lnTo>
                <a:lnTo>
                  <a:pt x="4120558" y="4114800"/>
                </a:lnTo>
                <a:lnTo>
                  <a:pt x="4086425" y="4140200"/>
                </a:lnTo>
                <a:lnTo>
                  <a:pt x="4051529" y="4178300"/>
                </a:lnTo>
                <a:lnTo>
                  <a:pt x="4015873" y="4203700"/>
                </a:lnTo>
                <a:lnTo>
                  <a:pt x="3979459" y="4229100"/>
                </a:lnTo>
                <a:lnTo>
                  <a:pt x="3942290" y="4267200"/>
                </a:lnTo>
                <a:lnTo>
                  <a:pt x="3904370" y="4292600"/>
                </a:lnTo>
                <a:lnTo>
                  <a:pt x="3865701" y="4318000"/>
                </a:lnTo>
                <a:lnTo>
                  <a:pt x="3826287" y="4343400"/>
                </a:lnTo>
                <a:lnTo>
                  <a:pt x="3745431" y="4394200"/>
                </a:lnTo>
                <a:lnTo>
                  <a:pt x="3579446" y="4495800"/>
                </a:lnTo>
                <a:lnTo>
                  <a:pt x="3537220" y="4508500"/>
                </a:lnTo>
                <a:lnTo>
                  <a:pt x="3494730" y="4533900"/>
                </a:lnTo>
                <a:lnTo>
                  <a:pt x="3451988" y="4546600"/>
                </a:lnTo>
                <a:lnTo>
                  <a:pt x="3409009" y="4572000"/>
                </a:lnTo>
                <a:lnTo>
                  <a:pt x="3365807" y="4584700"/>
                </a:lnTo>
                <a:lnTo>
                  <a:pt x="3322394" y="4610100"/>
                </a:lnTo>
                <a:lnTo>
                  <a:pt x="3058266" y="4686300"/>
                </a:lnTo>
                <a:lnTo>
                  <a:pt x="3013764" y="4686300"/>
                </a:lnTo>
                <a:lnTo>
                  <a:pt x="2924468" y="4711700"/>
                </a:lnTo>
                <a:lnTo>
                  <a:pt x="2879703" y="4711700"/>
                </a:lnTo>
                <a:lnTo>
                  <a:pt x="2834877" y="4724400"/>
                </a:lnTo>
                <a:lnTo>
                  <a:pt x="2745098" y="4724400"/>
                </a:lnTo>
                <a:lnTo>
                  <a:pt x="2700173" y="4737100"/>
                </a:lnTo>
                <a:lnTo>
                  <a:pt x="3726382" y="4737100"/>
                </a:lnTo>
                <a:lnTo>
                  <a:pt x="3766301" y="4711700"/>
                </a:lnTo>
                <a:lnTo>
                  <a:pt x="3805842" y="4699000"/>
                </a:lnTo>
                <a:lnTo>
                  <a:pt x="3883750" y="4648200"/>
                </a:lnTo>
                <a:lnTo>
                  <a:pt x="3960027" y="4597400"/>
                </a:lnTo>
                <a:lnTo>
                  <a:pt x="4034595" y="4546600"/>
                </a:lnTo>
                <a:lnTo>
                  <a:pt x="4107376" y="4495800"/>
                </a:lnTo>
                <a:lnTo>
                  <a:pt x="4178291" y="4445000"/>
                </a:lnTo>
                <a:lnTo>
                  <a:pt x="4213024" y="4406900"/>
                </a:lnTo>
                <a:lnTo>
                  <a:pt x="4247262" y="4381500"/>
                </a:lnTo>
                <a:lnTo>
                  <a:pt x="4280993" y="4356100"/>
                </a:lnTo>
                <a:lnTo>
                  <a:pt x="4314209" y="4318000"/>
                </a:lnTo>
                <a:lnTo>
                  <a:pt x="4346900" y="4292600"/>
                </a:lnTo>
                <a:lnTo>
                  <a:pt x="4379056" y="4254500"/>
                </a:lnTo>
                <a:lnTo>
                  <a:pt x="4410667" y="4229100"/>
                </a:lnTo>
                <a:lnTo>
                  <a:pt x="4441723" y="4191000"/>
                </a:lnTo>
                <a:lnTo>
                  <a:pt x="4472214" y="4152900"/>
                </a:lnTo>
                <a:lnTo>
                  <a:pt x="4502132" y="4127500"/>
                </a:lnTo>
                <a:lnTo>
                  <a:pt x="4531465" y="4089400"/>
                </a:lnTo>
                <a:lnTo>
                  <a:pt x="4560204" y="4051300"/>
                </a:lnTo>
                <a:lnTo>
                  <a:pt x="4588339" y="4013200"/>
                </a:lnTo>
                <a:lnTo>
                  <a:pt x="4615861" y="3975100"/>
                </a:lnTo>
                <a:lnTo>
                  <a:pt x="4642759" y="3949700"/>
                </a:lnTo>
                <a:lnTo>
                  <a:pt x="4669025" y="3911600"/>
                </a:lnTo>
                <a:lnTo>
                  <a:pt x="4694647" y="3873500"/>
                </a:lnTo>
                <a:lnTo>
                  <a:pt x="4719616" y="3822700"/>
                </a:lnTo>
                <a:lnTo>
                  <a:pt x="4743923" y="3784600"/>
                </a:lnTo>
                <a:lnTo>
                  <a:pt x="4767558" y="3746500"/>
                </a:lnTo>
                <a:lnTo>
                  <a:pt x="4790510" y="3708400"/>
                </a:lnTo>
                <a:lnTo>
                  <a:pt x="4812770" y="3670300"/>
                </a:lnTo>
                <a:lnTo>
                  <a:pt x="4834329" y="3632200"/>
                </a:lnTo>
                <a:lnTo>
                  <a:pt x="4855175" y="3581400"/>
                </a:lnTo>
                <a:lnTo>
                  <a:pt x="4875301" y="3543300"/>
                </a:lnTo>
                <a:lnTo>
                  <a:pt x="4894695" y="3492500"/>
                </a:lnTo>
                <a:lnTo>
                  <a:pt x="4913348" y="3454400"/>
                </a:lnTo>
                <a:lnTo>
                  <a:pt x="4931251" y="3416300"/>
                </a:lnTo>
                <a:lnTo>
                  <a:pt x="4948392" y="3365500"/>
                </a:lnTo>
                <a:lnTo>
                  <a:pt x="4964763" y="3327400"/>
                </a:lnTo>
                <a:lnTo>
                  <a:pt x="4980354" y="3276600"/>
                </a:lnTo>
                <a:lnTo>
                  <a:pt x="4995155" y="3225800"/>
                </a:lnTo>
                <a:lnTo>
                  <a:pt x="5009156" y="3187700"/>
                </a:lnTo>
                <a:lnTo>
                  <a:pt x="5022347" y="3136900"/>
                </a:lnTo>
                <a:lnTo>
                  <a:pt x="5034666" y="3086100"/>
                </a:lnTo>
                <a:lnTo>
                  <a:pt x="5046059" y="3048000"/>
                </a:lnTo>
                <a:lnTo>
                  <a:pt x="5056533" y="2997200"/>
                </a:lnTo>
                <a:lnTo>
                  <a:pt x="5066093" y="2946400"/>
                </a:lnTo>
                <a:lnTo>
                  <a:pt x="5074744" y="2908300"/>
                </a:lnTo>
                <a:lnTo>
                  <a:pt x="5082492" y="2857500"/>
                </a:lnTo>
                <a:lnTo>
                  <a:pt x="5089343" y="2806700"/>
                </a:lnTo>
                <a:lnTo>
                  <a:pt x="5095302" y="2755900"/>
                </a:lnTo>
                <a:lnTo>
                  <a:pt x="5100376" y="2717800"/>
                </a:lnTo>
                <a:lnTo>
                  <a:pt x="5104569" y="2667000"/>
                </a:lnTo>
                <a:lnTo>
                  <a:pt x="5107887" y="2616200"/>
                </a:lnTo>
                <a:lnTo>
                  <a:pt x="5110336" y="2578100"/>
                </a:lnTo>
                <a:lnTo>
                  <a:pt x="5111921" y="2527300"/>
                </a:lnTo>
                <a:lnTo>
                  <a:pt x="5112648" y="2476500"/>
                </a:lnTo>
                <a:lnTo>
                  <a:pt x="5112523" y="2438400"/>
                </a:lnTo>
                <a:lnTo>
                  <a:pt x="5111552" y="2387600"/>
                </a:lnTo>
                <a:lnTo>
                  <a:pt x="5109739" y="2336800"/>
                </a:lnTo>
                <a:lnTo>
                  <a:pt x="5107091" y="2298700"/>
                </a:lnTo>
                <a:lnTo>
                  <a:pt x="5103613" y="2247900"/>
                </a:lnTo>
                <a:lnTo>
                  <a:pt x="5099310" y="2209800"/>
                </a:lnTo>
                <a:lnTo>
                  <a:pt x="5094189" y="2159000"/>
                </a:lnTo>
                <a:lnTo>
                  <a:pt x="5088255" y="2108200"/>
                </a:lnTo>
                <a:lnTo>
                  <a:pt x="5081513" y="2070100"/>
                </a:lnTo>
                <a:lnTo>
                  <a:pt x="5073970" y="2019300"/>
                </a:lnTo>
                <a:lnTo>
                  <a:pt x="5065630" y="1981200"/>
                </a:lnTo>
                <a:lnTo>
                  <a:pt x="5056500" y="1930400"/>
                </a:lnTo>
                <a:lnTo>
                  <a:pt x="5046585" y="1892300"/>
                </a:lnTo>
                <a:lnTo>
                  <a:pt x="5035890" y="1841500"/>
                </a:lnTo>
                <a:lnTo>
                  <a:pt x="5024422" y="1803400"/>
                </a:lnTo>
                <a:lnTo>
                  <a:pt x="5012185" y="1752600"/>
                </a:lnTo>
                <a:lnTo>
                  <a:pt x="4999186" y="1714500"/>
                </a:lnTo>
                <a:lnTo>
                  <a:pt x="4985430" y="1676400"/>
                </a:lnTo>
                <a:lnTo>
                  <a:pt x="4970923" y="1625600"/>
                </a:lnTo>
                <a:lnTo>
                  <a:pt x="4955670" y="1587500"/>
                </a:lnTo>
                <a:lnTo>
                  <a:pt x="4939677" y="1549400"/>
                </a:lnTo>
                <a:lnTo>
                  <a:pt x="4922950" y="1498600"/>
                </a:lnTo>
                <a:lnTo>
                  <a:pt x="4905494" y="1460500"/>
                </a:lnTo>
                <a:lnTo>
                  <a:pt x="4887314" y="1422400"/>
                </a:lnTo>
                <a:lnTo>
                  <a:pt x="4868417" y="1371600"/>
                </a:lnTo>
                <a:lnTo>
                  <a:pt x="4848808" y="1333500"/>
                </a:lnTo>
                <a:lnTo>
                  <a:pt x="4828492" y="1295400"/>
                </a:lnTo>
                <a:lnTo>
                  <a:pt x="4807476" y="1257300"/>
                </a:lnTo>
                <a:lnTo>
                  <a:pt x="4785765" y="1219200"/>
                </a:lnTo>
                <a:lnTo>
                  <a:pt x="4763363" y="1181100"/>
                </a:lnTo>
                <a:lnTo>
                  <a:pt x="4740279" y="1143000"/>
                </a:lnTo>
                <a:lnTo>
                  <a:pt x="4716515" y="1104900"/>
                </a:lnTo>
                <a:lnTo>
                  <a:pt x="4692079" y="1066800"/>
                </a:lnTo>
                <a:lnTo>
                  <a:pt x="4666976" y="1028700"/>
                </a:lnTo>
                <a:lnTo>
                  <a:pt x="4641211" y="990600"/>
                </a:lnTo>
                <a:lnTo>
                  <a:pt x="4614791" y="952500"/>
                </a:lnTo>
                <a:lnTo>
                  <a:pt x="4587720" y="914400"/>
                </a:lnTo>
                <a:lnTo>
                  <a:pt x="4560005" y="876300"/>
                </a:lnTo>
                <a:lnTo>
                  <a:pt x="4531651" y="838200"/>
                </a:lnTo>
                <a:lnTo>
                  <a:pt x="4502663" y="812800"/>
                </a:lnTo>
                <a:lnTo>
                  <a:pt x="4473047" y="774700"/>
                </a:lnTo>
                <a:lnTo>
                  <a:pt x="4442809" y="736600"/>
                </a:lnTo>
                <a:lnTo>
                  <a:pt x="4411955" y="711200"/>
                </a:lnTo>
                <a:lnTo>
                  <a:pt x="4380489" y="673100"/>
                </a:lnTo>
                <a:lnTo>
                  <a:pt x="4348419" y="647700"/>
                </a:lnTo>
                <a:lnTo>
                  <a:pt x="4315748" y="609600"/>
                </a:lnTo>
                <a:lnTo>
                  <a:pt x="4282484" y="584200"/>
                </a:lnTo>
                <a:lnTo>
                  <a:pt x="4248631" y="546100"/>
                </a:lnTo>
                <a:lnTo>
                  <a:pt x="4214195" y="520700"/>
                </a:lnTo>
                <a:lnTo>
                  <a:pt x="4179181" y="495300"/>
                </a:lnTo>
                <a:lnTo>
                  <a:pt x="4143596" y="457200"/>
                </a:lnTo>
                <a:lnTo>
                  <a:pt x="4107445" y="431800"/>
                </a:lnTo>
                <a:lnTo>
                  <a:pt x="4070734" y="406400"/>
                </a:lnTo>
                <a:lnTo>
                  <a:pt x="3995652" y="355600"/>
                </a:lnTo>
                <a:lnTo>
                  <a:pt x="3918396" y="304800"/>
                </a:lnTo>
                <a:lnTo>
                  <a:pt x="3839010" y="254000"/>
                </a:lnTo>
                <a:lnTo>
                  <a:pt x="3798533" y="228600"/>
                </a:lnTo>
                <a:lnTo>
                  <a:pt x="3757540" y="215900"/>
                </a:lnTo>
                <a:lnTo>
                  <a:pt x="3674030" y="165100"/>
                </a:lnTo>
                <a:lnTo>
                  <a:pt x="3631524" y="152400"/>
                </a:lnTo>
                <a:lnTo>
                  <a:pt x="3588525" y="127000"/>
                </a:lnTo>
                <a:lnTo>
                  <a:pt x="3545039" y="114300"/>
                </a:lnTo>
                <a:lnTo>
                  <a:pt x="3501071" y="88900"/>
                </a:lnTo>
                <a:lnTo>
                  <a:pt x="3411711" y="63500"/>
                </a:lnTo>
                <a:lnTo>
                  <a:pt x="3366331" y="38100"/>
                </a:lnTo>
                <a:lnTo>
                  <a:pt x="3227456" y="0"/>
                </a:lnTo>
                <a:close/>
              </a:path>
              <a:path w="5113020" h="5016500">
                <a:moveTo>
                  <a:pt x="1416508" y="558800"/>
                </a:moveTo>
                <a:lnTo>
                  <a:pt x="1326393" y="558800"/>
                </a:lnTo>
                <a:lnTo>
                  <a:pt x="1396624" y="698500"/>
                </a:lnTo>
                <a:lnTo>
                  <a:pt x="1416508" y="558800"/>
                </a:lnTo>
                <a:close/>
              </a:path>
            </a:pathLst>
          </a:custGeom>
          <a:solidFill>
            <a:srgbClr val="DEE7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34167" y="1233313"/>
            <a:ext cx="2140068" cy="1115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691261" y="1273018"/>
            <a:ext cx="1629693" cy="776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905" algn="ctr">
              <a:lnSpc>
                <a:spcPct val="91400"/>
              </a:lnSpc>
            </a:pPr>
            <a:r>
              <a:rPr sz="1800" b="1" spc="-5" dirty="0" err="1">
                <a:solidFill>
                  <a:srgbClr val="000000"/>
                </a:solidFill>
                <a:latin typeface="Calibri"/>
                <a:cs typeface="Calibri"/>
              </a:rPr>
              <a:t>Отсутствие</a:t>
            </a:r>
            <a:r>
              <a:rPr lang="ru-RU" sz="1800" b="1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1" dirty="0" err="1">
                <a:solidFill>
                  <a:srgbClr val="000000"/>
                </a:solidFill>
                <a:latin typeface="Calibri"/>
                <a:cs typeface="Calibri"/>
              </a:rPr>
              <a:t>п</a:t>
            </a:r>
            <a:r>
              <a:rPr sz="1800" b="1" spc="-35" dirty="0" err="1">
                <a:solidFill>
                  <a:srgbClr val="000000"/>
                </a:solidFill>
                <a:latin typeface="Calibri"/>
                <a:cs typeface="Calibri"/>
              </a:rPr>
              <a:t>о</a:t>
            </a:r>
            <a:r>
              <a:rPr sz="1800" b="1" dirty="0" err="1">
                <a:solidFill>
                  <a:srgbClr val="000000"/>
                </a:solidFill>
                <a:latin typeface="Calibri"/>
                <a:cs typeface="Calibri"/>
              </a:rPr>
              <a:t>л</a:t>
            </a:r>
            <a:r>
              <a:rPr sz="1800" b="1" spc="-20" dirty="0" err="1">
                <a:solidFill>
                  <a:srgbClr val="000000"/>
                </a:solidFill>
                <a:latin typeface="Calibri"/>
                <a:cs typeface="Calibri"/>
              </a:rPr>
              <a:t>о</a:t>
            </a:r>
            <a:r>
              <a:rPr sz="1800" b="1" dirty="0" err="1">
                <a:solidFill>
                  <a:srgbClr val="000000"/>
                </a:solidFill>
                <a:latin typeface="Calibri"/>
                <a:cs typeface="Calibri"/>
              </a:rPr>
              <a:t>жи</a:t>
            </a:r>
            <a:r>
              <a:rPr sz="1800" b="1" spc="-20" dirty="0" err="1">
                <a:solidFill>
                  <a:srgbClr val="000000"/>
                </a:solidFill>
                <a:latin typeface="Calibri"/>
                <a:cs typeface="Calibri"/>
              </a:rPr>
              <a:t>т</a:t>
            </a:r>
            <a:r>
              <a:rPr sz="1800" b="1" spc="-25" dirty="0" err="1">
                <a:solidFill>
                  <a:srgbClr val="000000"/>
                </a:solidFill>
                <a:latin typeface="Calibri"/>
                <a:cs typeface="Calibri"/>
              </a:rPr>
              <a:t>е</a:t>
            </a:r>
            <a:r>
              <a:rPr sz="1800" b="1" dirty="0" err="1">
                <a:solidFill>
                  <a:srgbClr val="000000"/>
                </a:solidFill>
                <a:latin typeface="Calibri"/>
                <a:cs typeface="Calibri"/>
              </a:rPr>
              <a:t>льных</a:t>
            </a:r>
            <a:r>
              <a:rPr lang="ru-RU" sz="1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1" spc="-5" dirty="0" err="1">
                <a:solidFill>
                  <a:srgbClr val="000000"/>
                </a:solidFill>
                <a:latin typeface="Calibri"/>
                <a:cs typeface="Calibri"/>
              </a:rPr>
              <a:t>идеалов</a:t>
            </a:r>
            <a:endParaRPr sz="18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341023" y="2221993"/>
            <a:ext cx="2135495" cy="11155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791063" y="2372330"/>
            <a:ext cx="1239735" cy="776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" algn="ctr">
              <a:lnSpc>
                <a:spcPct val="91400"/>
              </a:lnSpc>
            </a:pPr>
            <a:r>
              <a:rPr lang="ru-RU" sz="1800" b="1" spc="-5" dirty="0">
                <a:solidFill>
                  <a:srgbClr val="000000"/>
                </a:solidFill>
                <a:latin typeface="Calibri"/>
                <a:cs typeface="Calibri"/>
              </a:rPr>
              <a:t>П</a:t>
            </a:r>
            <a:r>
              <a:rPr sz="1800" b="1" spc="-5" dirty="0" err="1">
                <a:solidFill>
                  <a:srgbClr val="000000"/>
                </a:solidFill>
                <a:latin typeface="Calibri"/>
                <a:cs typeface="Calibri"/>
              </a:rPr>
              <a:t>роблемы</a:t>
            </a:r>
            <a:r>
              <a:rPr lang="ru-RU" sz="1800" b="1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1" dirty="0" err="1">
                <a:solidFill>
                  <a:srgbClr val="000000"/>
                </a:solidFill>
                <a:latin typeface="Calibri"/>
                <a:cs typeface="Calibri"/>
              </a:rPr>
              <a:t>с</a:t>
            </a:r>
            <a:r>
              <a:rPr sz="1800" b="1" spc="5" dirty="0" err="1">
                <a:solidFill>
                  <a:srgbClr val="000000"/>
                </a:solidFill>
                <a:latin typeface="Calibri"/>
                <a:cs typeface="Calibri"/>
              </a:rPr>
              <a:t>о</a:t>
            </a:r>
            <a:r>
              <a:rPr sz="1800" b="1" dirty="0" err="1">
                <a:solidFill>
                  <a:srgbClr val="000000"/>
                </a:solidFill>
                <a:latin typeface="Calibri"/>
                <a:cs typeface="Calibri"/>
              </a:rPr>
              <a:t>циальных</a:t>
            </a:r>
            <a:r>
              <a:rPr lang="ru-RU" sz="1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1" spc="-5" dirty="0" err="1">
                <a:solidFill>
                  <a:srgbClr val="000000"/>
                </a:solidFill>
                <a:latin typeface="Calibri"/>
                <a:cs typeface="Calibri"/>
              </a:rPr>
              <a:t>гарантий</a:t>
            </a:r>
            <a:endParaRPr sz="18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341023" y="4421124"/>
            <a:ext cx="2135495" cy="11201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594432" y="4571208"/>
            <a:ext cx="1632869" cy="776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635" algn="ctr">
              <a:lnSpc>
                <a:spcPct val="91400"/>
              </a:lnSpc>
            </a:pPr>
            <a:r>
              <a:rPr lang="ru-RU" sz="1800" b="1" spc="-10" dirty="0">
                <a:solidFill>
                  <a:srgbClr val="000000"/>
                </a:solidFill>
                <a:latin typeface="Calibri"/>
                <a:cs typeface="Calibri"/>
              </a:rPr>
              <a:t>О</a:t>
            </a:r>
            <a:r>
              <a:rPr sz="1800" b="1" spc="-10" dirty="0" err="1">
                <a:solidFill>
                  <a:srgbClr val="000000"/>
                </a:solidFill>
                <a:latin typeface="Calibri"/>
                <a:cs typeface="Calibri"/>
              </a:rPr>
              <a:t>тсутствие</a:t>
            </a:r>
            <a:r>
              <a:rPr lang="ru-RU" sz="1800" b="1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1" dirty="0" err="1">
                <a:solidFill>
                  <a:srgbClr val="000000"/>
                </a:solidFill>
                <a:latin typeface="Calibri"/>
                <a:cs typeface="Calibri"/>
              </a:rPr>
              <a:t>об</a:t>
            </a:r>
            <a:r>
              <a:rPr sz="1800" b="1" spc="5" dirty="0" err="1">
                <a:solidFill>
                  <a:srgbClr val="000000"/>
                </a:solidFill>
                <a:latin typeface="Calibri"/>
                <a:cs typeface="Calibri"/>
              </a:rPr>
              <a:t>е</a:t>
            </a:r>
            <a:r>
              <a:rPr sz="1800" b="1" dirty="0" err="1">
                <a:solidFill>
                  <a:srgbClr val="000000"/>
                </a:solidFill>
                <a:latin typeface="Calibri"/>
                <a:cs typeface="Calibri"/>
              </a:rPr>
              <a:t>спеченн</a:t>
            </a:r>
            <a:r>
              <a:rPr sz="1800" b="1" spc="5" dirty="0" err="1">
                <a:solidFill>
                  <a:srgbClr val="000000"/>
                </a:solidFill>
                <a:latin typeface="Calibri"/>
                <a:cs typeface="Calibri"/>
              </a:rPr>
              <a:t>о</a:t>
            </a:r>
            <a:r>
              <a:rPr sz="1800" b="1" dirty="0" err="1">
                <a:solidFill>
                  <a:srgbClr val="000000"/>
                </a:solidFill>
                <a:latin typeface="Calibri"/>
                <a:cs typeface="Calibri"/>
              </a:rPr>
              <a:t>сти</a:t>
            </a:r>
            <a:r>
              <a:rPr lang="ru-RU" sz="1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1" spc="-25" dirty="0" err="1">
                <a:solidFill>
                  <a:srgbClr val="000000"/>
                </a:solidFill>
                <a:latin typeface="Calibri"/>
                <a:cs typeface="Calibri"/>
              </a:rPr>
              <a:t>трудом</a:t>
            </a:r>
            <a:endParaRPr sz="18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434167" y="5518403"/>
            <a:ext cx="2140068" cy="11155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738514" y="5801360"/>
            <a:ext cx="1532521" cy="520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4350" marR="5080" indent="-501650">
              <a:lnSpc>
                <a:spcPts val="1970"/>
              </a:lnSpc>
            </a:pPr>
            <a:r>
              <a:rPr lang="ru-RU" sz="1800" b="1" dirty="0">
                <a:solidFill>
                  <a:srgbClr val="000000"/>
                </a:solidFill>
                <a:latin typeface="Calibri"/>
                <a:cs typeface="Calibri"/>
              </a:rPr>
              <a:t>Н</a:t>
            </a:r>
            <a:r>
              <a:rPr sz="1800" b="1" dirty="0" err="1">
                <a:solidFill>
                  <a:srgbClr val="000000"/>
                </a:solidFill>
                <a:latin typeface="Calibri"/>
                <a:cs typeface="Calibri"/>
              </a:rPr>
              <a:t>еверие</a:t>
            </a:r>
            <a:r>
              <a:rPr sz="1800" b="1" dirty="0">
                <a:solidFill>
                  <a:srgbClr val="000000"/>
                </a:solidFill>
                <a:latin typeface="Calibri"/>
                <a:cs typeface="Calibri"/>
              </a:rPr>
              <a:t> в</a:t>
            </a:r>
            <a:r>
              <a:rPr sz="1800" b="1" spc="-1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1" dirty="0" err="1">
                <a:solidFill>
                  <a:srgbClr val="000000"/>
                </a:solidFill>
                <a:latin typeface="Calibri"/>
                <a:cs typeface="Calibri"/>
              </a:rPr>
              <a:t>свои</a:t>
            </a:r>
            <a:r>
              <a:rPr lang="ru-RU" sz="1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1" dirty="0" err="1">
                <a:solidFill>
                  <a:srgbClr val="000000"/>
                </a:solidFill>
                <a:latin typeface="Calibri"/>
                <a:cs typeface="Calibri"/>
              </a:rPr>
              <a:t>силы</a:t>
            </a:r>
            <a:endParaRPr sz="18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531885" y="4421124"/>
            <a:ext cx="2130922" cy="11201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795964" y="4571208"/>
            <a:ext cx="1609369" cy="776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91400"/>
              </a:lnSpc>
            </a:pPr>
            <a:r>
              <a:rPr lang="ru-RU" sz="1800" b="1" spc="-5" dirty="0">
                <a:solidFill>
                  <a:srgbClr val="000000"/>
                </a:solidFill>
                <a:latin typeface="Calibri"/>
                <a:cs typeface="Calibri"/>
              </a:rPr>
              <a:t>А</a:t>
            </a:r>
            <a:r>
              <a:rPr sz="1800" b="1" spc="-5" dirty="0" err="1">
                <a:solidFill>
                  <a:srgbClr val="000000"/>
                </a:solidFill>
                <a:latin typeface="Calibri"/>
                <a:cs typeface="Calibri"/>
              </a:rPr>
              <a:t>грессивность</a:t>
            </a:r>
            <a:r>
              <a:rPr sz="1800" b="1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0000"/>
                </a:solidFill>
                <a:latin typeface="Calibri"/>
                <a:cs typeface="Calibri"/>
              </a:rPr>
              <a:t>и</a:t>
            </a:r>
            <a:r>
              <a:rPr lang="ru-RU" sz="1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1" dirty="0" err="1">
                <a:solidFill>
                  <a:srgbClr val="000000"/>
                </a:solidFill>
                <a:latin typeface="Calibri"/>
                <a:cs typeface="Calibri"/>
              </a:rPr>
              <a:t>р</a:t>
            </a:r>
            <a:r>
              <a:rPr sz="1800" b="1" spc="5" dirty="0" err="1">
                <a:solidFill>
                  <a:srgbClr val="000000"/>
                </a:solidFill>
                <a:latin typeface="Calibri"/>
                <a:cs typeface="Calibri"/>
              </a:rPr>
              <a:t>е</a:t>
            </a:r>
            <a:r>
              <a:rPr sz="1800" b="1" dirty="0" err="1">
                <a:solidFill>
                  <a:srgbClr val="000000"/>
                </a:solidFill>
                <a:latin typeface="Calibri"/>
                <a:cs typeface="Calibri"/>
              </a:rPr>
              <a:t>пр</a:t>
            </a:r>
            <a:r>
              <a:rPr sz="1800" b="1" spc="5" dirty="0" err="1">
                <a:solidFill>
                  <a:srgbClr val="000000"/>
                </a:solidFill>
                <a:latin typeface="Calibri"/>
                <a:cs typeface="Calibri"/>
              </a:rPr>
              <a:t>е</a:t>
            </a:r>
            <a:r>
              <a:rPr sz="1800" b="1" spc="-10" dirty="0" err="1">
                <a:solidFill>
                  <a:srgbClr val="000000"/>
                </a:solidFill>
                <a:latin typeface="Calibri"/>
                <a:cs typeface="Calibri"/>
              </a:rPr>
              <a:t>с</a:t>
            </a:r>
            <a:r>
              <a:rPr sz="1800" b="1" dirty="0" err="1">
                <a:solidFill>
                  <a:srgbClr val="000000"/>
                </a:solidFill>
                <a:latin typeface="Calibri"/>
                <a:cs typeface="Calibri"/>
              </a:rPr>
              <a:t>с</a:t>
            </a:r>
            <a:r>
              <a:rPr sz="1800" b="1" spc="5" dirty="0" err="1">
                <a:solidFill>
                  <a:srgbClr val="000000"/>
                </a:solidFill>
                <a:latin typeface="Calibri"/>
                <a:cs typeface="Calibri"/>
              </a:rPr>
              <a:t>и</a:t>
            </a:r>
            <a:r>
              <a:rPr sz="1800" b="1" dirty="0" err="1">
                <a:solidFill>
                  <a:srgbClr val="000000"/>
                </a:solidFill>
                <a:latin typeface="Calibri"/>
                <a:cs typeface="Calibri"/>
              </a:rPr>
              <a:t>вность</a:t>
            </a:r>
            <a:r>
              <a:rPr lang="ru-RU" sz="1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1" dirty="0" err="1">
                <a:solidFill>
                  <a:srgbClr val="000000"/>
                </a:solidFill>
                <a:latin typeface="Calibri"/>
                <a:cs typeface="Calibri"/>
              </a:rPr>
              <a:t>сознания</a:t>
            </a:r>
            <a:endParaRPr sz="18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531885" y="2221993"/>
            <a:ext cx="2130922" cy="11155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835595" y="2502789"/>
            <a:ext cx="1530616" cy="520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75920">
              <a:lnSpc>
                <a:spcPts val="1970"/>
              </a:lnSpc>
            </a:pPr>
            <a:r>
              <a:rPr lang="ru-RU" sz="1800" b="1" spc="-5" dirty="0">
                <a:solidFill>
                  <a:srgbClr val="000000"/>
                </a:solidFill>
                <a:latin typeface="Calibri"/>
                <a:cs typeface="Calibri"/>
              </a:rPr>
              <a:t>Ч</a:t>
            </a:r>
            <a:r>
              <a:rPr sz="1800" b="1" spc="-5" dirty="0" err="1">
                <a:solidFill>
                  <a:srgbClr val="000000"/>
                </a:solidFill>
                <a:latin typeface="Calibri"/>
                <a:cs typeface="Calibri"/>
              </a:rPr>
              <a:t>увство</a:t>
            </a:r>
            <a:r>
              <a:rPr lang="ru-RU" sz="1800" b="1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1" spc="-5" dirty="0" err="1">
                <a:solidFill>
                  <a:srgbClr val="000000"/>
                </a:solidFill>
                <a:latin typeface="Calibri"/>
                <a:cs typeface="Calibri"/>
              </a:rPr>
              <a:t>б</a:t>
            </a:r>
            <a:r>
              <a:rPr sz="1800" b="1" dirty="0" err="1">
                <a:solidFill>
                  <a:srgbClr val="000000"/>
                </a:solidFill>
                <a:latin typeface="Calibri"/>
                <a:cs typeface="Calibri"/>
              </a:rPr>
              <a:t>езыс</a:t>
            </a:r>
            <a:r>
              <a:rPr sz="1800" b="1" spc="-40" dirty="0" err="1">
                <a:solidFill>
                  <a:srgbClr val="000000"/>
                </a:solidFill>
                <a:latin typeface="Calibri"/>
                <a:cs typeface="Calibri"/>
              </a:rPr>
              <a:t>х</a:t>
            </a:r>
            <a:r>
              <a:rPr sz="1800" b="1" spc="-45" dirty="0" err="1">
                <a:solidFill>
                  <a:srgbClr val="000000"/>
                </a:solidFill>
                <a:latin typeface="Calibri"/>
                <a:cs typeface="Calibri"/>
              </a:rPr>
              <a:t>о</a:t>
            </a:r>
            <a:r>
              <a:rPr sz="1800" b="1" spc="-5" dirty="0" err="1">
                <a:solidFill>
                  <a:srgbClr val="000000"/>
                </a:solidFill>
                <a:latin typeface="Calibri"/>
                <a:cs typeface="Calibri"/>
              </a:rPr>
              <a:t>дно</a:t>
            </a:r>
            <a:r>
              <a:rPr sz="1800" b="1" dirty="0" err="1">
                <a:solidFill>
                  <a:srgbClr val="000000"/>
                </a:solidFill>
                <a:latin typeface="Calibri"/>
                <a:cs typeface="Calibri"/>
              </a:rPr>
              <a:t>с</a:t>
            </a:r>
            <a:r>
              <a:rPr sz="1800" b="1" spc="-10" dirty="0" err="1">
                <a:solidFill>
                  <a:srgbClr val="000000"/>
                </a:solidFill>
                <a:latin typeface="Calibri"/>
                <a:cs typeface="Calibri"/>
              </a:rPr>
              <a:t>т</a:t>
            </a:r>
            <a:r>
              <a:rPr sz="1800" b="1" dirty="0" err="1">
                <a:solidFill>
                  <a:srgbClr val="000000"/>
                </a:solidFill>
                <a:latin typeface="Calibri"/>
                <a:cs typeface="Calibri"/>
              </a:rPr>
              <a:t>и</a:t>
            </a:r>
            <a:endParaRPr sz="18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180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5588" cy="68758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42787" y="182879"/>
            <a:ext cx="733171" cy="7513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72348" y="182879"/>
            <a:ext cx="730122" cy="7513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36490" y="944716"/>
            <a:ext cx="7200800" cy="5724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40335">
              <a:lnSpc>
                <a:spcPct val="100000"/>
              </a:lnSpc>
              <a:spcBef>
                <a:spcPts val="600"/>
              </a:spcBef>
            </a:pPr>
            <a:r>
              <a:rPr sz="1800" spc="-20" dirty="0">
                <a:solidFill>
                  <a:srgbClr val="000000"/>
                </a:solidFill>
                <a:latin typeface="Arial"/>
                <a:cs typeface="Arial"/>
              </a:rPr>
              <a:t>Элементы </a:t>
            </a:r>
            <a:r>
              <a:rPr sz="1800" spc="-15" dirty="0">
                <a:solidFill>
                  <a:srgbClr val="000000"/>
                </a:solidFill>
                <a:latin typeface="Arial"/>
                <a:cs typeface="Arial"/>
              </a:rPr>
              <a:t>экстремистского </a:t>
            </a:r>
            <a:r>
              <a:rPr sz="1800" spc="-5" dirty="0">
                <a:solidFill>
                  <a:srgbClr val="000000"/>
                </a:solidFill>
                <a:latin typeface="Arial"/>
                <a:cs typeface="Arial"/>
              </a:rPr>
              <a:t>поведения </a:t>
            </a:r>
            <a:r>
              <a:rPr sz="1800" spc="-20" dirty="0" err="1">
                <a:solidFill>
                  <a:srgbClr val="000000"/>
                </a:solidFill>
                <a:latin typeface="Arial"/>
                <a:cs typeface="Arial"/>
              </a:rPr>
              <a:t>молодежи</a:t>
            </a:r>
            <a:r>
              <a:rPr sz="18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-20" dirty="0" err="1">
                <a:solidFill>
                  <a:srgbClr val="000000"/>
                </a:solidFill>
                <a:latin typeface="Arial"/>
                <a:cs typeface="Arial"/>
              </a:rPr>
              <a:t>формируются</a:t>
            </a:r>
            <a:r>
              <a:rPr lang="ru-RU" sz="18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-5" dirty="0" err="1">
                <a:solidFill>
                  <a:srgbClr val="000000"/>
                </a:solidFill>
                <a:latin typeface="Arial"/>
                <a:cs typeface="Arial"/>
              </a:rPr>
              <a:t>на</a:t>
            </a:r>
            <a:r>
              <a:rPr sz="180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00"/>
                </a:solidFill>
                <a:latin typeface="Arial"/>
                <a:cs typeface="Arial"/>
              </a:rPr>
              <a:t>фоне деформации </a:t>
            </a:r>
            <a:r>
              <a:rPr sz="1800" spc="-5" dirty="0">
                <a:solidFill>
                  <a:srgbClr val="000000"/>
                </a:solidFill>
                <a:latin typeface="Arial"/>
                <a:cs typeface="Arial"/>
              </a:rPr>
              <a:t>социальной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и </a:t>
            </a:r>
            <a:r>
              <a:rPr sz="1800" spc="-25" dirty="0" err="1">
                <a:solidFill>
                  <a:srgbClr val="000000"/>
                </a:solidFill>
                <a:latin typeface="Arial"/>
                <a:cs typeface="Arial"/>
              </a:rPr>
              <a:t>культурной</a:t>
            </a:r>
            <a:r>
              <a:rPr sz="18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-5" dirty="0" err="1">
                <a:solidFill>
                  <a:srgbClr val="000000"/>
                </a:solidFill>
                <a:latin typeface="Arial"/>
                <a:cs typeface="Arial"/>
              </a:rPr>
              <a:t>жизни</a:t>
            </a:r>
            <a:r>
              <a:rPr lang="ru-RU" sz="180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-15" dirty="0" err="1">
                <a:solidFill>
                  <a:srgbClr val="000000"/>
                </a:solidFill>
                <a:latin typeface="Arial"/>
                <a:cs typeface="Arial"/>
              </a:rPr>
              <a:t>общества</a:t>
            </a:r>
            <a:r>
              <a:rPr sz="1800" spc="-15" dirty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r>
              <a:rPr sz="1800" spc="-20" dirty="0">
                <a:solidFill>
                  <a:srgbClr val="000000"/>
                </a:solidFill>
                <a:latin typeface="Arial"/>
                <a:cs typeface="Arial"/>
              </a:rPr>
              <a:t>Молодежи </a:t>
            </a:r>
            <a:r>
              <a:rPr sz="1800" spc="-10" dirty="0">
                <a:solidFill>
                  <a:srgbClr val="000000"/>
                </a:solidFill>
                <a:latin typeface="Arial"/>
                <a:cs typeface="Arial"/>
              </a:rPr>
              <a:t>свойственна </a:t>
            </a:r>
            <a:r>
              <a:rPr sz="1800" spc="-15" dirty="0">
                <a:solidFill>
                  <a:srgbClr val="000000"/>
                </a:solidFill>
                <a:latin typeface="Arial"/>
                <a:cs typeface="Arial"/>
              </a:rPr>
              <a:t>психология максимализма, </a:t>
            </a:r>
            <a:r>
              <a:rPr sz="1800" spc="-20" dirty="0" err="1">
                <a:solidFill>
                  <a:srgbClr val="000000"/>
                </a:solidFill>
                <a:latin typeface="Arial"/>
                <a:cs typeface="Arial"/>
              </a:rPr>
              <a:t>что</a:t>
            </a:r>
            <a:r>
              <a:rPr sz="18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в </a:t>
            </a:r>
            <a:r>
              <a:rPr sz="1800" spc="-15" dirty="0">
                <a:solidFill>
                  <a:srgbClr val="000000"/>
                </a:solidFill>
                <a:latin typeface="Arial"/>
                <a:cs typeface="Arial"/>
              </a:rPr>
              <a:t>условиях острого </a:t>
            </a:r>
            <a:r>
              <a:rPr sz="1800" spc="-5" dirty="0">
                <a:solidFill>
                  <a:srgbClr val="000000"/>
                </a:solidFill>
                <a:latin typeface="Arial"/>
                <a:cs typeface="Arial"/>
              </a:rPr>
              <a:t>социального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кризиса </a:t>
            </a:r>
            <a:r>
              <a:rPr sz="1800" spc="-15" dirty="0" err="1">
                <a:solidFill>
                  <a:srgbClr val="000000"/>
                </a:solidFill>
                <a:latin typeface="Arial"/>
                <a:cs typeface="Arial"/>
              </a:rPr>
              <a:t>является</a:t>
            </a:r>
            <a:r>
              <a:rPr sz="18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-15" dirty="0" err="1">
                <a:solidFill>
                  <a:srgbClr val="000000"/>
                </a:solidFill>
                <a:latin typeface="Arial"/>
                <a:cs typeface="Arial"/>
              </a:rPr>
              <a:t>почвой</a:t>
            </a:r>
            <a:r>
              <a:rPr lang="ru-RU" sz="18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-5" dirty="0" err="1">
                <a:solidFill>
                  <a:srgbClr val="000000"/>
                </a:solidFill>
                <a:latin typeface="Arial"/>
                <a:cs typeface="Arial"/>
              </a:rPr>
              <a:t>для</a:t>
            </a:r>
            <a:r>
              <a:rPr sz="180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00"/>
                </a:solidFill>
                <a:latin typeface="Arial"/>
                <a:cs typeface="Arial"/>
              </a:rPr>
              <a:t>агрессивности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и </a:t>
            </a:r>
            <a:r>
              <a:rPr sz="1800" spc="-15" dirty="0">
                <a:solidFill>
                  <a:srgbClr val="000000"/>
                </a:solidFill>
                <a:latin typeface="Arial"/>
                <a:cs typeface="Arial"/>
              </a:rPr>
              <a:t>экстремизма. </a:t>
            </a:r>
            <a:r>
              <a:rPr sz="1800" spc="-5" dirty="0" err="1">
                <a:solidFill>
                  <a:srgbClr val="000000"/>
                </a:solidFill>
                <a:latin typeface="Arial"/>
                <a:cs typeface="Arial"/>
              </a:rPr>
              <a:t>Причин</a:t>
            </a:r>
            <a:r>
              <a:rPr sz="180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-10" dirty="0" err="1">
                <a:solidFill>
                  <a:srgbClr val="000000"/>
                </a:solidFill>
                <a:latin typeface="Arial"/>
                <a:cs typeface="Arial"/>
              </a:rPr>
              <a:t>возникновения</a:t>
            </a:r>
            <a:r>
              <a:rPr lang="ru-RU" sz="18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-25" dirty="0" err="1">
                <a:solidFill>
                  <a:srgbClr val="000000"/>
                </a:solidFill>
                <a:latin typeface="Arial"/>
                <a:cs typeface="Arial"/>
              </a:rPr>
              <a:t>этого</a:t>
            </a:r>
            <a:r>
              <a:rPr sz="18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00"/>
                </a:solidFill>
                <a:latin typeface="Arial"/>
                <a:cs typeface="Arial"/>
              </a:rPr>
              <a:t>явления </a:t>
            </a:r>
            <a:r>
              <a:rPr sz="1800" spc="-5" dirty="0">
                <a:solidFill>
                  <a:srgbClr val="000000"/>
                </a:solidFill>
                <a:latin typeface="Arial"/>
                <a:cs typeface="Arial"/>
              </a:rPr>
              <a:t>именно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в </a:t>
            </a:r>
            <a:r>
              <a:rPr sz="1800" spc="-20" dirty="0">
                <a:solidFill>
                  <a:srgbClr val="000000"/>
                </a:solidFill>
                <a:latin typeface="Arial"/>
                <a:cs typeface="Arial"/>
              </a:rPr>
              <a:t>молодежной </a:t>
            </a:r>
            <a:r>
              <a:rPr sz="1800" spc="-5" dirty="0">
                <a:solidFill>
                  <a:srgbClr val="000000"/>
                </a:solidFill>
                <a:latin typeface="Arial"/>
                <a:cs typeface="Arial"/>
              </a:rPr>
              <a:t>среде </a:t>
            </a:r>
            <a:r>
              <a:rPr sz="1800" spc="-20" dirty="0" err="1">
                <a:solidFill>
                  <a:srgbClr val="000000"/>
                </a:solidFill>
                <a:latin typeface="Arial"/>
                <a:cs typeface="Arial"/>
              </a:rPr>
              <a:t>может</a:t>
            </a:r>
            <a:r>
              <a:rPr sz="18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-10" dirty="0" err="1">
                <a:solidFill>
                  <a:srgbClr val="000000"/>
                </a:solidFill>
                <a:latin typeface="Arial"/>
                <a:cs typeface="Arial"/>
              </a:rPr>
              <a:t>быть</a:t>
            </a:r>
            <a:r>
              <a:rPr lang="ru-RU" sz="18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-15" dirty="0" err="1">
                <a:solidFill>
                  <a:srgbClr val="000000"/>
                </a:solidFill>
                <a:latin typeface="Arial"/>
                <a:cs typeface="Arial"/>
              </a:rPr>
              <a:t>множество</a:t>
            </a:r>
            <a:r>
              <a:rPr sz="1800" spc="-20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endParaRPr sz="18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531813" indent="-26035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ru-RU" sz="1800" spc="-5" dirty="0">
                <a:solidFill>
                  <a:srgbClr val="000000"/>
                </a:solidFill>
                <a:latin typeface="Arial"/>
                <a:cs typeface="Arial"/>
              </a:rPr>
              <a:t>с</a:t>
            </a:r>
            <a:r>
              <a:rPr sz="1800" spc="-5" dirty="0" err="1">
                <a:solidFill>
                  <a:srgbClr val="000000"/>
                </a:solidFill>
                <a:latin typeface="Arial"/>
                <a:cs typeface="Arial"/>
              </a:rPr>
              <a:t>нижение</a:t>
            </a:r>
            <a:r>
              <a:rPr sz="180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00"/>
                </a:solidFill>
                <a:latin typeface="Arial"/>
                <a:cs typeface="Arial"/>
              </a:rPr>
              <a:t>уровня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жизни </a:t>
            </a:r>
            <a:r>
              <a:rPr sz="1800" spc="-10" dirty="0">
                <a:solidFill>
                  <a:srgbClr val="000000"/>
                </a:solidFill>
                <a:latin typeface="Arial"/>
                <a:cs typeface="Arial"/>
              </a:rPr>
              <a:t>значительной </a:t>
            </a:r>
            <a:r>
              <a:rPr sz="1800" spc="-10" dirty="0" err="1">
                <a:solidFill>
                  <a:srgbClr val="000000"/>
                </a:solidFill>
                <a:latin typeface="Arial"/>
                <a:cs typeface="Arial"/>
              </a:rPr>
              <a:t>части</a:t>
            </a:r>
            <a:r>
              <a:rPr sz="1800" spc="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-5" dirty="0" err="1">
                <a:solidFill>
                  <a:srgbClr val="000000"/>
                </a:solidFill>
                <a:latin typeface="Arial"/>
                <a:cs typeface="Arial"/>
              </a:rPr>
              <a:t>населения</a:t>
            </a:r>
            <a:r>
              <a:rPr lang="ru-RU" sz="1800" spc="-5" dirty="0">
                <a:solidFill>
                  <a:srgbClr val="000000"/>
                </a:solidFill>
                <a:latin typeface="Arial"/>
                <a:cs typeface="Arial"/>
              </a:rPr>
              <a:t>;</a:t>
            </a:r>
            <a:endParaRPr sz="18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531813" marR="2097405" indent="-26035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sz="1800" spc="-10" dirty="0" err="1">
                <a:solidFill>
                  <a:srgbClr val="000000"/>
                </a:solidFill>
                <a:latin typeface="Arial"/>
                <a:cs typeface="Arial"/>
              </a:rPr>
              <a:t>изменение</a:t>
            </a:r>
            <a:r>
              <a:rPr sz="18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00"/>
                </a:solidFill>
                <a:latin typeface="Arial"/>
                <a:cs typeface="Arial"/>
              </a:rPr>
              <a:t>привычного уклада </a:t>
            </a:r>
            <a:r>
              <a:rPr sz="1800" spc="-5" dirty="0" err="1">
                <a:solidFill>
                  <a:srgbClr val="000000"/>
                </a:solidFill>
                <a:latin typeface="Arial"/>
                <a:cs typeface="Arial"/>
              </a:rPr>
              <a:t>жизни</a:t>
            </a:r>
            <a:r>
              <a:rPr sz="180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и</a:t>
            </a:r>
            <a:r>
              <a:rPr lang="ru-RU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-10" dirty="0" err="1">
                <a:solidFill>
                  <a:srgbClr val="000000"/>
                </a:solidFill>
                <a:latin typeface="Arial"/>
                <a:cs typeface="Arial"/>
              </a:rPr>
              <a:t>нравственно-ценностных</a:t>
            </a:r>
            <a:r>
              <a:rPr sz="18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-5" dirty="0" err="1">
                <a:solidFill>
                  <a:srgbClr val="000000"/>
                </a:solidFill>
                <a:latin typeface="Arial"/>
                <a:cs typeface="Arial"/>
              </a:rPr>
              <a:t>ориентаций</a:t>
            </a:r>
            <a:r>
              <a:rPr lang="ru-RU" sz="1800" spc="-5" dirty="0">
                <a:solidFill>
                  <a:srgbClr val="000000"/>
                </a:solidFill>
                <a:latin typeface="Arial"/>
                <a:cs typeface="Arial"/>
              </a:rPr>
              <a:t>;</a:t>
            </a:r>
            <a:endParaRPr sz="18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531813" indent="-26035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sz="1800" spc="-10" dirty="0" err="1">
                <a:solidFill>
                  <a:srgbClr val="000000"/>
                </a:solidFill>
                <a:latin typeface="Arial"/>
                <a:cs typeface="Arial"/>
              </a:rPr>
              <a:t>ухудшение</a:t>
            </a:r>
            <a:r>
              <a:rPr sz="18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00"/>
                </a:solidFill>
                <a:latin typeface="Arial"/>
                <a:cs typeface="Arial"/>
              </a:rPr>
              <a:t>психологического </a:t>
            </a:r>
            <a:r>
              <a:rPr sz="1800" spc="-10" dirty="0">
                <a:solidFill>
                  <a:srgbClr val="000000"/>
                </a:solidFill>
                <a:latin typeface="Arial"/>
                <a:cs typeface="Arial"/>
              </a:rPr>
              <a:t>климата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в </a:t>
            </a:r>
            <a:r>
              <a:rPr sz="1800" spc="-10" dirty="0" err="1">
                <a:solidFill>
                  <a:srgbClr val="000000"/>
                </a:solidFill>
                <a:latin typeface="Arial"/>
                <a:cs typeface="Arial"/>
              </a:rPr>
              <a:t>семье</a:t>
            </a:r>
            <a:r>
              <a:rPr sz="1800" spc="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и</a:t>
            </a:r>
            <a:r>
              <a:rPr lang="ru-RU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-15" dirty="0" err="1">
                <a:solidFill>
                  <a:srgbClr val="000000"/>
                </a:solidFill>
                <a:latin typeface="Arial"/>
                <a:cs typeface="Arial"/>
              </a:rPr>
              <a:t>ослабление</a:t>
            </a:r>
            <a:r>
              <a:rPr sz="18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00"/>
                </a:solidFill>
                <a:latin typeface="Arial"/>
                <a:cs typeface="Arial"/>
              </a:rPr>
              <a:t>ее </a:t>
            </a:r>
            <a:r>
              <a:rPr sz="1800" spc="-10" dirty="0" err="1">
                <a:solidFill>
                  <a:srgbClr val="000000"/>
                </a:solidFill>
                <a:latin typeface="Arial"/>
                <a:cs typeface="Arial"/>
              </a:rPr>
              <a:t>воспитательных</a:t>
            </a:r>
            <a:r>
              <a:rPr sz="1800" spc="1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-20" dirty="0" err="1">
                <a:solidFill>
                  <a:srgbClr val="000000"/>
                </a:solidFill>
                <a:latin typeface="Arial"/>
                <a:cs typeface="Arial"/>
              </a:rPr>
              <a:t>возможностей</a:t>
            </a:r>
            <a:r>
              <a:rPr lang="ru-RU" sz="1800" spc="-20" dirty="0">
                <a:solidFill>
                  <a:srgbClr val="000000"/>
                </a:solidFill>
                <a:latin typeface="Arial"/>
                <a:cs typeface="Arial"/>
              </a:rPr>
              <a:t>;</a:t>
            </a:r>
            <a:endParaRPr sz="18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531813" marR="130810" indent="-26035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sz="1800" spc="-15" dirty="0" err="1">
                <a:solidFill>
                  <a:srgbClr val="000000"/>
                </a:solidFill>
                <a:latin typeface="Arial"/>
                <a:cs typeface="Arial"/>
              </a:rPr>
              <a:t>усиление</a:t>
            </a:r>
            <a:r>
              <a:rPr sz="18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00"/>
                </a:solidFill>
                <a:latin typeface="Arial"/>
                <a:cs typeface="Arial"/>
              </a:rPr>
              <a:t>агрессии </a:t>
            </a:r>
            <a:r>
              <a:rPr sz="1800" spc="-5" dirty="0">
                <a:solidFill>
                  <a:srgbClr val="000000"/>
                </a:solidFill>
                <a:latin typeface="Arial"/>
                <a:cs typeface="Arial"/>
              </a:rPr>
              <a:t>среди </a:t>
            </a:r>
            <a:r>
              <a:rPr sz="1800" spc="-10" dirty="0">
                <a:solidFill>
                  <a:srgbClr val="000000"/>
                </a:solidFill>
                <a:latin typeface="Arial"/>
                <a:cs typeface="Arial"/>
              </a:rPr>
              <a:t>подростков, </a:t>
            </a:r>
            <a:r>
              <a:rPr sz="1800" spc="-15" dirty="0" err="1">
                <a:solidFill>
                  <a:srgbClr val="000000"/>
                </a:solidFill>
                <a:latin typeface="Arial"/>
                <a:cs typeface="Arial"/>
              </a:rPr>
              <a:t>недостаточная</a:t>
            </a:r>
            <a:r>
              <a:rPr lang="ru-RU" sz="18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-10" dirty="0" err="1">
                <a:solidFill>
                  <a:srgbClr val="000000"/>
                </a:solidFill>
                <a:latin typeface="Arial"/>
                <a:cs typeface="Arial"/>
              </a:rPr>
              <a:t>эффективность</a:t>
            </a:r>
            <a:r>
              <a:rPr sz="1800" spc="-10" dirty="0">
                <a:solidFill>
                  <a:srgbClr val="000000"/>
                </a:solidFill>
                <a:latin typeface="Arial"/>
                <a:cs typeface="Arial"/>
              </a:rPr>
              <a:t> системы </a:t>
            </a:r>
            <a:r>
              <a:rPr sz="1800" spc="-10" dirty="0" err="1">
                <a:solidFill>
                  <a:srgbClr val="000000"/>
                </a:solidFill>
                <a:latin typeface="Arial"/>
                <a:cs typeface="Arial"/>
              </a:rPr>
              <a:t>воспитательного</a:t>
            </a:r>
            <a:r>
              <a:rPr sz="18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-10" dirty="0" err="1">
                <a:solidFill>
                  <a:srgbClr val="000000"/>
                </a:solidFill>
                <a:latin typeface="Arial"/>
                <a:cs typeface="Arial"/>
              </a:rPr>
              <a:t>воздействия</a:t>
            </a:r>
            <a:r>
              <a:rPr lang="ru-RU" sz="18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-5" dirty="0" err="1">
                <a:solidFill>
                  <a:srgbClr val="000000"/>
                </a:solidFill>
                <a:latin typeface="Arial"/>
                <a:cs typeface="Arial"/>
              </a:rPr>
              <a:t>на</a:t>
            </a:r>
            <a:r>
              <a:rPr sz="1800" spc="-5" dirty="0">
                <a:solidFill>
                  <a:srgbClr val="000000"/>
                </a:solidFill>
                <a:latin typeface="Arial"/>
                <a:cs typeface="Arial"/>
              </a:rPr>
              <a:t> лиц, не </a:t>
            </a:r>
            <a:r>
              <a:rPr sz="1800" spc="-10" dirty="0">
                <a:solidFill>
                  <a:srgbClr val="000000"/>
                </a:solidFill>
                <a:latin typeface="Arial"/>
                <a:cs typeface="Arial"/>
              </a:rPr>
              <a:t>приспособленных </a:t>
            </a:r>
            <a:r>
              <a:rPr sz="1800" spc="-5" dirty="0">
                <a:solidFill>
                  <a:srgbClr val="000000"/>
                </a:solidFill>
                <a:latin typeface="Arial"/>
                <a:cs typeface="Arial"/>
              </a:rPr>
              <a:t>к </a:t>
            </a:r>
            <a:r>
              <a:rPr sz="1800" spc="-10" dirty="0">
                <a:solidFill>
                  <a:srgbClr val="000000"/>
                </a:solidFill>
                <a:latin typeface="Arial"/>
                <a:cs typeface="Arial"/>
              </a:rPr>
              <a:t>общественной </a:t>
            </a:r>
            <a:r>
              <a:rPr sz="1800" spc="-5" dirty="0">
                <a:solidFill>
                  <a:srgbClr val="000000"/>
                </a:solidFill>
                <a:latin typeface="Arial"/>
                <a:cs typeface="Arial"/>
              </a:rPr>
              <a:t>среде,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и</a:t>
            </a:r>
            <a:r>
              <a:rPr lang="ru-RU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-15" dirty="0" err="1">
                <a:solidFill>
                  <a:srgbClr val="000000"/>
                </a:solidFill>
                <a:latin typeface="Arial"/>
                <a:cs typeface="Arial"/>
              </a:rPr>
              <a:t>отсутствие</a:t>
            </a:r>
            <a:r>
              <a:rPr sz="18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00"/>
                </a:solidFill>
                <a:latin typeface="Arial"/>
                <a:cs typeface="Arial"/>
              </a:rPr>
              <a:t>действенной </a:t>
            </a:r>
            <a:r>
              <a:rPr sz="1800" spc="-5" dirty="0" err="1">
                <a:solidFill>
                  <a:srgbClr val="000000"/>
                </a:solidFill>
                <a:latin typeface="Arial"/>
                <a:cs typeface="Arial"/>
              </a:rPr>
              <a:t>социальной</a:t>
            </a:r>
            <a:r>
              <a:rPr sz="180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-5" dirty="0" err="1">
                <a:solidFill>
                  <a:srgbClr val="000000"/>
                </a:solidFill>
                <a:latin typeface="Arial"/>
                <a:cs typeface="Arial"/>
              </a:rPr>
              <a:t>профилактики</a:t>
            </a:r>
            <a:r>
              <a:rPr lang="ru-RU" sz="180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-10" dirty="0" err="1">
                <a:solidFill>
                  <a:srgbClr val="000000"/>
                </a:solidFill>
                <a:latin typeface="Arial"/>
                <a:cs typeface="Arial"/>
              </a:rPr>
              <a:t>проявлений</a:t>
            </a:r>
            <a:r>
              <a:rPr sz="180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-15" dirty="0" err="1">
                <a:solidFill>
                  <a:srgbClr val="000000"/>
                </a:solidFill>
                <a:latin typeface="Arial"/>
                <a:cs typeface="Arial"/>
              </a:rPr>
              <a:t>экстремизма</a:t>
            </a:r>
            <a:r>
              <a:rPr lang="ru-RU" sz="1800" spc="-15" dirty="0">
                <a:solidFill>
                  <a:srgbClr val="000000"/>
                </a:solidFill>
                <a:latin typeface="Arial"/>
                <a:cs typeface="Arial"/>
              </a:rPr>
              <a:t>;</a:t>
            </a:r>
            <a:endParaRPr sz="18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531813" marR="5080" indent="-26035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ru-RU" sz="1800" spc="-15" dirty="0">
                <a:solidFill>
                  <a:srgbClr val="000000"/>
                </a:solidFill>
                <a:latin typeface="Arial"/>
                <a:cs typeface="Arial"/>
              </a:rPr>
              <a:t>о</a:t>
            </a:r>
            <a:r>
              <a:rPr sz="1800" spc="-15" dirty="0" err="1">
                <a:solidFill>
                  <a:srgbClr val="000000"/>
                </a:solidFill>
                <a:latin typeface="Arial"/>
                <a:cs typeface="Arial"/>
              </a:rPr>
              <a:t>тсутствие</a:t>
            </a:r>
            <a:r>
              <a:rPr sz="18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00"/>
                </a:solidFill>
                <a:latin typeface="Arial"/>
                <a:cs typeface="Arial"/>
              </a:rPr>
              <a:t>конкретных </a:t>
            </a:r>
            <a:r>
              <a:rPr sz="1800" spc="-15" dirty="0">
                <a:solidFill>
                  <a:srgbClr val="000000"/>
                </a:solidFill>
                <a:latin typeface="Arial"/>
                <a:cs typeface="Arial"/>
              </a:rPr>
              <a:t>методов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и </a:t>
            </a:r>
            <a:r>
              <a:rPr sz="1800" spc="-10" dirty="0" err="1">
                <a:solidFill>
                  <a:srgbClr val="000000"/>
                </a:solidFill>
                <a:latin typeface="Arial"/>
                <a:cs typeface="Arial"/>
              </a:rPr>
              <a:t>средств</a:t>
            </a:r>
            <a:r>
              <a:rPr sz="18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-5" dirty="0" err="1">
                <a:solidFill>
                  <a:srgbClr val="000000"/>
                </a:solidFill>
                <a:latin typeface="Arial"/>
                <a:cs typeface="Arial"/>
              </a:rPr>
              <a:t>профилактики</a:t>
            </a:r>
            <a:r>
              <a:rPr lang="ru-RU" sz="180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и </a:t>
            </a:r>
            <a:r>
              <a:rPr sz="1800" spc="-5" dirty="0">
                <a:solidFill>
                  <a:srgbClr val="000000"/>
                </a:solidFill>
                <a:latin typeface="Arial"/>
                <a:cs typeface="Arial"/>
              </a:rPr>
              <a:t>реабилитации </a:t>
            </a:r>
            <a:r>
              <a:rPr sz="1800" spc="-10" dirty="0">
                <a:solidFill>
                  <a:srgbClr val="000000"/>
                </a:solidFill>
                <a:latin typeface="Arial"/>
                <a:cs typeface="Arial"/>
              </a:rPr>
              <a:t>подростков, </a:t>
            </a:r>
            <a:r>
              <a:rPr sz="1800" spc="-10" dirty="0" err="1">
                <a:solidFill>
                  <a:srgbClr val="000000"/>
                </a:solidFill>
                <a:latin typeface="Arial"/>
                <a:cs typeface="Arial"/>
              </a:rPr>
              <a:t>совершивших</a:t>
            </a:r>
            <a:r>
              <a:rPr sz="18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-5" dirty="0" err="1">
                <a:solidFill>
                  <a:srgbClr val="000000"/>
                </a:solidFill>
                <a:latin typeface="Arial"/>
                <a:cs typeface="Arial"/>
              </a:rPr>
              <a:t>ранее</a:t>
            </a:r>
            <a:r>
              <a:rPr lang="ru-RU" sz="180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-5" dirty="0" err="1">
                <a:solidFill>
                  <a:srgbClr val="000000"/>
                </a:solidFill>
                <a:latin typeface="Arial"/>
                <a:cs typeface="Arial"/>
              </a:rPr>
              <a:t>преступные</a:t>
            </a:r>
            <a:r>
              <a:rPr sz="18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-5" dirty="0" err="1">
                <a:solidFill>
                  <a:srgbClr val="000000"/>
                </a:solidFill>
                <a:latin typeface="Arial"/>
                <a:cs typeface="Arial"/>
              </a:rPr>
              <a:t>деяния</a:t>
            </a:r>
            <a:r>
              <a:rPr lang="ru-RU" sz="1800" spc="-5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2900" y="3703573"/>
            <a:ext cx="1571898" cy="1225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8304" y="357250"/>
            <a:ext cx="1332207" cy="15001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2900" y="2214498"/>
            <a:ext cx="1357612" cy="1143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2900" y="5214937"/>
            <a:ext cx="1967318" cy="14287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1980506" y="307165"/>
            <a:ext cx="6335147" cy="601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Причины</a:t>
            </a:r>
          </a:p>
        </p:txBody>
      </p:sp>
    </p:spTree>
    <p:extLst>
      <p:ext uri="{BB962C8B-B14F-4D97-AF65-F5344CB8AC3E}">
        <p14:creationId xmlns:p14="http://schemas.microsoft.com/office/powerpoint/2010/main" val="163655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2354" y="1340768"/>
            <a:ext cx="7904475" cy="4836195"/>
          </a:xfrm>
        </p:spPr>
        <p:txBody>
          <a:bodyPr>
            <a:normAutofit/>
          </a:bodyPr>
          <a:lstStyle/>
          <a:p>
            <a:pPr marL="355600" indent="-355600"/>
            <a:r>
              <a:rPr lang="ru-RU" sz="2000" dirty="0">
                <a:latin typeface="Arial" pitchFamily="34" charset="0"/>
                <a:cs typeface="Arial" pitchFamily="34" charset="0"/>
              </a:rPr>
              <a:t>неадекватное восприятие педагогических воздействий;</a:t>
            </a:r>
          </a:p>
          <a:p>
            <a:pPr marL="355600" marR="2359660" indent="-342900">
              <a:spcBef>
                <a:spcPts val="300"/>
              </a:spcBef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криминализация </a:t>
            </a:r>
            <a:r>
              <a:rPr lang="ru-RU" sz="2000" spc="-5" dirty="0">
                <a:latin typeface="Arial" pitchFamily="34" charset="0"/>
                <a:cs typeface="Arial" pitchFamily="34" charset="0"/>
              </a:rPr>
              <a:t>массовой </a:t>
            </a:r>
            <a:r>
              <a:rPr lang="ru-RU" sz="2000" spc="-20" dirty="0">
                <a:latin typeface="Arial" pitchFamily="34" charset="0"/>
                <a:cs typeface="Arial" pitchFamily="34" charset="0"/>
              </a:rPr>
              <a:t>культуры; </a:t>
            </a:r>
          </a:p>
          <a:p>
            <a:pPr marL="355600" marR="2359660" indent="-342900">
              <a:spcBef>
                <a:spcPts val="300"/>
              </a:spcBef>
            </a:pPr>
            <a:r>
              <a:rPr lang="ru-RU" sz="2000" spc="-10" dirty="0">
                <a:latin typeface="Arial" pitchFamily="34" charset="0"/>
                <a:cs typeface="Arial" pitchFamily="34" charset="0"/>
              </a:rPr>
              <a:t>социокультурный</a:t>
            </a:r>
            <a:r>
              <a:rPr lang="ru-RU" sz="2000" spc="-85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spc="-5" dirty="0">
                <a:latin typeface="Arial" pitchFamily="34" charset="0"/>
                <a:cs typeface="Arial" pitchFamily="34" charset="0"/>
              </a:rPr>
              <a:t>дефицит;</a:t>
            </a:r>
          </a:p>
          <a:p>
            <a:pPr marL="355600" indent="-342900">
              <a:spcBef>
                <a:spcPts val="300"/>
              </a:spcBef>
            </a:pPr>
            <a:r>
              <a:rPr lang="ru-RU" sz="2000" spc="-5" dirty="0">
                <a:latin typeface="Arial" pitchFamily="34" charset="0"/>
                <a:cs typeface="Arial" pitchFamily="34" charset="0"/>
              </a:rPr>
              <a:t>преобладание досуговых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ориентаций над социально</a:t>
            </a:r>
            <a:r>
              <a:rPr lang="ru-RU" sz="2000" spc="-12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spc="-5" dirty="0">
                <a:latin typeface="Arial" pitchFamily="34" charset="0"/>
                <a:cs typeface="Arial" pitchFamily="34" charset="0"/>
              </a:rPr>
              <a:t>полезными;</a:t>
            </a:r>
          </a:p>
          <a:p>
            <a:pPr marL="355600" indent="-342900">
              <a:spcBef>
                <a:spcPts val="300"/>
              </a:spcBef>
            </a:pPr>
            <a:r>
              <a:rPr lang="ru-RU" sz="2000" spc="-5" dirty="0">
                <a:latin typeface="Arial" pitchFamily="34" charset="0"/>
                <a:cs typeface="Arial" pitchFamily="34" charset="0"/>
              </a:rPr>
              <a:t>кризис школьного и семейного воспитания;</a:t>
            </a:r>
          </a:p>
          <a:p>
            <a:pPr marL="355600" indent="-342900">
              <a:spcBef>
                <a:spcPts val="300"/>
              </a:spcBef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конфликты в семье и отношениях со сверстниками;</a:t>
            </a:r>
          </a:p>
          <a:p>
            <a:pPr marL="355600" indent="-342900">
              <a:spcBef>
                <a:spcPts val="300"/>
              </a:spcBef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деформация системы ценностей;</a:t>
            </a:r>
          </a:p>
          <a:p>
            <a:pPr marL="355600" indent="-342900">
              <a:spcBef>
                <a:spcPts val="300"/>
              </a:spcBef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криминальная среда общения;</a:t>
            </a:r>
          </a:p>
          <a:p>
            <a:pPr marL="355600" indent="-342900">
              <a:spcBef>
                <a:spcPts val="300"/>
              </a:spcBef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отсутствие жизненных планов.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404442" y="650519"/>
            <a:ext cx="2160240" cy="601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Факторы:</a:t>
            </a:r>
          </a:p>
        </p:txBody>
      </p:sp>
      <p:sp>
        <p:nvSpPr>
          <p:cNvPr id="6" name="object 4"/>
          <p:cNvSpPr txBox="1"/>
          <p:nvPr/>
        </p:nvSpPr>
        <p:spPr>
          <a:xfrm>
            <a:off x="612354" y="5633960"/>
            <a:ext cx="8280920" cy="826508"/>
          </a:xfrm>
          <a:prstGeom prst="rect">
            <a:avLst/>
          </a:prstGeom>
          <a:solidFill>
            <a:srgbClr val="E36C09"/>
          </a:solidFill>
        </p:spPr>
        <p:txBody>
          <a:bodyPr vert="horz" wrap="square" lIns="0" tIns="41275" rIns="0" bIns="0" rtlCol="0">
            <a:spAutoFit/>
          </a:bodyPr>
          <a:lstStyle/>
          <a:p>
            <a:pPr marL="90805" marR="368300" algn="ctr">
              <a:lnSpc>
                <a:spcPct val="100000"/>
              </a:lnSpc>
              <a:spcBef>
                <a:spcPts val="325"/>
              </a:spcBef>
            </a:pPr>
            <a:r>
              <a:rPr sz="1700" b="1" spc="-15" dirty="0">
                <a:solidFill>
                  <a:srgbClr val="0D0D0D"/>
                </a:solidFill>
                <a:latin typeface="Arial"/>
                <a:cs typeface="Arial"/>
              </a:rPr>
              <a:t>Молодежный экстремизм </a:t>
            </a:r>
            <a:r>
              <a:rPr sz="1700" b="1" dirty="0">
                <a:solidFill>
                  <a:srgbClr val="0D0D0D"/>
                </a:solidFill>
                <a:latin typeface="Arial"/>
                <a:cs typeface="Arial"/>
              </a:rPr>
              <a:t>обычно </a:t>
            </a:r>
            <a:r>
              <a:rPr sz="1700" b="1" spc="-15" dirty="0">
                <a:solidFill>
                  <a:srgbClr val="0D0D0D"/>
                </a:solidFill>
                <a:latin typeface="Arial"/>
                <a:cs typeface="Arial"/>
              </a:rPr>
              <a:t>начинается </a:t>
            </a:r>
            <a:r>
              <a:rPr sz="1700" b="1" dirty="0">
                <a:solidFill>
                  <a:srgbClr val="0D0D0D"/>
                </a:solidFill>
                <a:latin typeface="Arial"/>
                <a:cs typeface="Arial"/>
              </a:rPr>
              <a:t>с </a:t>
            </a:r>
            <a:r>
              <a:rPr sz="1700" b="1" spc="-5" dirty="0" err="1">
                <a:solidFill>
                  <a:srgbClr val="0D0D0D"/>
                </a:solidFill>
                <a:latin typeface="Arial"/>
                <a:cs typeface="Arial"/>
              </a:rPr>
              <a:t>выражения</a:t>
            </a:r>
            <a:r>
              <a:rPr lang="ru-RU" sz="1700" b="1" spc="-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700" b="1" spc="-5" dirty="0" err="1">
                <a:solidFill>
                  <a:srgbClr val="0D0D0D"/>
                </a:solidFill>
                <a:latin typeface="Arial"/>
                <a:cs typeface="Arial"/>
              </a:rPr>
              <a:t>пренебрежения</a:t>
            </a:r>
            <a:r>
              <a:rPr sz="1700" b="1" spc="-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0D0D0D"/>
                </a:solidFill>
                <a:latin typeface="Arial"/>
                <a:cs typeface="Arial"/>
              </a:rPr>
              <a:t>к </a:t>
            </a:r>
            <a:r>
              <a:rPr sz="1700" b="1" spc="-10" dirty="0">
                <a:solidFill>
                  <a:srgbClr val="0D0D0D"/>
                </a:solidFill>
                <a:latin typeface="Arial"/>
                <a:cs typeface="Arial"/>
              </a:rPr>
              <a:t>действующим </a:t>
            </a:r>
            <a:r>
              <a:rPr sz="1700" b="1" dirty="0">
                <a:solidFill>
                  <a:srgbClr val="0D0D0D"/>
                </a:solidFill>
                <a:latin typeface="Arial"/>
                <a:cs typeface="Arial"/>
              </a:rPr>
              <a:t>в </a:t>
            </a:r>
            <a:r>
              <a:rPr sz="1700" b="1" spc="-10" dirty="0">
                <a:solidFill>
                  <a:srgbClr val="0D0D0D"/>
                </a:solidFill>
                <a:latin typeface="Arial"/>
                <a:cs typeface="Arial"/>
              </a:rPr>
              <a:t>обществе </a:t>
            </a:r>
            <a:r>
              <a:rPr sz="1700" b="1" dirty="0" err="1">
                <a:solidFill>
                  <a:srgbClr val="0D0D0D"/>
                </a:solidFill>
                <a:latin typeface="Arial"/>
                <a:cs typeface="Arial"/>
              </a:rPr>
              <a:t>правилам</a:t>
            </a:r>
            <a:r>
              <a:rPr sz="1700" b="1" dirty="0">
                <a:solidFill>
                  <a:srgbClr val="0D0D0D"/>
                </a:solidFill>
                <a:latin typeface="Arial"/>
                <a:cs typeface="Arial"/>
              </a:rPr>
              <a:t> и</a:t>
            </a:r>
            <a:r>
              <a:rPr lang="ru-RU" sz="1700" b="1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700" b="1" spc="-10" dirty="0" err="1">
                <a:solidFill>
                  <a:srgbClr val="0D0D0D"/>
                </a:solidFill>
                <a:latin typeface="Arial"/>
                <a:cs typeface="Arial"/>
              </a:rPr>
              <a:t>нормам</a:t>
            </a:r>
            <a:r>
              <a:rPr sz="1700" b="1" spc="-1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0D0D0D"/>
                </a:solidFill>
                <a:latin typeface="Arial"/>
                <a:cs typeface="Arial"/>
              </a:rPr>
              <a:t>поведения или </a:t>
            </a:r>
            <a:r>
              <a:rPr sz="1700" b="1" dirty="0">
                <a:solidFill>
                  <a:srgbClr val="0D0D0D"/>
                </a:solidFill>
                <a:latin typeface="Arial"/>
                <a:cs typeface="Arial"/>
              </a:rPr>
              <a:t>в </a:t>
            </a:r>
            <a:r>
              <a:rPr sz="1700" b="1" spc="-5" dirty="0">
                <a:solidFill>
                  <a:srgbClr val="0D0D0D"/>
                </a:solidFill>
                <a:latin typeface="Arial"/>
                <a:cs typeface="Arial"/>
              </a:rPr>
              <a:t>отрицании</a:t>
            </a:r>
            <a:r>
              <a:rPr sz="1700" b="1" dirty="0">
                <a:solidFill>
                  <a:srgbClr val="0D0D0D"/>
                </a:solidFill>
                <a:latin typeface="Arial"/>
                <a:cs typeface="Arial"/>
              </a:rPr>
              <a:t> их.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7" name="object 8"/>
          <p:cNvSpPr/>
          <p:nvPr/>
        </p:nvSpPr>
        <p:spPr>
          <a:xfrm>
            <a:off x="7597130" y="548680"/>
            <a:ext cx="1403923" cy="20373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9"/>
          <p:cNvSpPr/>
          <p:nvPr/>
        </p:nvSpPr>
        <p:spPr>
          <a:xfrm>
            <a:off x="7584884" y="3216482"/>
            <a:ext cx="1440160" cy="21109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778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Default Design">
  <a:themeElements>
    <a:clrScheme name="Другая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4472C4"/>
      </a:accent4>
      <a:accent5>
        <a:srgbClr val="FFC000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C0808">
            <a:alpha val="48000"/>
          </a:srgbClr>
        </a:solidFill>
        <a:ln w="28575" cap="flat" cmpd="sng" algn="ctr">
          <a:solidFill>
            <a:srgbClr val="F7474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ru-R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C0808">
            <a:alpha val="48000"/>
          </a:srgbClr>
        </a:solidFill>
        <a:ln w="28575" cap="flat" cmpd="sng" algn="ctr">
          <a:solidFill>
            <a:srgbClr val="F7474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ru-R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1428</TotalTime>
  <Words>672</Words>
  <Application>Microsoft Office PowerPoint</Application>
  <PresentationFormat>Произвольный</PresentationFormat>
  <Paragraphs>85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6" baseType="lpstr">
      <vt:lpstr>Arial</vt:lpstr>
      <vt:lpstr>Arial Black</vt:lpstr>
      <vt:lpstr>Calibri</vt:lpstr>
      <vt:lpstr>Century Gothic</vt:lpstr>
      <vt:lpstr>Franklin Gothic Book</vt:lpstr>
      <vt:lpstr>Franklin Gothic Medium</vt:lpstr>
      <vt:lpstr>Tahoma</vt:lpstr>
      <vt:lpstr>Times New Roman</vt:lpstr>
      <vt:lpstr>Wingdings</vt:lpstr>
      <vt:lpstr>Wingdings 3</vt:lpstr>
      <vt:lpstr>1_Default Design</vt:lpstr>
      <vt:lpstr>Легкий дым</vt:lpstr>
      <vt:lpstr>Презентация PowerPoint</vt:lpstr>
      <vt:lpstr>Презентация PowerPoint</vt:lpstr>
      <vt:lpstr>Презентация PowerPoint</vt:lpstr>
      <vt:lpstr> Признаки экстремизма</vt:lpstr>
      <vt:lpstr>  Основные факторы, способствующие формированию и развитию экстремизма </vt:lpstr>
      <vt:lpstr>Социальные условия, способствующие распространению экстремизму</vt:lpstr>
      <vt:lpstr>Основой для формирования молодежных неформальных объединений экстремистской направленности являются:</vt:lpstr>
      <vt:lpstr>Презентация PowerPoint</vt:lpstr>
      <vt:lpstr>Презентация PowerPoint</vt:lpstr>
      <vt:lpstr>Структура экстремизма</vt:lpstr>
      <vt:lpstr>Виды экстремизма:</vt:lpstr>
      <vt:lpstr>Виды экстремизма:</vt:lpstr>
      <vt:lpstr>Законы:</vt:lpstr>
      <vt:lpstr>Проблемы молодежи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PGAU</cp:lastModifiedBy>
  <cp:revision>164</cp:revision>
  <cp:lastPrinted>2013-02-15T04:39:28Z</cp:lastPrinted>
  <dcterms:created xsi:type="dcterms:W3CDTF">2012-09-16T05:10:25Z</dcterms:created>
  <dcterms:modified xsi:type="dcterms:W3CDTF">2025-04-21T05:25:26Z</dcterms:modified>
</cp:coreProperties>
</file>