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8" r:id="rId2"/>
  </p:sldMasterIdLst>
  <p:notesMasterIdLst>
    <p:notesMasterId r:id="rId21"/>
  </p:notesMasterIdLst>
  <p:sldIdLst>
    <p:sldId id="257" r:id="rId3"/>
    <p:sldId id="258" r:id="rId4"/>
    <p:sldId id="263" r:id="rId5"/>
    <p:sldId id="264" r:id="rId6"/>
    <p:sldId id="265" r:id="rId7"/>
    <p:sldId id="266" r:id="rId8"/>
    <p:sldId id="278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9145588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47" autoAdjust="0"/>
    <p:restoredTop sz="85765" autoAdjust="0"/>
  </p:normalViewPr>
  <p:slideViewPr>
    <p:cSldViewPr>
      <p:cViewPr varScale="1">
        <p:scale>
          <a:sx n="114" d="100"/>
          <a:sy n="114" d="100"/>
        </p:scale>
        <p:origin x="1398" y="114"/>
      </p:cViewPr>
      <p:guideLst>
        <p:guide orient="horz" pos="2160"/>
        <p:guide pos="3840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7ABC-A23C-4482-9624-8E93BB1CDD60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DDC24-A347-473F-AF78-4C95F43795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03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919" y="2130427"/>
            <a:ext cx="777375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838" y="3886200"/>
            <a:ext cx="6401912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59937-2BA7-4632-BCC8-2159C0D3800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39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8741E-E478-4720-BEB2-5370E0A16D4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78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1864" y="0"/>
            <a:ext cx="2221298" cy="6858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7969" y="0"/>
            <a:ext cx="6511469" cy="6858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A8336-231B-49DA-A3D1-FA3D8E8CB28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021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50870" y="10668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50870" y="40386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111F-3765-4E2C-A8F6-00FA2E3230F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694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07969" y="0"/>
            <a:ext cx="8885193" cy="6858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4DA6D-CC8E-4FC4-BFC0-0753A73DB99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172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250870" y="1066800"/>
            <a:ext cx="8742293" cy="5791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133EC-1C48-4F64-9194-23E556F9F8F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716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0868" y="1066800"/>
            <a:ext cx="4294934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98230" y="1066800"/>
            <a:ext cx="429493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250870" y="40386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1E98-5FD9-40DD-B165-D3F6280A6E6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167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754" y="2514601"/>
            <a:ext cx="6601597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754" y="4777381"/>
            <a:ext cx="6601597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24" y="4321159"/>
            <a:ext cx="1395715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407" y="4529542"/>
            <a:ext cx="585080" cy="365125"/>
          </a:xfrm>
        </p:spPr>
        <p:txBody>
          <a:bodyPr/>
          <a:lstStyle/>
          <a:p>
            <a:pPr>
              <a:defRPr/>
            </a:pPr>
            <a:fld id="{D5D59937-2BA7-4632-BCC8-2159C0D3800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232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539" y="624110"/>
            <a:ext cx="6590343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753" y="2133600"/>
            <a:ext cx="659313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4D7FC-2AF2-47DC-8275-19DD9115EC2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04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2074562"/>
            <a:ext cx="6593130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3581400"/>
            <a:ext cx="6593130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>
              <a:defRPr/>
            </a:pPr>
            <a:fld id="{F3E31D3D-C509-4ADE-B9BB-DEC4024E0AB0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06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754" y="2136707"/>
            <a:ext cx="3198086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8235" y="2136707"/>
            <a:ext cx="3197648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787784"/>
            <a:ext cx="585080" cy="365125"/>
          </a:xfrm>
        </p:spPr>
        <p:txBody>
          <a:bodyPr/>
          <a:lstStyle/>
          <a:p>
            <a:pPr>
              <a:defRPr/>
            </a:pPr>
            <a:fld id="{A1BDB319-CE13-4784-864D-49ECD4A3F712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206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4D7FC-2AF2-47DC-8275-19DD9115EC2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717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746" y="2226626"/>
            <a:ext cx="2875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752" y="2802889"/>
            <a:ext cx="3198087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7137" y="2223398"/>
            <a:ext cx="28737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4641" y="2799661"/>
            <a:ext cx="3196235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787784"/>
            <a:ext cx="585080" cy="365125"/>
          </a:xfrm>
        </p:spPr>
        <p:txBody>
          <a:bodyPr/>
          <a:lstStyle/>
          <a:p>
            <a:pPr>
              <a:defRPr/>
            </a:pPr>
            <a:fld id="{5265DCFE-F117-47A0-B8B4-F0EF81D529BD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389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538" y="624110"/>
            <a:ext cx="6590344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4E645-619E-417E-917C-C2CBF7D0C536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143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943A92-0816-4E99-8F66-57A376C958D5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87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2" y="446088"/>
            <a:ext cx="2630041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4318" y="446090"/>
            <a:ext cx="3791564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2" y="1598613"/>
            <a:ext cx="2630041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517B6-5171-44E1-AECF-E887990A503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1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4800600"/>
            <a:ext cx="659313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753" y="634965"/>
            <a:ext cx="659313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367338"/>
            <a:ext cx="659313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>
              <a:defRPr/>
            </a:pPr>
            <a:fld id="{2345C1F8-7AAB-4D71-B350-7E3753066EC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46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609600"/>
            <a:ext cx="6593130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4354046"/>
            <a:ext cx="6593130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246725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504" y="609600"/>
            <a:ext cx="6110648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6392" y="3505200"/>
            <a:ext cx="5654870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4354046"/>
            <a:ext cx="6593130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631" y="648005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952" y="2905306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9997941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2438402"/>
            <a:ext cx="659313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181600"/>
            <a:ext cx="659313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767815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504" y="609600"/>
            <a:ext cx="6110648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752" y="4343400"/>
            <a:ext cx="6689454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2" y="5181600"/>
            <a:ext cx="6689454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631" y="648005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70952" y="2905306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3621935"/>
      </p:ext>
    </p:extLst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627407"/>
            <a:ext cx="659312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753" y="4343400"/>
            <a:ext cx="659313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181600"/>
            <a:ext cx="659313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69346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438" y="4406902"/>
            <a:ext cx="77737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438" y="2906713"/>
            <a:ext cx="77737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31D3D-C509-4ADE-B9BB-DEC4024E0AB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3755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8741E-E478-4720-BEB2-5370E0A16D45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119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9729" y="627407"/>
            <a:ext cx="1656420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753" y="627407"/>
            <a:ext cx="4717167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DA8336-231B-49DA-A3D1-FA3D8E8CB28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37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0868" y="1066800"/>
            <a:ext cx="4294934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98230" y="1066800"/>
            <a:ext cx="4294933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DB319-CE13-4784-864D-49ECD4A3F71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14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80" y="274638"/>
            <a:ext cx="823102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80" y="1535113"/>
            <a:ext cx="40408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80" y="2174875"/>
            <a:ext cx="40408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833" y="1535113"/>
            <a:ext cx="40424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833" y="2174875"/>
            <a:ext cx="40424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5DCFE-F117-47A0-B8B4-F0EF81D529B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08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4E645-619E-417E-917C-C2CBF7D0C53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77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43A92-0816-4E99-8F66-57A376C958D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13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80" y="273050"/>
            <a:ext cx="30088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671" y="273052"/>
            <a:ext cx="51126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80" y="1435102"/>
            <a:ext cx="30088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517B6-5171-44E1-AECF-E887990A503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754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599" y="4800600"/>
            <a:ext cx="548735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599" y="612775"/>
            <a:ext cx="548735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599" y="5367338"/>
            <a:ext cx="548735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5C1F8-7AAB-4D71-B350-7E3753066EC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08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 cstate="print">
            <a:lum/>
          </a:blip>
          <a:srcRect/>
          <a:tile tx="0" ty="0" sx="63000" sy="63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70" y="2"/>
            <a:ext cx="7634025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70" y="1066800"/>
            <a:ext cx="8742293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7196" y="6524627"/>
            <a:ext cx="25086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64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544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5" y="285"/>
            <a:ext cx="1952611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912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538" y="624110"/>
            <a:ext cx="6590344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2133600"/>
            <a:ext cx="659313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3750" y="6135090"/>
            <a:ext cx="766513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FFFB4-400D-1240-AB24-6F86C96D4DFB}" type="datetimeFigureOut">
              <a:rPr lang="en-US" dirty="0"/>
              <a:t>4/21/2025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752" y="6135810"/>
            <a:ext cx="57174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317" y="787784"/>
            <a:ext cx="585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602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60626" y="435428"/>
            <a:ext cx="3939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600">
                <a:solidFill>
                  <a:schemeClr val="accent1">
                    <a:lumMod val="50000"/>
                  </a:schemeClr>
                </a:solidFill>
                <a:effectLst>
                  <a:outerShdw blurRad="50800" dist="25400" dir="600000" algn="ctr" rotWithShape="0">
                    <a:schemeClr val="tx1">
                      <a:lumMod val="50000"/>
                      <a:lumOff val="50000"/>
                      <a:alpha val="83000"/>
                    </a:schemeClr>
                  </a:outerShdw>
                </a:effectLst>
                <a:latin typeface="Franklin Gothic Book" panose="020B050302010202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ctr"/>
            <a:r>
              <a:rPr lang="ru-RU" sz="2400" dirty="0"/>
              <a:t>ФГБОУ ВО Пензенский ГАУ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543418" y="3861048"/>
            <a:ext cx="69737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Arial Black" pitchFamily="34" charset="0"/>
              </a:rPr>
              <a:t>Международный терроризм: как глобальная геополитическая проблема</a:t>
            </a:r>
          </a:p>
        </p:txBody>
      </p:sp>
    </p:spTree>
    <p:extLst>
      <p:ext uri="{BB962C8B-B14F-4D97-AF65-F5344CB8AC3E}">
        <p14:creationId xmlns:p14="http://schemas.microsoft.com/office/powerpoint/2010/main" val="2899214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4442" y="548680"/>
            <a:ext cx="7128792" cy="7920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Стадии современного цикла </a:t>
            </a:r>
            <a:r>
              <a:rPr lang="ru-RU" alt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миросистемы</a:t>
            </a:r>
            <a:r>
              <a:rPr lang="ru-RU" alt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терроризм</a:t>
            </a:r>
            <a:r>
              <a:rPr lang="en-US" alt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alt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после распада СССР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96330" y="1412776"/>
            <a:ext cx="8568952" cy="5112568"/>
          </a:xfrm>
        </p:spPr>
        <p:txBody>
          <a:bodyPr>
            <a:normAutofit/>
          </a:bodyPr>
          <a:lstStyle/>
          <a:p>
            <a:pPr marL="450850" indent="-450850" eaLnBrk="1" hangingPunct="1">
              <a:lnSpc>
                <a:spcPct val="110000"/>
              </a:lnSpc>
              <a:spcBef>
                <a:spcPts val="600"/>
              </a:spcBef>
              <a:buFontTx/>
              <a:buAutoNum type="arabicPeriod"/>
            </a:pPr>
            <a:r>
              <a:rPr lang="ru-RU" altLang="ru-RU" sz="2000" dirty="0">
                <a:latin typeface="Arial" pitchFamily="34" charset="0"/>
                <a:cs typeface="Arial" pitchFamily="34" charset="0"/>
              </a:rPr>
              <a:t>Распад СССР и блока стан Варшавского договора относится к этапу системной экспансии и кумулятивных процессов со стороны неолиберального ядра системы. </a:t>
            </a:r>
          </a:p>
          <a:p>
            <a:pPr marL="804863" indent="-354013" eaLnBrk="1" hangingPunct="1">
              <a:lnSpc>
                <a:spcPct val="110000"/>
              </a:lnSpc>
              <a:spcBef>
                <a:spcPts val="600"/>
              </a:spcBef>
            </a:pPr>
            <a:r>
              <a:rPr lang="ru-RU" altLang="zh-CN" sz="2000" dirty="0">
                <a:latin typeface="Arial" pitchFamily="34" charset="0"/>
                <a:cs typeface="Arial" pitchFamily="34" charset="0"/>
              </a:rPr>
              <a:t>Террористические угрозы стали важным фактором упрочения жизнеспособности НАТО (последнее оказалось неожиданным для научного сообщества, полагавшего, что распад СССР приведет и к исчезновению данной организации). </a:t>
            </a:r>
          </a:p>
          <a:p>
            <a:pPr marL="804863" indent="-354013" eaLnBrk="1" hangingPunct="1">
              <a:lnSpc>
                <a:spcPct val="110000"/>
              </a:lnSpc>
              <a:spcBef>
                <a:spcPts val="600"/>
              </a:spcBef>
            </a:pPr>
            <a:r>
              <a:rPr lang="ru-RU" altLang="ru-RU" sz="2000" dirty="0">
                <a:latin typeface="Arial" pitchFamily="34" charset="0"/>
                <a:cs typeface="Arial" pitchFamily="34" charset="0"/>
              </a:rPr>
              <a:t>Терроризм, имевший рациональные, теоретические основания в эпоху противостояния двух систем, уступает место терроризму иррациональному, религиозному.</a:t>
            </a:r>
          </a:p>
          <a:p>
            <a:pPr marL="450850" indent="-450850" eaLnBrk="1" hangingPunct="1">
              <a:lnSpc>
                <a:spcPct val="110000"/>
              </a:lnSpc>
              <a:spcBef>
                <a:spcPts val="600"/>
              </a:spcBef>
              <a:buFont typeface="+mj-lt"/>
              <a:buAutoNum type="arabicPeriod" startAt="2"/>
            </a:pPr>
            <a:r>
              <a:rPr lang="ru-RU" altLang="ru-RU" sz="2000" dirty="0">
                <a:latin typeface="Arial" pitchFamily="34" charset="0"/>
                <a:cs typeface="Arial" pitchFamily="34" charset="0"/>
              </a:rPr>
              <a:t>Современный этап свидетельствует о начале стадии укрепления новых центров и конфигураций силы, что усилит процессы соперничества между государствами и будет способствовать росту террористических организаций.</a:t>
            </a:r>
          </a:p>
        </p:txBody>
      </p:sp>
    </p:spTree>
    <p:extLst>
      <p:ext uri="{BB962C8B-B14F-4D97-AF65-F5344CB8AC3E}">
        <p14:creationId xmlns:p14="http://schemas.microsoft.com/office/powerpoint/2010/main" val="3193413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2434" y="658746"/>
            <a:ext cx="7203449" cy="75403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400" dirty="0">
                <a:solidFill>
                  <a:srgbClr val="002060"/>
                </a:solidFill>
                <a:latin typeface="Arial Black" pitchFamily="34" charset="0"/>
                <a:ea typeface="+mn-ea"/>
                <a:cs typeface="+mn-cs"/>
              </a:rPr>
              <a:t>Терроризм как вид антисистемного движения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900386" y="1540189"/>
            <a:ext cx="7992888" cy="3761019"/>
          </a:xfrm>
        </p:spPr>
        <p:txBody>
          <a:bodyPr>
            <a:normAutofit/>
          </a:bodyPr>
          <a:lstStyle/>
          <a:p>
            <a:pPr indent="20638" eaLnBrk="1" hangingPunct="1">
              <a:lnSpc>
                <a:spcPct val="100000"/>
              </a:lnSpc>
              <a:buFontTx/>
              <a:buNone/>
            </a:pPr>
            <a:r>
              <a:rPr lang="ru-RU" altLang="zh-CN" sz="2200" dirty="0">
                <a:latin typeface="Arial" pitchFamily="34" charset="0"/>
                <a:cs typeface="Arial" pitchFamily="34" charset="0"/>
              </a:rPr>
              <a:t>Применение </a:t>
            </a:r>
            <a:r>
              <a:rPr lang="ru-RU" altLang="zh-CN" sz="2200" dirty="0" err="1">
                <a:latin typeface="Arial" pitchFamily="34" charset="0"/>
                <a:cs typeface="Arial" pitchFamily="34" charset="0"/>
              </a:rPr>
              <a:t>миросистемного</a:t>
            </a:r>
            <a:r>
              <a:rPr lang="ru-RU" altLang="zh-CN" sz="2200" dirty="0">
                <a:latin typeface="Arial" pitchFamily="34" charset="0"/>
                <a:cs typeface="Arial" pitchFamily="34" charset="0"/>
              </a:rPr>
              <a:t> подхода при исследовании терроризма как явления современного мира позволяет провести его сравнение с такими формами антисистемных движений, как</a:t>
            </a:r>
            <a:r>
              <a:rPr lang="en-US" altLang="zh-CN" sz="2200" dirty="0">
                <a:latin typeface="Arial" pitchFamily="34" charset="0"/>
                <a:ea typeface="宋体" pitchFamily="2" charset="-122"/>
                <a:cs typeface="Arial" pitchFamily="34" charset="0"/>
              </a:rPr>
              <a:t>:</a:t>
            </a:r>
          </a:p>
          <a:p>
            <a:pPr marL="627063" indent="-377825" eaLnBrk="1" hangingPunct="1">
              <a:lnSpc>
                <a:spcPct val="100000"/>
              </a:lnSpc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блокада, </a:t>
            </a:r>
            <a:r>
              <a:rPr lang="ru-RU" altLang="zh-CN" sz="2200" dirty="0">
                <a:latin typeface="Arial" pitchFamily="34" charset="0"/>
                <a:cs typeface="Arial" pitchFamily="34" charset="0"/>
              </a:rPr>
              <a:t>разрыв сетей неравного обмена с ядром</a:t>
            </a:r>
            <a:r>
              <a:rPr lang="en-US" altLang="zh-CN" sz="2200" dirty="0">
                <a:latin typeface="Arial" pitchFamily="34" charset="0"/>
                <a:ea typeface="宋体" pitchFamily="2" charset="-122"/>
                <a:cs typeface="Arial" pitchFamily="34" charset="0"/>
              </a:rPr>
              <a:t>;</a:t>
            </a:r>
            <a:endParaRPr lang="ru-RU" altLang="zh-CN" sz="2200" dirty="0">
              <a:latin typeface="Arial" pitchFamily="34" charset="0"/>
              <a:cs typeface="Arial" pitchFamily="34" charset="0"/>
            </a:endParaRPr>
          </a:p>
          <a:p>
            <a:pPr marL="627063" indent="-377825" eaLnBrk="1" hangingPunct="1">
              <a:lnSpc>
                <a:spcPct val="100000"/>
              </a:lnSpc>
            </a:pPr>
            <a:r>
              <a:rPr lang="ru-RU" altLang="zh-CN" sz="2200" dirty="0">
                <a:latin typeface="Arial" pitchFamily="34" charset="0"/>
                <a:cs typeface="Arial" pitchFamily="34" charset="0"/>
              </a:rPr>
              <a:t>мировые войны</a:t>
            </a:r>
            <a:r>
              <a:rPr lang="en-US" altLang="zh-CN" sz="2200" dirty="0">
                <a:latin typeface="Arial" pitchFamily="34" charset="0"/>
                <a:ea typeface="宋体" pitchFamily="2" charset="-122"/>
                <a:cs typeface="Arial" pitchFamily="34" charset="0"/>
              </a:rPr>
              <a:t>;</a:t>
            </a:r>
            <a:endParaRPr lang="ru-RU" altLang="zh-CN" sz="2200" dirty="0">
              <a:latin typeface="Arial" pitchFamily="34" charset="0"/>
              <a:cs typeface="Arial" pitchFamily="34" charset="0"/>
            </a:endParaRPr>
          </a:p>
          <a:p>
            <a:pPr marL="627063" indent="-377825" eaLnBrk="1" hangingPunct="1">
              <a:lnSpc>
                <a:spcPct val="100000"/>
              </a:lnSpc>
            </a:pPr>
            <a:r>
              <a:rPr lang="ru-RU" altLang="zh-CN" sz="2200" dirty="0">
                <a:latin typeface="Arial" pitchFamily="34" charset="0"/>
                <a:cs typeface="Arial" pitchFamily="34" charset="0"/>
              </a:rPr>
              <a:t>социальные революции и гражданские войны</a:t>
            </a:r>
            <a:r>
              <a:rPr lang="en-US" altLang="zh-CN" sz="2200" dirty="0">
                <a:latin typeface="Arial" pitchFamily="34" charset="0"/>
                <a:ea typeface="宋体" pitchFamily="2" charset="-122"/>
                <a:cs typeface="Arial" pitchFamily="34" charset="0"/>
              </a:rPr>
              <a:t>;</a:t>
            </a:r>
          </a:p>
          <a:p>
            <a:pPr marL="627063" indent="-377825" eaLnBrk="1" hangingPunct="1">
              <a:lnSpc>
                <a:spcPct val="100000"/>
              </a:lnSpc>
            </a:pPr>
            <a:r>
              <a:rPr lang="ru-RU" altLang="zh-CN" sz="2200" dirty="0">
                <a:latin typeface="Arial" pitchFamily="34" charset="0"/>
                <a:cs typeface="Arial" pitchFamily="34" charset="0"/>
              </a:rPr>
              <a:t>стачки, забастовки (акты мирного массового неповиновения).</a:t>
            </a:r>
            <a:endParaRPr lang="ru-RU" altLang="ru-RU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47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8459" y="548680"/>
            <a:ext cx="6840760" cy="75961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zh-CN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Основные формы антисистемных движений</a:t>
            </a:r>
            <a:br>
              <a:rPr lang="ru-RU" altLang="zh-CN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altLang="zh-CN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средств </a:t>
            </a:r>
            <a:r>
              <a:rPr lang="ru-RU" altLang="zh-CN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просистемного</a:t>
            </a:r>
            <a:r>
              <a:rPr lang="ru-RU" altLang="zh-CN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влияния</a:t>
            </a:r>
            <a:endParaRPr lang="ru-RU" alt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462087"/>
              </p:ext>
            </p:extLst>
          </p:nvPr>
        </p:nvGraphicFramePr>
        <p:xfrm>
          <a:off x="396330" y="1484784"/>
          <a:ext cx="8640960" cy="5229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33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570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9402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Социе-тальные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уровни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Форма антисистемного движения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Субъекты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Средство </a:t>
                      </a:r>
                      <a:r>
                        <a:rPr lang="ru-RU" sz="15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просистемного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влияния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0412">
                <a:tc>
                  <a:txBody>
                    <a:bodyPr/>
                    <a:lstStyle/>
                    <a:p>
                      <a:r>
                        <a:rPr lang="ru-RU" sz="1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Макро-уровень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6700" indent="-266700">
                        <a:buFont typeface="+mj-lt"/>
                        <a:buAutoNum type="arabicPeriod"/>
                      </a:pPr>
                      <a:r>
                        <a:rPr lang="ru-RU" sz="1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Разрыв</a:t>
                      </a:r>
                      <a:r>
                        <a:rPr lang="ru-RU" sz="17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сетей неравного обмена с ядром с целью экономического ослабления лидера системы.</a:t>
                      </a:r>
                    </a:p>
                    <a:p>
                      <a:pPr marL="266700" indent="-266700">
                        <a:buFont typeface="+mj-lt"/>
                        <a:buAutoNum type="arabicPeriod"/>
                      </a:pPr>
                      <a:r>
                        <a:rPr lang="ru-RU" sz="17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Мировые войны, оспаривающие порядок в системе</a:t>
                      </a:r>
                    </a:p>
                    <a:p>
                      <a:pPr marL="266700" indent="-266700">
                        <a:buFont typeface="+mj-lt"/>
                        <a:buAutoNum type="arabicPeriod"/>
                      </a:pPr>
                      <a:endParaRPr lang="ru-RU" sz="1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Коалиции государств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6700" marR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Разрыв сетей </a:t>
                      </a:r>
                      <a:r>
                        <a:rPr lang="ru-RU" sz="17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неравного обмена с целью экономического ослабления оппонента (</a:t>
                      </a:r>
                      <a:r>
                        <a:rPr lang="ru-RU" sz="1700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челленджера</a:t>
                      </a:r>
                      <a:r>
                        <a:rPr lang="ru-RU" sz="17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 системы.</a:t>
                      </a:r>
                    </a:p>
                    <a:p>
                      <a:pPr marL="266700" indent="-266700">
                        <a:buFont typeface="+mj-lt"/>
                        <a:buAutoNum type="arabicPeriod"/>
                      </a:pPr>
                      <a:r>
                        <a:rPr lang="ru-RU" sz="17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Мировые войны за сохранение порядка в системе</a:t>
                      </a:r>
                      <a:endParaRPr lang="ru-RU" sz="1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9055">
                <a:tc>
                  <a:txBody>
                    <a:bodyPr/>
                    <a:lstStyle/>
                    <a:p>
                      <a:r>
                        <a:rPr lang="ru-RU" sz="1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Мезо-уровень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6700" indent="-266700">
                        <a:buFont typeface="+mj-lt"/>
                        <a:buAutoNum type="arabicPeriod"/>
                      </a:pPr>
                      <a:r>
                        <a:rPr lang="ru-RU" sz="1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Социальные</a:t>
                      </a:r>
                      <a:r>
                        <a:rPr lang="ru-RU" sz="17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революции.</a:t>
                      </a:r>
                    </a:p>
                    <a:p>
                      <a:pPr marL="266700" indent="-266700">
                        <a:buFont typeface="+mj-lt"/>
                        <a:buAutoNum type="arabicPeriod"/>
                      </a:pPr>
                      <a:r>
                        <a:rPr lang="ru-RU" sz="17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Гражданские войны</a:t>
                      </a:r>
                      <a:endParaRPr lang="ru-RU" sz="1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Коалиции классов за власть внутри государства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6700" indent="-266700">
                        <a:buFont typeface="+mj-lt"/>
                        <a:buAutoNum type="arabicPeriod"/>
                      </a:pPr>
                      <a:r>
                        <a:rPr lang="ru-RU" sz="1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«Оранжевые» революции.</a:t>
                      </a:r>
                    </a:p>
                    <a:p>
                      <a:pPr marL="266700" indent="-266700">
                        <a:buFont typeface="+mj-lt"/>
                        <a:buAutoNum type="arabicPeriod"/>
                      </a:pPr>
                      <a:r>
                        <a:rPr lang="ru-RU" sz="1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Подавление мятежа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9683">
                <a:tc>
                  <a:txBody>
                    <a:bodyPr/>
                    <a:lstStyle/>
                    <a:p>
                      <a:r>
                        <a:rPr lang="ru-RU" sz="1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Микро-уровень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Антисистемный терроризм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Вооружен-</a:t>
                      </a:r>
                      <a:r>
                        <a:rPr lang="ru-RU" sz="17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ные</a:t>
                      </a:r>
                      <a:r>
                        <a:rPr lang="ru-RU" sz="1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группы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Просистемный</a:t>
                      </a:r>
                      <a:r>
                        <a:rPr lang="ru-RU" sz="1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терроризм</a:t>
                      </a:r>
                    </a:p>
                    <a:p>
                      <a:endParaRPr lang="ru-RU" sz="1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36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4442" y="692696"/>
            <a:ext cx="7256404" cy="43204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Формы антисистемных движений и их примеры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96330" y="1340768"/>
            <a:ext cx="8568952" cy="5184576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ru-RU" altLang="zh-CN" sz="1800" b="1" dirty="0">
                <a:latin typeface="Arial" pitchFamily="34" charset="0"/>
                <a:cs typeface="Arial" pitchFamily="34" charset="0"/>
              </a:rPr>
              <a:t>На макроуровне</a:t>
            </a:r>
            <a:r>
              <a:rPr lang="ru-RU" altLang="zh-CN" sz="1800" dirty="0">
                <a:latin typeface="Arial" pitchFamily="34" charset="0"/>
                <a:cs typeface="Arial" pitchFamily="34" charset="0"/>
              </a:rPr>
              <a:t> формой антисистемного движения выступают</a:t>
            </a:r>
            <a:r>
              <a:rPr lang="en-US" altLang="zh-CN" sz="1800" dirty="0">
                <a:latin typeface="Arial" pitchFamily="34" charset="0"/>
                <a:ea typeface="宋体" pitchFamily="2" charset="-122"/>
                <a:cs typeface="Arial" pitchFamily="34" charset="0"/>
              </a:rPr>
              <a:t>: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ru-RU" altLang="zh-CN" sz="1800" dirty="0">
                <a:latin typeface="Arial" pitchFamily="34" charset="0"/>
                <a:cs typeface="Arial" pitchFamily="34" charset="0"/>
              </a:rPr>
              <a:t>разрыв сетей неравного обмена с целью экономического ослабления лидера системы. Историческим примером здесь может служить континентальная блокада Великобритании Наполеоном. На текущий момент ответные экономические санкции России могут быть проинтерпретированы подобным образом;</a:t>
            </a:r>
            <a:endParaRPr lang="en-US" altLang="zh-CN" sz="1800" dirty="0"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ru-RU" altLang="zh-CN" sz="1800" dirty="0">
                <a:latin typeface="Arial" pitchFamily="34" charset="0"/>
                <a:cs typeface="Arial" pitchFamily="34" charset="0"/>
              </a:rPr>
              <a:t>мировые войны, в процессе которых оспаривается существующий в системе порядок, также являются формой антисистемного движения. Это ситуация, когда «</a:t>
            </a:r>
            <a:r>
              <a:rPr lang="ru-RU" altLang="zh-CN" sz="1800" dirty="0" err="1">
                <a:latin typeface="Arial" pitchFamily="34" charset="0"/>
                <a:cs typeface="Arial" pitchFamily="34" charset="0"/>
              </a:rPr>
              <a:t>челленджер</a:t>
            </a:r>
            <a:r>
              <a:rPr lang="ru-RU" altLang="zh-CN" sz="1800" dirty="0">
                <a:latin typeface="Arial" pitchFamily="34" charset="0"/>
                <a:cs typeface="Arial" pitchFamily="34" charset="0"/>
              </a:rPr>
              <a:t>» системы (в терминах Дж. </a:t>
            </a:r>
            <a:r>
              <a:rPr lang="ru-RU" altLang="zh-CN" sz="1800" dirty="0" err="1">
                <a:latin typeface="Arial" pitchFamily="34" charset="0"/>
                <a:cs typeface="Arial" pitchFamily="34" charset="0"/>
              </a:rPr>
              <a:t>Модельски</a:t>
            </a:r>
            <a:r>
              <a:rPr lang="ru-RU" altLang="zh-CN" sz="1800" dirty="0">
                <a:latin typeface="Arial" pitchFamily="34" charset="0"/>
                <a:cs typeface="Arial" pitchFamily="34" charset="0"/>
              </a:rPr>
              <a:t>) бросает вызов ее «гегемону», многие десятилетия определявшему условия мирового порядка. Субъектами антисистемных движений на данном уровне могут выступать коалиции государств.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altLang="zh-CN" sz="1800" b="1" dirty="0">
                <a:latin typeface="Arial" pitchFamily="34" charset="0"/>
                <a:cs typeface="Arial" pitchFamily="34" charset="0"/>
              </a:rPr>
              <a:t>На </a:t>
            </a:r>
            <a:r>
              <a:rPr lang="ru-RU" altLang="zh-CN" sz="1800" b="1" dirty="0" err="1">
                <a:latin typeface="Arial" pitchFamily="34" charset="0"/>
                <a:cs typeface="Arial" pitchFamily="34" charset="0"/>
              </a:rPr>
              <a:t>мезоуровне</a:t>
            </a:r>
            <a:r>
              <a:rPr lang="ru-RU" altLang="zh-CN" sz="1800" dirty="0">
                <a:latin typeface="Arial" pitchFamily="34" charset="0"/>
                <a:cs typeface="Arial" pitchFamily="34" charset="0"/>
              </a:rPr>
              <a:t> – уровне государства и его внутренней политики – антисистемные движения проявляются в форме социальных революций и гражданских войн, например социальные революции во Франции (1789 г.), России (1917 г.) и Китае (1949 г.). Субъектами антисистемного движения выступают коалиции классов в борьбе за власть внутри государства.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ru-RU" altLang="zh-CN" sz="1800" b="1" dirty="0">
                <a:latin typeface="Arial" pitchFamily="34" charset="0"/>
                <a:cs typeface="Arial" pitchFamily="34" charset="0"/>
              </a:rPr>
              <a:t>Микроуровень</a:t>
            </a:r>
            <a:r>
              <a:rPr lang="ru-RU" altLang="zh-CN" sz="1800" dirty="0">
                <a:latin typeface="Arial" pitchFamily="34" charset="0"/>
                <a:cs typeface="Arial" pitchFamily="34" charset="0"/>
              </a:rPr>
              <a:t> – уровень групп и сетевых организаций. Терроризм. </a:t>
            </a:r>
            <a:endParaRPr lang="ru-RU" altLang="ru-RU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87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450" y="692697"/>
            <a:ext cx="7488833" cy="43204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400" dirty="0">
                <a:solidFill>
                  <a:srgbClr val="002060"/>
                </a:solidFill>
                <a:latin typeface="Arial Black" pitchFamily="34" charset="0"/>
                <a:ea typeface="+mn-ea"/>
                <a:cs typeface="+mn-cs"/>
              </a:rPr>
              <a:t>Терроризм как антисистемное движение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96330" y="1340768"/>
            <a:ext cx="8640960" cy="5256584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600"/>
              </a:spcBef>
            </a:pPr>
            <a:r>
              <a:rPr lang="ru-RU" altLang="zh-CN" sz="2000" dirty="0">
                <a:latin typeface="Arial" pitchFamily="34" charset="0"/>
                <a:cs typeface="Arial" pitchFamily="34" charset="0"/>
              </a:rPr>
              <a:t>Терроризм является антисистемным движением на уровне групп</a:t>
            </a:r>
            <a:br>
              <a:rPr lang="ru-RU" altLang="zh-CN" sz="2000" dirty="0">
                <a:latin typeface="Arial" pitchFamily="34" charset="0"/>
                <a:cs typeface="Arial" pitchFamily="34" charset="0"/>
              </a:rPr>
            </a:br>
            <a:r>
              <a:rPr lang="ru-RU" altLang="zh-CN" sz="2000" dirty="0">
                <a:latin typeface="Arial" pitchFamily="34" charset="0"/>
                <a:cs typeface="Arial" pitchFamily="34" charset="0"/>
              </a:rPr>
              <a:t>и организаций, имеющих сетевую структуру. В отличие от других социальных движений микроуровня, выступающих за изменение существующего порядка в системе («зеленые», «антиглобалисты», «феминизм» и т. д.), терроризм использует вооруженные методы насилия, и его представители способны на насильственный захват власти, как правило, в периферийных обществах. </a:t>
            </a:r>
          </a:p>
          <a:p>
            <a:pPr eaLnBrk="1" hangingPunct="1">
              <a:spcBef>
                <a:spcPts val="600"/>
              </a:spcBef>
            </a:pPr>
            <a:r>
              <a:rPr lang="ru-RU" altLang="zh-CN" sz="2000" dirty="0">
                <a:latin typeface="Arial" pitchFamily="34" charset="0"/>
                <a:cs typeface="Arial" pitchFamily="34" charset="0"/>
              </a:rPr>
              <a:t>Терроризм может изменять масштаб в зависимости от успеха борьбы с системой. На уровне движения классов – «красный террор», «белый террор» в революционной России </a:t>
            </a:r>
            <a:r>
              <a:rPr lang="en-US" altLang="zh-CN" sz="2000" dirty="0">
                <a:latin typeface="Arial" pitchFamily="34" charset="0"/>
                <a:ea typeface="宋体" pitchFamily="2" charset="-122"/>
                <a:cs typeface="Arial" pitchFamily="34" charset="0"/>
              </a:rPr>
              <a:t>XX</a:t>
            </a:r>
            <a:r>
              <a:rPr lang="ru-RU" altLang="zh-CN" sz="2000" dirty="0">
                <a:latin typeface="Arial" pitchFamily="34" charset="0"/>
                <a:cs typeface="Arial" pitchFamily="34" charset="0"/>
              </a:rPr>
              <a:t> века. На макроуровне, уровне государств – «Исламское государство», запрещенное в России.</a:t>
            </a:r>
          </a:p>
          <a:p>
            <a:pPr>
              <a:spcBef>
                <a:spcPts val="600"/>
              </a:spcBef>
            </a:pPr>
            <a:r>
              <a:rPr lang="ru-RU" altLang="ru-RU" sz="2000" dirty="0">
                <a:latin typeface="Arial" pitchFamily="34" charset="0"/>
                <a:cs typeface="Arial" pitchFamily="34" charset="0"/>
              </a:rPr>
              <a:t>В современной литературе терроризм на макроуровне (на уровне государств) приписывается таким формам государственного устройства, которые были свойственны фашизму, Советской России (начиная с 1918 г. и в период 1930</a:t>
            </a:r>
            <a:r>
              <a:rPr lang="ru-RU" altLang="zh-CN" sz="2000" dirty="0">
                <a:latin typeface="Arial" pitchFamily="34" charset="0"/>
                <a:cs typeface="Arial" pitchFamily="34" charset="0"/>
              </a:rPr>
              <a:t>–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1950 гг.), а также в разные периоды Ираку, Камбоджи, Китаю (антисистемные примеры), Чили (</a:t>
            </a:r>
            <a:r>
              <a:rPr lang="ru-RU" altLang="ru-RU" sz="2000" dirty="0" err="1">
                <a:latin typeface="Arial" pitchFamily="34" charset="0"/>
                <a:cs typeface="Arial" pitchFamily="34" charset="0"/>
              </a:rPr>
              <a:t>просистемный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 пример) и т. д. </a:t>
            </a:r>
          </a:p>
        </p:txBody>
      </p:sp>
    </p:spTree>
    <p:extLst>
      <p:ext uri="{BB962C8B-B14F-4D97-AF65-F5344CB8AC3E}">
        <p14:creationId xmlns:p14="http://schemas.microsoft.com/office/powerpoint/2010/main" val="79569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61088" y="548680"/>
            <a:ext cx="7272146" cy="72007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400" dirty="0">
                <a:solidFill>
                  <a:srgbClr val="002060"/>
                </a:solidFill>
                <a:latin typeface="Arial Black" pitchFamily="34" charset="0"/>
                <a:ea typeface="+mn-ea"/>
                <a:cs typeface="+mn-cs"/>
              </a:rPr>
              <a:t>Терроризм как результат противоречий развития </a:t>
            </a:r>
            <a:r>
              <a:rPr lang="ru-RU" altLang="ru-RU" sz="2400" dirty="0" err="1">
                <a:solidFill>
                  <a:srgbClr val="002060"/>
                </a:solidFill>
                <a:latin typeface="Arial Black" pitchFamily="34" charset="0"/>
                <a:ea typeface="+mn-ea"/>
                <a:cs typeface="+mn-cs"/>
              </a:rPr>
              <a:t>миросистемы</a:t>
            </a:r>
            <a:endParaRPr lang="ru-RU" altLang="ru-RU" sz="2400" dirty="0">
              <a:solidFill>
                <a:srgbClr val="002060"/>
              </a:solidFill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96330" y="1412776"/>
            <a:ext cx="8568952" cy="5184576"/>
          </a:xfrm>
        </p:spPr>
        <p:txBody>
          <a:bodyPr>
            <a:normAutofit fontScale="92500" lnSpcReduction="10000"/>
          </a:bodyPr>
          <a:lstStyle/>
          <a:p>
            <a:pPr marL="0" indent="20638" eaLnBrk="1" hangingPunct="1">
              <a:lnSpc>
                <a:spcPct val="110000"/>
              </a:lnSpc>
              <a:spcBef>
                <a:spcPts val="600"/>
              </a:spcBef>
              <a:buFontTx/>
              <a:buNone/>
            </a:pPr>
            <a:r>
              <a:rPr lang="ru-RU" altLang="zh-CN" sz="2200" dirty="0">
                <a:latin typeface="Arial" pitchFamily="34" charset="0"/>
                <a:cs typeface="Arial" pitchFamily="34" charset="0"/>
              </a:rPr>
              <a:t>Противоречия развития </a:t>
            </a:r>
            <a:r>
              <a:rPr lang="ru-RU" altLang="zh-CN" sz="2200" dirty="0" err="1">
                <a:latin typeface="Arial" pitchFamily="34" charset="0"/>
                <a:cs typeface="Arial" pitchFamily="34" charset="0"/>
              </a:rPr>
              <a:t>миросистемы</a:t>
            </a:r>
            <a:r>
              <a:rPr lang="ru-RU" altLang="zh-CN" sz="2200" dirty="0">
                <a:latin typeface="Arial" pitchFamily="34" charset="0"/>
                <a:cs typeface="Arial" pitchFamily="34" charset="0"/>
              </a:rPr>
              <a:t> на современном этапе</a:t>
            </a:r>
            <a:r>
              <a:rPr lang="en-US" altLang="zh-CN" sz="2200" dirty="0">
                <a:latin typeface="Arial" pitchFamily="34" charset="0"/>
                <a:ea typeface="宋体" pitchFamily="2" charset="-122"/>
                <a:cs typeface="Arial" pitchFamily="34" charset="0"/>
              </a:rPr>
              <a:t>:</a:t>
            </a:r>
          </a:p>
          <a:p>
            <a:pPr marL="273050" indent="-273050" eaLnBrk="1" hangingPunct="1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altLang="zh-CN" sz="2200" dirty="0">
                <a:latin typeface="Arial" pitchFamily="34" charset="0"/>
                <a:cs typeface="Arial" pitchFamily="34" charset="0"/>
              </a:rPr>
              <a:t>Развитие технологий ведет к росту производительности труда, но вызывает формирование излишков трудовой силы. Массы людей оказываются невостребованными и могут рекрутироваться в криминальный сектор.</a:t>
            </a:r>
          </a:p>
          <a:p>
            <a:pPr marL="273050" indent="-273050" eaLnBrk="1" hangingPunct="1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altLang="zh-CN" sz="2200" dirty="0">
                <a:latin typeface="Arial" pitchFamily="34" charset="0"/>
                <a:cs typeface="Arial" pitchFamily="34" charset="0"/>
              </a:rPr>
              <a:t>Глобализация экономики ведет к росту стандартов потребления, но и к увеличению разрыва между бедными и богатыми странами. Неспособность общества эффективно встроиться в мировую систему разделения труда ведет к росту недовольств и криминализации.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ru-RU" altLang="zh-CN" sz="1800" b="1" dirty="0">
                <a:latin typeface="Arial" pitchFamily="34" charset="0"/>
                <a:cs typeface="Arial" pitchFamily="34" charset="0"/>
              </a:rPr>
              <a:t>Пример.</a:t>
            </a:r>
            <a:r>
              <a:rPr lang="ru-RU" altLang="zh-CN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800" dirty="0">
                <a:latin typeface="Arial" pitchFamily="34" charset="0"/>
                <a:cs typeface="Arial" pitchFamily="34" charset="0"/>
              </a:rPr>
              <a:t>Противоречия развития </a:t>
            </a:r>
            <a:r>
              <a:rPr lang="ru-RU" altLang="ru-RU" sz="1800" dirty="0" err="1">
                <a:latin typeface="Arial" pitchFamily="34" charset="0"/>
                <a:cs typeface="Arial" pitchFamily="34" charset="0"/>
              </a:rPr>
              <a:t>миросистемы</a:t>
            </a:r>
            <a:r>
              <a:rPr lang="ru-RU" altLang="ru-RU" sz="1800" dirty="0">
                <a:latin typeface="Arial" pitchFamily="34" charset="0"/>
                <a:cs typeface="Arial" pitchFamily="34" charset="0"/>
              </a:rPr>
              <a:t> ведут, например, к интеграции терроризма и наркобизнеса, сращиванию терроризма с современными процессами наркотизации общества – «</a:t>
            </a:r>
            <a:r>
              <a:rPr lang="ru-RU" altLang="ru-RU" sz="1800" dirty="0" err="1">
                <a:latin typeface="Arial" pitchFamily="34" charset="0"/>
                <a:cs typeface="Arial" pitchFamily="34" charset="0"/>
              </a:rPr>
              <a:t>наркотерроризму</a:t>
            </a:r>
            <a:r>
              <a:rPr lang="ru-RU" altLang="ru-RU" sz="1800" dirty="0">
                <a:latin typeface="Arial" pitchFamily="34" charset="0"/>
                <a:cs typeface="Arial" pitchFamily="34" charset="0"/>
              </a:rPr>
              <a:t>».</a:t>
            </a:r>
            <a:r>
              <a:rPr lang="en-US" altLang="ru-RU" sz="1800" dirty="0">
                <a:latin typeface="Arial" pitchFamily="34" charset="0"/>
                <a:cs typeface="Arial" pitchFamily="34" charset="0"/>
              </a:rPr>
              <a:t> C</a:t>
            </a:r>
            <a:r>
              <a:rPr lang="ru-RU" altLang="ru-RU" sz="1800" dirty="0" err="1">
                <a:latin typeface="Arial" pitchFamily="34" charset="0"/>
                <a:cs typeface="Arial" pitchFamily="34" charset="0"/>
              </a:rPr>
              <a:t>овременный</a:t>
            </a:r>
            <a:r>
              <a:rPr lang="ru-RU" altLang="ru-RU" sz="1800" dirty="0">
                <a:latin typeface="Arial" pitchFamily="34" charset="0"/>
                <a:cs typeface="Arial" pitchFamily="34" charset="0"/>
              </a:rPr>
              <a:t> Афганистан, страны Латинской Америки, ведущие производители наркотиков, являются и центрами крупных террористических организаций, активно поддерживающих террористические движения в других регионах.</a:t>
            </a:r>
            <a:endParaRPr lang="ru-RU" altLang="zh-CN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93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4442" y="548680"/>
            <a:ext cx="7283867" cy="64807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Терроризм как результат противоречий развития </a:t>
            </a:r>
            <a:r>
              <a:rPr lang="ru-RU" alt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миросистемы</a:t>
            </a:r>
            <a:endParaRPr lang="ru-RU" alt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4362" y="1404413"/>
            <a:ext cx="8231029" cy="4400852"/>
          </a:xfrm>
        </p:spPr>
        <p:txBody>
          <a:bodyPr>
            <a:normAutofit/>
          </a:bodyPr>
          <a:lstStyle/>
          <a:p>
            <a:pPr marL="457200" indent="-457200" eaLnBrk="1" hangingPunct="1">
              <a:lnSpc>
                <a:spcPct val="100000"/>
              </a:lnSpc>
              <a:buFont typeface="+mj-lt"/>
              <a:buAutoNum type="arabicPeriod" startAt="3"/>
            </a:pPr>
            <a:r>
              <a:rPr lang="ru-RU" altLang="zh-CN" sz="2000" dirty="0">
                <a:latin typeface="Arial" pitchFamily="34" charset="0"/>
                <a:cs typeface="Arial" pitchFamily="34" charset="0"/>
              </a:rPr>
              <a:t>Формирование мировой культуры ведет к развитию международной коммуникации, но и к расширению влияния западной массовой культуры, нивелированию местных культур, которые становятся основаниями идеологий сопротивления (научные идеологии, такие как марксизм, дискредитированы после распада СССР).</a:t>
            </a:r>
          </a:p>
          <a:p>
            <a:pPr marL="457200" indent="-457200" eaLnBrk="1" hangingPunct="1">
              <a:lnSpc>
                <a:spcPct val="100000"/>
              </a:lnSpc>
              <a:buFont typeface="+mj-lt"/>
              <a:buAutoNum type="arabicPeriod" startAt="3"/>
            </a:pPr>
            <a:r>
              <a:rPr lang="ru-RU" altLang="zh-CN" sz="2000" dirty="0">
                <a:latin typeface="Arial" pitchFamily="34" charset="0"/>
                <a:cs typeface="Arial" pitchFamily="34" charset="0"/>
              </a:rPr>
              <a:t>Развитие </a:t>
            </a:r>
            <a:r>
              <a:rPr lang="ru-RU" altLang="zh-CN" sz="2000" dirty="0" err="1">
                <a:latin typeface="Arial" pitchFamily="34" charset="0"/>
                <a:cs typeface="Arial" pitchFamily="34" charset="0"/>
              </a:rPr>
              <a:t>миросистемы</a:t>
            </a:r>
            <a:r>
              <a:rPr lang="ru-RU" altLang="zh-CN" sz="2000" dirty="0">
                <a:latin typeface="Arial" pitchFamily="34" charset="0"/>
                <a:cs typeface="Arial" pitchFamily="34" charset="0"/>
              </a:rPr>
              <a:t> ведет к формированию конкурирующих с гегемоном центров. Борьба гегемона </a:t>
            </a:r>
            <a:r>
              <a:rPr lang="ru-RU" altLang="zh-CN" sz="2000" dirty="0" err="1">
                <a:latin typeface="Arial" pitchFamily="34" charset="0"/>
                <a:cs typeface="Arial" pitchFamily="34" charset="0"/>
              </a:rPr>
              <a:t>миросистемы</a:t>
            </a:r>
            <a:r>
              <a:rPr lang="ru-RU" altLang="zh-CN" sz="2000" dirty="0">
                <a:latin typeface="Arial" pitchFamily="34" charset="0"/>
                <a:cs typeface="Arial" pitchFamily="34" charset="0"/>
              </a:rPr>
              <a:t> за лидерство ведется не только экономическими методами, но</a:t>
            </a:r>
            <a:br>
              <a:rPr lang="ru-RU" altLang="zh-CN" sz="2000" dirty="0">
                <a:latin typeface="Arial" pitchFamily="34" charset="0"/>
                <a:cs typeface="Arial" pitchFamily="34" charset="0"/>
              </a:rPr>
            </a:br>
            <a:r>
              <a:rPr lang="ru-RU" altLang="zh-CN" sz="2000" dirty="0">
                <a:latin typeface="Arial" pitchFamily="34" charset="0"/>
                <a:cs typeface="Arial" pitchFamily="34" charset="0"/>
              </a:rPr>
              <a:t>и при помощи средств </a:t>
            </a:r>
            <a:r>
              <a:rPr lang="ru-RU" altLang="zh-CN" sz="2000" dirty="0" err="1">
                <a:latin typeface="Arial" pitchFamily="34" charset="0"/>
                <a:cs typeface="Arial" pitchFamily="34" charset="0"/>
              </a:rPr>
              <a:t>просистемного</a:t>
            </a:r>
            <a:r>
              <a:rPr lang="ru-RU" altLang="zh-CN" sz="2000" dirty="0">
                <a:latin typeface="Arial" pitchFamily="34" charset="0"/>
                <a:cs typeface="Arial" pitchFamily="34" charset="0"/>
              </a:rPr>
              <a:t> влияния</a:t>
            </a:r>
            <a:r>
              <a:rPr lang="en-US" altLang="zh-CN" sz="2000" dirty="0">
                <a:latin typeface="Arial" pitchFamily="34" charset="0"/>
                <a:ea typeface="宋体" pitchFamily="2" charset="-122"/>
                <a:cs typeface="Arial" pitchFamily="34" charset="0"/>
              </a:rPr>
              <a:t>: </a:t>
            </a:r>
            <a:r>
              <a:rPr lang="ru-RU" altLang="zh-CN" sz="2000" dirty="0">
                <a:latin typeface="Arial" pitchFamily="34" charset="0"/>
                <a:cs typeface="Arial" pitchFamily="34" charset="0"/>
              </a:rPr>
              <a:t>разрыва сетей неравного обмена (например санкции против России), «оранжевых» революций, поддержки террористических организаций и др.</a:t>
            </a:r>
            <a:endParaRPr lang="ru-RU" alt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372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4442" y="548680"/>
            <a:ext cx="6264696" cy="64807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400" dirty="0">
                <a:solidFill>
                  <a:srgbClr val="002060"/>
                </a:solidFill>
                <a:latin typeface="Arial Black" pitchFamily="34" charset="0"/>
                <a:ea typeface="+mn-ea"/>
                <a:cs typeface="+mn-cs"/>
              </a:rPr>
              <a:t>Результаты борьбы государств с терроризмом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540346" y="1375660"/>
            <a:ext cx="8231029" cy="500566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spcBef>
                <a:spcPts val="600"/>
              </a:spcBef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Результаты борьбы государств с терроризмом имеют сомнительный характер, поскольку условия существования данного явления формирует сама система. Терроризм выступает или как средство борьбы с расширением системы, или как </a:t>
            </a:r>
            <a:r>
              <a:rPr lang="ru-RU" altLang="ru-RU" sz="2200" dirty="0" err="1">
                <a:latin typeface="Arial" pitchFamily="34" charset="0"/>
                <a:cs typeface="Arial" pitchFamily="34" charset="0"/>
              </a:rPr>
              <a:t>просистемное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 средство, используемое ведущим государством мира в целях конкуренции с новыми формирующимися центрами силы.</a:t>
            </a:r>
          </a:p>
          <a:p>
            <a:pPr eaLnBrk="1" hangingPunct="1">
              <a:lnSpc>
                <a:spcPct val="110000"/>
              </a:lnSpc>
              <a:spcBef>
                <a:spcPts val="600"/>
              </a:spcBef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Целенаправленное изменение мировой системы в сторону устранения противоречий ее развития – главное условие борьбы с терроризмом.</a:t>
            </a:r>
          </a:p>
          <a:p>
            <a:pPr eaLnBrk="1" hangingPunct="1">
              <a:lnSpc>
                <a:spcPct val="110000"/>
              </a:lnSpc>
              <a:spcBef>
                <a:spcPts val="600"/>
              </a:spcBef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Изменение системы происходит стихийно, что ведет к увеличению полномочий силовых структур и снижению базовых ценностей современной </a:t>
            </a:r>
            <a:r>
              <a:rPr lang="ru-RU" altLang="ru-RU" sz="2200" dirty="0" err="1">
                <a:latin typeface="Arial" pitchFamily="34" charset="0"/>
                <a:cs typeface="Arial" pitchFamily="34" charset="0"/>
              </a:rPr>
              <a:t>миросистемы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 – свободы и демократии.</a:t>
            </a:r>
          </a:p>
        </p:txBody>
      </p:sp>
    </p:spTree>
    <p:extLst>
      <p:ext uri="{BB962C8B-B14F-4D97-AF65-F5344CB8AC3E}">
        <p14:creationId xmlns:p14="http://schemas.microsoft.com/office/powerpoint/2010/main" val="1108082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68338" y="1412776"/>
            <a:ext cx="8508002" cy="4637112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altLang="ru-RU" sz="2200" i="1" dirty="0" err="1">
                <a:latin typeface="Arial" pitchFamily="34" charset="0"/>
                <a:cs typeface="Arial" pitchFamily="34" charset="0"/>
              </a:rPr>
              <a:t>Валлерстайн</a:t>
            </a:r>
            <a:r>
              <a:rPr lang="ru-RU" altLang="ru-RU" sz="2200" i="1" dirty="0">
                <a:latin typeface="Arial" pitchFamily="34" charset="0"/>
                <a:cs typeface="Arial" pitchFamily="34" charset="0"/>
              </a:rPr>
              <a:t>, И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. Анализ мировых систем и ситуация в современном мире / И. </a:t>
            </a:r>
            <a:r>
              <a:rPr lang="ru-RU" altLang="ru-RU" sz="2200" dirty="0" err="1">
                <a:latin typeface="Arial" pitchFamily="34" charset="0"/>
                <a:cs typeface="Arial" pitchFamily="34" charset="0"/>
              </a:rPr>
              <a:t>Валлерстайн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 . – СПб. </a:t>
            </a:r>
            <a:r>
              <a:rPr lang="en-US" altLang="ru-RU" sz="2200" dirty="0">
                <a:latin typeface="Arial" pitchFamily="34" charset="0"/>
                <a:cs typeface="Arial" pitchFamily="34" charset="0"/>
              </a:rPr>
              <a:t>: 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Университетская книга, 2001. – 414 с.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altLang="ru-RU" sz="2200" i="1" dirty="0" err="1">
                <a:latin typeface="Arial" pitchFamily="34" charset="0"/>
                <a:cs typeface="Arial" pitchFamily="34" charset="0"/>
              </a:rPr>
              <a:t>Изгарская</a:t>
            </a:r>
            <a:r>
              <a:rPr lang="ru-RU" altLang="ru-RU" sz="2200" i="1" dirty="0">
                <a:latin typeface="Arial" pitchFamily="34" charset="0"/>
                <a:cs typeface="Arial" pitchFamily="34" charset="0"/>
              </a:rPr>
              <a:t>, А. А. 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Терроризм как форма антисистемного движения / А. А. </a:t>
            </a:r>
            <a:r>
              <a:rPr lang="ru-RU" altLang="ru-RU" sz="2200" dirty="0" err="1">
                <a:latin typeface="Arial" pitchFamily="34" charset="0"/>
                <a:cs typeface="Arial" pitchFamily="34" charset="0"/>
              </a:rPr>
              <a:t>Изгарская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, С. С. Лысенко</a:t>
            </a:r>
            <a:r>
              <a:rPr lang="en-US" altLang="ru-RU" sz="2200" dirty="0">
                <a:latin typeface="Arial" pitchFamily="34" charset="0"/>
                <a:cs typeface="Arial" pitchFamily="34" charset="0"/>
              </a:rPr>
              <a:t> //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 Мат-</a:t>
            </a:r>
            <a:r>
              <a:rPr lang="ru-RU" altLang="ru-RU" sz="2200" dirty="0" err="1">
                <a:latin typeface="Arial" pitchFamily="34" charset="0"/>
                <a:cs typeface="Arial" pitchFamily="34" charset="0"/>
              </a:rPr>
              <a:t>лы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200" dirty="0" err="1">
                <a:latin typeface="Arial" pitchFamily="34" charset="0"/>
                <a:cs typeface="Arial" pitchFamily="34" charset="0"/>
              </a:rPr>
              <a:t>Всерос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. науч.-</a:t>
            </a:r>
            <a:r>
              <a:rPr lang="ru-RU" altLang="ru-RU" sz="2200" dirty="0" err="1">
                <a:latin typeface="Arial" pitchFamily="34" charset="0"/>
                <a:cs typeface="Arial" pitchFamily="34" charset="0"/>
              </a:rPr>
              <a:t>практ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altLang="ru-RU" sz="2200" dirty="0" err="1">
                <a:latin typeface="Arial" pitchFamily="34" charset="0"/>
                <a:cs typeface="Arial" pitchFamily="34" charset="0"/>
              </a:rPr>
              <a:t>конф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. «Использование учебного и научного потенциала в области противодействия терроризму» </a:t>
            </a:r>
            <a:r>
              <a:rPr lang="en-US" altLang="ru-RU" sz="2200" dirty="0">
                <a:latin typeface="Arial" pitchFamily="34" charset="0"/>
                <a:cs typeface="Arial" pitchFamily="34" charset="0"/>
              </a:rPr>
              <a:t>/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 под ред. проф. В. Д. Путятина. – Новосибирск : </a:t>
            </a:r>
            <a:r>
              <a:rPr lang="ru-RU" altLang="ru-RU" sz="2200" dirty="0" err="1">
                <a:latin typeface="Arial" pitchFamily="34" charset="0"/>
                <a:cs typeface="Arial" pitchFamily="34" charset="0"/>
              </a:rPr>
              <a:t>Новосиб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. изд. дом, 2016. – С. 154–156.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altLang="ru-RU" sz="2200" i="1" dirty="0" err="1">
                <a:latin typeface="Arial" pitchFamily="34" charset="0"/>
                <a:cs typeface="Arial" pitchFamily="34" charset="0"/>
              </a:rPr>
              <a:t>Изгарская</a:t>
            </a:r>
            <a:r>
              <a:rPr lang="ru-RU" altLang="ru-RU" sz="2200" i="1" dirty="0">
                <a:latin typeface="Arial" pitchFamily="34" charset="0"/>
                <a:cs typeface="Arial" pitchFamily="34" charset="0"/>
              </a:rPr>
              <a:t>, А. А. 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Пространство социальных отношений</a:t>
            </a:r>
            <a:br>
              <a:rPr lang="ru-RU" altLang="ru-RU" sz="2200" dirty="0">
                <a:latin typeface="Arial" pitchFamily="34" charset="0"/>
                <a:cs typeface="Arial" pitchFamily="34" charset="0"/>
              </a:rPr>
            </a:br>
            <a:r>
              <a:rPr lang="ru-RU" altLang="ru-RU" sz="2200" dirty="0">
                <a:latin typeface="Arial" pitchFamily="34" charset="0"/>
                <a:cs typeface="Arial" pitchFamily="34" charset="0"/>
              </a:rPr>
              <a:t>в геополитическом и </a:t>
            </a:r>
            <a:r>
              <a:rPr lang="ru-RU" altLang="ru-RU" sz="2200" dirty="0" err="1">
                <a:latin typeface="Arial" pitchFamily="34" charset="0"/>
                <a:cs typeface="Arial" pitchFamily="34" charset="0"/>
              </a:rPr>
              <a:t>миросистемном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 измерениях. Внешние и внутренние факторы динамики современной России /</a:t>
            </a:r>
            <a:br>
              <a:rPr lang="ru-RU" altLang="ru-RU" sz="2200" dirty="0">
                <a:latin typeface="Arial" pitchFamily="34" charset="0"/>
                <a:cs typeface="Arial" pitchFamily="34" charset="0"/>
              </a:rPr>
            </a:br>
            <a:r>
              <a:rPr lang="ru-RU" altLang="ru-RU" sz="2200" dirty="0">
                <a:latin typeface="Arial" pitchFamily="34" charset="0"/>
                <a:cs typeface="Arial" pitchFamily="34" charset="0"/>
              </a:rPr>
              <a:t>А. А. </a:t>
            </a:r>
            <a:r>
              <a:rPr lang="ru-RU" altLang="ru-RU" sz="2200" dirty="0" err="1">
                <a:latin typeface="Arial" pitchFamily="34" charset="0"/>
                <a:cs typeface="Arial" pitchFamily="34" charset="0"/>
              </a:rPr>
              <a:t>Изгарская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. – Новосибирск </a:t>
            </a:r>
            <a:r>
              <a:rPr lang="en-US" altLang="ru-RU" sz="2200" dirty="0">
                <a:latin typeface="Arial" pitchFamily="34" charset="0"/>
                <a:cs typeface="Arial" pitchFamily="34" charset="0"/>
              </a:rPr>
              <a:t>: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 НГПУ, 2012. – 250 с.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60426" y="620688"/>
            <a:ext cx="35650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Arial Black" pitchFamily="34" charset="0"/>
              </a:rPr>
              <a:t>Литература:</a:t>
            </a:r>
          </a:p>
        </p:txBody>
      </p:sp>
    </p:spTree>
    <p:extLst>
      <p:ext uri="{BB962C8B-B14F-4D97-AF65-F5344CB8AC3E}">
        <p14:creationId xmlns:p14="http://schemas.microsoft.com/office/powerpoint/2010/main" val="389535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4402" y="654390"/>
            <a:ext cx="22688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Arial Black" pitchFamily="34" charset="0"/>
              </a:rPr>
              <a:t>План: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56370" y="1412776"/>
            <a:ext cx="7888070" cy="46997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0850" indent="-450850" algn="l">
              <a:lnSpc>
                <a:spcPct val="110000"/>
              </a:lnSpc>
              <a:spcBef>
                <a:spcPts val="600"/>
              </a:spcBef>
              <a:buFontTx/>
              <a:buAutoNum type="arabicPeriod"/>
            </a:pPr>
            <a:r>
              <a:rPr lang="ru-RU" altLang="ru-RU" sz="2000" dirty="0">
                <a:latin typeface="Arial" pitchFamily="34" charset="0"/>
                <a:cs typeface="Arial" pitchFamily="34" charset="0"/>
              </a:rPr>
              <a:t>Теоретические основания исследования терроризма как явления международной системы</a:t>
            </a:r>
            <a:r>
              <a:rPr lang="en-US" altLang="ru-RU" sz="2000" dirty="0">
                <a:latin typeface="Arial" pitchFamily="34" charset="0"/>
                <a:cs typeface="Arial" pitchFamily="34" charset="0"/>
              </a:rPr>
              <a:t>:</a:t>
            </a:r>
            <a:endParaRPr lang="ru-RU" altLang="ru-RU" sz="2000" dirty="0">
              <a:latin typeface="Arial" pitchFamily="34" charset="0"/>
              <a:cs typeface="Arial" pitchFamily="34" charset="0"/>
            </a:endParaRPr>
          </a:p>
          <a:p>
            <a:pPr marL="723900" indent="-274638" algn="l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altLang="ru-RU" sz="2000" dirty="0" err="1">
                <a:latin typeface="Arial" pitchFamily="34" charset="0"/>
                <a:cs typeface="Arial" pitchFamily="34" charset="0"/>
              </a:rPr>
              <a:t>реалистская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 парадигма теории международных отношений</a:t>
            </a:r>
            <a:r>
              <a:rPr lang="en-US" altLang="ru-RU" sz="2000" dirty="0">
                <a:latin typeface="Arial" pitchFamily="34" charset="0"/>
                <a:cs typeface="Arial" pitchFamily="34" charset="0"/>
              </a:rPr>
              <a:t>;</a:t>
            </a:r>
            <a:endParaRPr lang="ru-RU" altLang="ru-RU" sz="2000" dirty="0">
              <a:latin typeface="Arial" pitchFamily="34" charset="0"/>
              <a:cs typeface="Arial" pitchFamily="34" charset="0"/>
            </a:endParaRPr>
          </a:p>
          <a:p>
            <a:pPr marL="723900" indent="-274638" algn="l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altLang="ru-RU" sz="2000" dirty="0">
                <a:latin typeface="Arial" pitchFamily="34" charset="0"/>
                <a:cs typeface="Arial" pitchFamily="34" charset="0"/>
              </a:rPr>
              <a:t>цивилизационная теория</a:t>
            </a:r>
            <a:r>
              <a:rPr lang="en-US" altLang="ru-RU" sz="20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723900" indent="-274638" algn="l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altLang="ru-RU" sz="2000" dirty="0" err="1">
                <a:latin typeface="Arial" pitchFamily="34" charset="0"/>
                <a:cs typeface="Arial" pitchFamily="34" charset="0"/>
              </a:rPr>
              <a:t>миросистемный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 анализ.</a:t>
            </a:r>
          </a:p>
          <a:p>
            <a:pPr marL="450850" indent="-450850" algn="l">
              <a:lnSpc>
                <a:spcPct val="110000"/>
              </a:lnSpc>
              <a:spcBef>
                <a:spcPts val="600"/>
              </a:spcBef>
              <a:buFontTx/>
              <a:buAutoNum type="arabicPeriod" startAt="2"/>
            </a:pPr>
            <a:r>
              <a:rPr lang="ru-RU" altLang="ru-RU" sz="2000" dirty="0">
                <a:latin typeface="Arial" pitchFamily="34" charset="0"/>
                <a:cs typeface="Arial" pitchFamily="34" charset="0"/>
              </a:rPr>
              <a:t>Характеристики современной глобальной системы.</a:t>
            </a:r>
          </a:p>
          <a:p>
            <a:pPr marL="450850" indent="-450850" algn="l">
              <a:lnSpc>
                <a:spcPct val="110000"/>
              </a:lnSpc>
              <a:spcBef>
                <a:spcPts val="600"/>
              </a:spcBef>
              <a:buFontTx/>
              <a:buAutoNum type="arabicPeriod" startAt="2"/>
            </a:pPr>
            <a:r>
              <a:rPr lang="ru-RU" altLang="ru-RU" sz="2000" dirty="0">
                <a:latin typeface="Arial" pitchFamily="34" charset="0"/>
                <a:cs typeface="Arial" pitchFamily="34" charset="0"/>
              </a:rPr>
              <a:t>Терроризм как вид антисистемного движения.</a:t>
            </a:r>
          </a:p>
          <a:p>
            <a:pPr marL="450850" indent="-450850" algn="l">
              <a:lnSpc>
                <a:spcPct val="110000"/>
              </a:lnSpc>
              <a:spcBef>
                <a:spcPts val="600"/>
              </a:spcBef>
              <a:buFontTx/>
              <a:buAutoNum type="arabicPeriod" startAt="2"/>
            </a:pPr>
            <a:r>
              <a:rPr lang="ru-RU" altLang="ru-RU" sz="2000" dirty="0">
                <a:latin typeface="Arial" pitchFamily="34" charset="0"/>
                <a:cs typeface="Arial" pitchFamily="34" charset="0"/>
              </a:rPr>
              <a:t>Терроризм как результат противоречий развития мировой системы.</a:t>
            </a:r>
            <a:endParaRPr lang="en-US" altLang="ru-RU" sz="2000" dirty="0">
              <a:latin typeface="Arial" pitchFamily="34" charset="0"/>
              <a:cs typeface="Arial" pitchFamily="34" charset="0"/>
            </a:endParaRPr>
          </a:p>
          <a:p>
            <a:pPr marL="450850" indent="-450850" algn="l">
              <a:lnSpc>
                <a:spcPct val="110000"/>
              </a:lnSpc>
              <a:spcBef>
                <a:spcPts val="600"/>
              </a:spcBef>
              <a:buFontTx/>
              <a:buAutoNum type="arabicPeriod" startAt="2"/>
            </a:pPr>
            <a:r>
              <a:rPr lang="ru-RU" altLang="ru-RU" sz="2000" dirty="0">
                <a:latin typeface="Arial" pitchFamily="34" charset="0"/>
                <a:cs typeface="Arial" pitchFamily="34" charset="0"/>
              </a:rPr>
              <a:t>Причины, порождающие рост терроризма.</a:t>
            </a:r>
          </a:p>
          <a:p>
            <a:pPr marL="450850" indent="-450850" algn="l">
              <a:lnSpc>
                <a:spcPct val="110000"/>
              </a:lnSpc>
              <a:spcBef>
                <a:spcPts val="600"/>
              </a:spcBef>
              <a:buFontTx/>
              <a:buAutoNum type="arabicPeriod" startAt="2"/>
            </a:pPr>
            <a:r>
              <a:rPr lang="ru-RU" altLang="ru-RU" sz="2000" dirty="0">
                <a:latin typeface="Arial" pitchFamily="34" charset="0"/>
                <a:cs typeface="Arial" pitchFamily="34" charset="0"/>
              </a:rPr>
              <a:t>Цели террора.</a:t>
            </a:r>
          </a:p>
          <a:p>
            <a:pPr marL="450850" indent="-450850" algn="l">
              <a:lnSpc>
                <a:spcPct val="110000"/>
              </a:lnSpc>
              <a:spcBef>
                <a:spcPts val="600"/>
              </a:spcBef>
              <a:buFontTx/>
              <a:buAutoNum type="arabicPeriod" startAt="2"/>
            </a:pPr>
            <a:r>
              <a:rPr lang="ru-RU" altLang="ru-RU" sz="2000" dirty="0">
                <a:latin typeface="Arial" pitchFamily="34" charset="0"/>
                <a:cs typeface="Arial" pitchFamily="34" charset="0"/>
              </a:rPr>
              <a:t>Методы и способы борьбы с терроризмом.</a:t>
            </a:r>
          </a:p>
          <a:p>
            <a:pPr marL="450850" indent="-450850" algn="l">
              <a:lnSpc>
                <a:spcPct val="110000"/>
              </a:lnSpc>
              <a:spcBef>
                <a:spcPts val="600"/>
              </a:spcBef>
              <a:buFontTx/>
              <a:buAutoNum type="arabicPeriod" startAt="2"/>
            </a:pPr>
            <a:r>
              <a:rPr lang="ru-RU" altLang="ru-RU" sz="2000" dirty="0">
                <a:latin typeface="Arial" pitchFamily="34" charset="0"/>
                <a:cs typeface="Arial" pitchFamily="34" charset="0"/>
              </a:rPr>
              <a:t>Результаты борьбы государств с терроризмом.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endParaRPr lang="ru-RU" altLang="ru-RU" sz="2000" dirty="0"/>
          </a:p>
        </p:txBody>
      </p:sp>
    </p:spTree>
    <p:extLst>
      <p:ext uri="{BB962C8B-B14F-4D97-AF65-F5344CB8AC3E}">
        <p14:creationId xmlns:p14="http://schemas.microsoft.com/office/powerpoint/2010/main" val="172305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450" y="116632"/>
            <a:ext cx="6624736" cy="1623714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2800" dirty="0">
                <a:solidFill>
                  <a:srgbClr val="002060"/>
                </a:solidFill>
                <a:latin typeface="Arial Black" pitchFamily="34" charset="0"/>
              </a:rPr>
              <a:t>Теоретические основания исследования терроризма</a:t>
            </a:r>
            <a:r>
              <a:rPr lang="en-US" altLang="ru-RU" sz="2800" dirty="0">
                <a:solidFill>
                  <a:srgbClr val="002060"/>
                </a:solidFill>
                <a:latin typeface="Arial Black" pitchFamily="34" charset="0"/>
              </a:rPr>
              <a:t>:</a:t>
            </a:r>
            <a:r>
              <a:rPr lang="ru-RU" altLang="ru-RU" sz="2800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altLang="ru-RU" sz="2800" dirty="0" err="1">
                <a:solidFill>
                  <a:srgbClr val="002060"/>
                </a:solidFill>
                <a:latin typeface="Arial Black" pitchFamily="34" charset="0"/>
              </a:rPr>
              <a:t>реалистская</a:t>
            </a:r>
            <a:r>
              <a:rPr lang="ru-RU" altLang="ru-RU" sz="2800" dirty="0">
                <a:solidFill>
                  <a:srgbClr val="002060"/>
                </a:solidFill>
                <a:latin typeface="Arial Black" pitchFamily="34" charset="0"/>
              </a:rPr>
              <a:t> парадигма теории международных отношений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24322" y="1844824"/>
            <a:ext cx="8640960" cy="4824536"/>
          </a:xfrm>
        </p:spPr>
        <p:txBody>
          <a:bodyPr>
            <a:normAutofit/>
          </a:bodyPr>
          <a:lstStyle/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buFontTx/>
              <a:buAutoNum type="arabicPeriod"/>
            </a:pPr>
            <a:r>
              <a:rPr lang="ru-RU" altLang="zh-CN" sz="1700" dirty="0">
                <a:latin typeface="Arial" pitchFamily="34" charset="0"/>
                <a:cs typeface="Arial" pitchFamily="34" charset="0"/>
              </a:rPr>
              <a:t>Философскими основаниями </a:t>
            </a:r>
            <a:r>
              <a:rPr lang="ru-RU" altLang="zh-CN" sz="1700" dirty="0" err="1">
                <a:latin typeface="Arial" pitchFamily="34" charset="0"/>
                <a:cs typeface="Arial" pitchFamily="34" charset="0"/>
              </a:rPr>
              <a:t>реалистской</a:t>
            </a:r>
            <a:r>
              <a:rPr lang="ru-RU" altLang="zh-CN" sz="1700" dirty="0">
                <a:latin typeface="Arial" pitchFamily="34" charset="0"/>
                <a:cs typeface="Arial" pitchFamily="34" charset="0"/>
              </a:rPr>
              <a:t> парадигмы являются идеи Фукидида, Н. Макиавелли, Т. Гоббса.</a:t>
            </a:r>
          </a:p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buFontTx/>
              <a:buAutoNum type="arabicPeriod"/>
            </a:pPr>
            <a:r>
              <a:rPr lang="ru-RU" altLang="zh-CN" sz="1700" dirty="0">
                <a:latin typeface="Arial" pitchFamily="34" charset="0"/>
                <a:cs typeface="Arial" pitchFamily="34" charset="0"/>
              </a:rPr>
              <a:t>Основные представители</a:t>
            </a:r>
            <a:r>
              <a:rPr lang="en-US" altLang="zh-CN" sz="1700" dirty="0">
                <a:latin typeface="Arial" pitchFamily="34" charset="0"/>
                <a:ea typeface="宋体" pitchFamily="2" charset="-122"/>
                <a:cs typeface="Arial" pitchFamily="34" charset="0"/>
              </a:rPr>
              <a:t>:</a:t>
            </a:r>
            <a:r>
              <a:rPr lang="ru-RU" altLang="zh-CN" sz="1700" dirty="0">
                <a:latin typeface="Arial" pitchFamily="34" charset="0"/>
                <a:cs typeface="Arial" pitchFamily="34" charset="0"/>
              </a:rPr>
              <a:t> Г. </a:t>
            </a:r>
            <a:r>
              <a:rPr lang="ru-RU" altLang="zh-CN" sz="1700" dirty="0" err="1">
                <a:latin typeface="Arial" pitchFamily="34" charset="0"/>
                <a:cs typeface="Arial" pitchFamily="34" charset="0"/>
              </a:rPr>
              <a:t>Моргентау</a:t>
            </a:r>
            <a:r>
              <a:rPr lang="ru-RU" altLang="zh-CN" sz="1700" dirty="0">
                <a:latin typeface="Arial" pitchFamily="34" charset="0"/>
                <a:cs typeface="Arial" pitchFamily="34" charset="0"/>
              </a:rPr>
              <a:t>, Дж. </a:t>
            </a:r>
            <a:r>
              <a:rPr lang="ru-RU" altLang="zh-CN" sz="1700" dirty="0" err="1">
                <a:latin typeface="Arial" pitchFamily="34" charset="0"/>
                <a:cs typeface="Arial" pitchFamily="34" charset="0"/>
              </a:rPr>
              <a:t>Кенн</a:t>
            </a:r>
            <a:r>
              <a:rPr lang="ru-RU" altLang="zh-CN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zh-CN" sz="1700" dirty="0" err="1">
                <a:latin typeface="Arial" pitchFamily="34" charset="0"/>
                <a:cs typeface="Arial" pitchFamily="34" charset="0"/>
              </a:rPr>
              <a:t>Г.Киссинджер</a:t>
            </a:r>
            <a:r>
              <a:rPr lang="ru-RU" altLang="zh-CN" sz="1700" dirty="0">
                <a:latin typeface="Arial" pitchFamily="34" charset="0"/>
                <a:cs typeface="Arial" pitchFamily="34" charset="0"/>
              </a:rPr>
              <a:t>, Р. Арон,</a:t>
            </a:r>
            <a:br>
              <a:rPr lang="ru-RU" altLang="zh-CN" sz="1700" dirty="0">
                <a:latin typeface="Arial" pitchFamily="34" charset="0"/>
                <a:cs typeface="Arial" pitchFamily="34" charset="0"/>
              </a:rPr>
            </a:br>
            <a:r>
              <a:rPr lang="ru-RU" altLang="zh-CN" sz="1700" dirty="0">
                <a:latin typeface="Arial" pitchFamily="34" charset="0"/>
                <a:cs typeface="Arial" pitchFamily="34" charset="0"/>
              </a:rPr>
              <a:t>К. </a:t>
            </a:r>
            <a:r>
              <a:rPr lang="ru-RU" altLang="zh-CN" sz="1700" dirty="0" err="1">
                <a:latin typeface="Arial" pitchFamily="34" charset="0"/>
                <a:cs typeface="Arial" pitchFamily="34" charset="0"/>
              </a:rPr>
              <a:t>Уолц</a:t>
            </a:r>
            <a:r>
              <a:rPr lang="ru-RU" altLang="zh-CN" sz="1700" dirty="0">
                <a:latin typeface="Arial" pitchFamily="34" charset="0"/>
                <a:cs typeface="Arial" pitchFamily="34" charset="0"/>
              </a:rPr>
              <a:t>, Р. </a:t>
            </a:r>
            <a:r>
              <a:rPr lang="ru-RU" altLang="zh-CN" sz="1700" dirty="0" err="1">
                <a:latin typeface="Arial" pitchFamily="34" charset="0"/>
                <a:cs typeface="Arial" pitchFamily="34" charset="0"/>
              </a:rPr>
              <a:t>Кеохэн</a:t>
            </a:r>
            <a:r>
              <a:rPr lang="ru-RU" altLang="zh-CN" sz="1700" dirty="0">
                <a:latin typeface="Arial" pitchFamily="34" charset="0"/>
                <a:cs typeface="Arial" pitchFamily="34" charset="0"/>
              </a:rPr>
              <a:t>, А. Бьюкенен.</a:t>
            </a:r>
            <a:endParaRPr lang="en-US" altLang="zh-CN" sz="1700" dirty="0"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buFontTx/>
              <a:buAutoNum type="arabicPeriod"/>
            </a:pPr>
            <a:r>
              <a:rPr lang="ru-RU" altLang="ru-RU" sz="1700" dirty="0">
                <a:latin typeface="Arial" pitchFamily="34" charset="0"/>
                <a:cs typeface="Arial" pitchFamily="34" charset="0"/>
              </a:rPr>
              <a:t>Основные идеи </a:t>
            </a:r>
            <a:r>
              <a:rPr lang="ru-RU" altLang="ru-RU" sz="1700" dirty="0" err="1">
                <a:latin typeface="Arial" pitchFamily="34" charset="0"/>
                <a:cs typeface="Arial" pitchFamily="34" charset="0"/>
              </a:rPr>
              <a:t>реалистской</a:t>
            </a:r>
            <a:r>
              <a:rPr lang="ru-RU" altLang="ru-RU" sz="1700" dirty="0">
                <a:latin typeface="Arial" pitchFamily="34" charset="0"/>
                <a:cs typeface="Arial" pitchFamily="34" charset="0"/>
              </a:rPr>
              <a:t> парадигмы</a:t>
            </a:r>
            <a:r>
              <a:rPr lang="en-US" altLang="ru-RU" sz="17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723900" indent="-355600" eaLnBrk="1" hangingPunct="1">
              <a:lnSpc>
                <a:spcPct val="100000"/>
              </a:lnSpc>
              <a:spcBef>
                <a:spcPts val="0"/>
              </a:spcBef>
              <a:tabLst>
                <a:tab pos="900113" algn="l"/>
              </a:tabLst>
            </a:pPr>
            <a:r>
              <a:rPr lang="ru-RU" altLang="zh-CN" sz="1700" dirty="0">
                <a:latin typeface="Arial" pitchFamily="34" charset="0"/>
                <a:cs typeface="Arial" pitchFamily="34" charset="0"/>
              </a:rPr>
              <a:t>человеческой природе свойственна жажда власти</a:t>
            </a:r>
            <a:r>
              <a:rPr lang="en-US" altLang="zh-CN" sz="1700" dirty="0">
                <a:latin typeface="Arial" pitchFamily="34" charset="0"/>
                <a:ea typeface="宋体" pitchFamily="2" charset="-122"/>
                <a:cs typeface="Arial" pitchFamily="34" charset="0"/>
              </a:rPr>
              <a:t>;</a:t>
            </a:r>
          </a:p>
          <a:p>
            <a:pPr marL="723900" indent="-355600" eaLnBrk="1" hangingPunct="1">
              <a:lnSpc>
                <a:spcPct val="100000"/>
              </a:lnSpc>
              <a:spcBef>
                <a:spcPts val="0"/>
              </a:spcBef>
              <a:tabLst>
                <a:tab pos="900113" algn="l"/>
              </a:tabLst>
            </a:pPr>
            <a:r>
              <a:rPr lang="ru-RU" altLang="zh-CN" sz="1700" dirty="0">
                <a:latin typeface="Arial" pitchFamily="34" charset="0"/>
                <a:cs typeface="Arial" pitchFamily="34" charset="0"/>
              </a:rPr>
              <a:t>поддержание и расширение власти – основной интерес любого государства</a:t>
            </a:r>
            <a:r>
              <a:rPr lang="en-US" altLang="zh-CN" sz="1700" dirty="0">
                <a:latin typeface="Arial" pitchFamily="34" charset="0"/>
                <a:ea typeface="宋体" pitchFamily="2" charset="-122"/>
                <a:cs typeface="Arial" pitchFamily="34" charset="0"/>
              </a:rPr>
              <a:t>;</a:t>
            </a:r>
          </a:p>
          <a:p>
            <a:pPr marL="723900" indent="-355600" eaLnBrk="1" hangingPunct="1">
              <a:lnSpc>
                <a:spcPct val="100000"/>
              </a:lnSpc>
              <a:spcBef>
                <a:spcPts val="0"/>
              </a:spcBef>
              <a:tabLst>
                <a:tab pos="900113" algn="l"/>
              </a:tabLst>
            </a:pPr>
            <a:r>
              <a:rPr lang="ru-RU" altLang="zh-CN" sz="1700" dirty="0">
                <a:latin typeface="Arial" pitchFamily="34" charset="0"/>
                <a:cs typeface="Arial" pitchFamily="34" charset="0"/>
              </a:rPr>
              <a:t>ни одна международная организация не играет значительной роли в международных отношениях</a:t>
            </a:r>
            <a:r>
              <a:rPr lang="en-US" altLang="zh-CN" sz="1700" dirty="0">
                <a:latin typeface="Arial" pitchFamily="34" charset="0"/>
                <a:ea typeface="宋体" pitchFamily="2" charset="-122"/>
                <a:cs typeface="Arial" pitchFamily="34" charset="0"/>
              </a:rPr>
              <a:t>;</a:t>
            </a:r>
            <a:endParaRPr lang="ru-RU" altLang="zh-CN" sz="1700" dirty="0">
              <a:latin typeface="Arial" pitchFamily="34" charset="0"/>
              <a:cs typeface="Arial" pitchFamily="34" charset="0"/>
            </a:endParaRPr>
          </a:p>
          <a:p>
            <a:pPr marL="723900" indent="-355600" eaLnBrk="1" hangingPunct="1">
              <a:lnSpc>
                <a:spcPct val="100000"/>
              </a:lnSpc>
              <a:spcBef>
                <a:spcPts val="0"/>
              </a:spcBef>
              <a:tabLst>
                <a:tab pos="900113" algn="l"/>
              </a:tabLst>
            </a:pPr>
            <a:r>
              <a:rPr lang="ru-RU" altLang="zh-CN" sz="1700" dirty="0">
                <a:latin typeface="Arial" pitchFamily="34" charset="0"/>
                <a:cs typeface="Arial" pitchFamily="34" charset="0"/>
              </a:rPr>
              <a:t>сфера глобальной политики – сфера анархии, постоянного конфликта и войн</a:t>
            </a:r>
            <a:r>
              <a:rPr lang="en-US" altLang="zh-CN" sz="1700" dirty="0">
                <a:latin typeface="Arial" pitchFamily="34" charset="0"/>
                <a:ea typeface="宋体" pitchFamily="2" charset="-122"/>
                <a:cs typeface="Arial" pitchFamily="34" charset="0"/>
              </a:rPr>
              <a:t>;</a:t>
            </a:r>
            <a:endParaRPr lang="ru-RU" altLang="zh-CN" sz="1700" dirty="0">
              <a:latin typeface="Arial" pitchFamily="34" charset="0"/>
              <a:cs typeface="Arial" pitchFamily="34" charset="0"/>
            </a:endParaRPr>
          </a:p>
          <a:p>
            <a:pPr marL="723900" indent="-355600" eaLnBrk="1" hangingPunct="1">
              <a:lnSpc>
                <a:spcPct val="100000"/>
              </a:lnSpc>
              <a:spcBef>
                <a:spcPts val="0"/>
              </a:spcBef>
              <a:tabLst>
                <a:tab pos="900113" algn="l"/>
              </a:tabLst>
            </a:pPr>
            <a:r>
              <a:rPr lang="ru-RU" altLang="zh-CN" sz="1700" dirty="0">
                <a:latin typeface="Arial" pitchFamily="34" charset="0"/>
                <a:cs typeface="Arial" pitchFamily="34" charset="0"/>
              </a:rPr>
              <a:t>в глобальной политике при равновесии сил между великими державами может возникнуть стабильная ситуация с отсутствием войн</a:t>
            </a:r>
            <a:r>
              <a:rPr lang="en-US" altLang="zh-CN" sz="1700" dirty="0">
                <a:latin typeface="Arial" pitchFamily="34" charset="0"/>
                <a:ea typeface="宋体" pitchFamily="2" charset="-122"/>
                <a:cs typeface="Arial" pitchFamily="34" charset="0"/>
              </a:rPr>
              <a:t>;</a:t>
            </a:r>
            <a:endParaRPr lang="ru-RU" altLang="zh-CN" sz="1700" dirty="0">
              <a:latin typeface="Arial" pitchFamily="34" charset="0"/>
              <a:cs typeface="Arial" pitchFamily="34" charset="0"/>
            </a:endParaRPr>
          </a:p>
          <a:p>
            <a:pPr marL="723900" indent="-355600" eaLnBrk="1" hangingPunct="1">
              <a:lnSpc>
                <a:spcPct val="100000"/>
              </a:lnSpc>
              <a:spcBef>
                <a:spcPts val="0"/>
              </a:spcBef>
              <a:tabLst>
                <a:tab pos="900113" algn="l"/>
              </a:tabLst>
            </a:pPr>
            <a:r>
              <a:rPr lang="ru-RU" altLang="zh-CN" sz="1700" dirty="0">
                <a:latin typeface="Arial" pitchFamily="34" charset="0"/>
                <a:cs typeface="Arial" pitchFamily="34" charset="0"/>
              </a:rPr>
              <a:t>решение проблемы терроризма предлагается в рамках теории «демократического мира» (демократические страны не воюют между собой и являются более развитыми), необходимо создать космополитический союз демократических стран с особыми полномочиями и правом превентивного применения силы (Р. </a:t>
            </a:r>
            <a:r>
              <a:rPr lang="ru-RU" altLang="zh-CN" sz="1700" dirty="0" err="1">
                <a:latin typeface="Arial" pitchFamily="34" charset="0"/>
                <a:cs typeface="Arial" pitchFamily="34" charset="0"/>
              </a:rPr>
              <a:t>Кеохэн</a:t>
            </a:r>
            <a:r>
              <a:rPr lang="ru-RU" altLang="zh-CN" sz="1700" dirty="0">
                <a:latin typeface="Arial" pitchFamily="34" charset="0"/>
                <a:cs typeface="Arial" pitchFamily="34" charset="0"/>
              </a:rPr>
              <a:t>, А. Бьюкенен).</a:t>
            </a:r>
            <a:endParaRPr lang="ru-RU" altLang="ru-RU" sz="17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416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4442" y="591269"/>
            <a:ext cx="7488832" cy="1109539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Методологические проблемы </a:t>
            </a:r>
            <a:r>
              <a:rPr lang="ru-RU" alt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реалистской</a:t>
            </a:r>
            <a:r>
              <a:rPr lang="ru-RU" alt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парадигмы теории международных отношений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985607" y="1698651"/>
            <a:ext cx="7888070" cy="4699719"/>
          </a:xfrm>
        </p:spPr>
        <p:txBody>
          <a:bodyPr>
            <a:normAutofit/>
          </a:bodyPr>
          <a:lstStyle/>
          <a:p>
            <a:pPr marL="457200" indent="-457200" eaLnBrk="1" hangingPunct="1">
              <a:lnSpc>
                <a:spcPct val="100000"/>
              </a:lnSpc>
              <a:spcBef>
                <a:spcPts val="600"/>
              </a:spcBef>
              <a:buFontTx/>
              <a:buAutoNum type="arabicPeriod"/>
            </a:pPr>
            <a:r>
              <a:rPr lang="ru-RU" altLang="zh-CN" sz="2200" dirty="0">
                <a:latin typeface="Arial" pitchFamily="34" charset="0"/>
                <a:cs typeface="Arial" pitchFamily="34" charset="0"/>
              </a:rPr>
              <a:t>Определение «оси зла» и акцент на превентивные методы борьбы с терроризмом возрождают знакомую политическую риторику периода «холодной войны»</a:t>
            </a:r>
            <a:br>
              <a:rPr lang="ru-RU" altLang="zh-CN" sz="2200" dirty="0">
                <a:latin typeface="Arial" pitchFamily="34" charset="0"/>
                <a:cs typeface="Arial" pitchFamily="34" charset="0"/>
              </a:rPr>
            </a:br>
            <a:r>
              <a:rPr lang="ru-RU" altLang="zh-CN" sz="2200" dirty="0">
                <a:latin typeface="Arial" pitchFamily="34" charset="0"/>
                <a:cs typeface="Arial" pitchFamily="34" charset="0"/>
              </a:rPr>
              <a:t>о борьбе «свободного Западного мира с деспотичным Востоком» и «цивилизации с варварством».</a:t>
            </a:r>
          </a:p>
          <a:p>
            <a:pPr marL="457200" indent="-457200" eaLnBrk="1" hangingPunct="1">
              <a:lnSpc>
                <a:spcPct val="100000"/>
              </a:lnSpc>
              <a:spcBef>
                <a:spcPts val="600"/>
              </a:spcBef>
              <a:buFontTx/>
              <a:buAutoNum type="arabicPeriod"/>
            </a:pPr>
            <a:r>
              <a:rPr lang="ru-RU" altLang="zh-CN" sz="2200" dirty="0">
                <a:latin typeface="Arial" pitchFamily="34" charset="0"/>
                <a:cs typeface="Arial" pitchFamily="34" charset="0"/>
              </a:rPr>
              <a:t>Использование доктрины реализма с целью научного анализа террористических явлений весьма проблематично, так как реализм оперирует на уровне понятий «государства», а явление терроризма включает в себя структуры на уровне групп и организаций.</a:t>
            </a:r>
          </a:p>
          <a:p>
            <a:pPr marL="457200" indent="-457200" eaLnBrk="1" hangingPunct="1">
              <a:lnSpc>
                <a:spcPct val="100000"/>
              </a:lnSpc>
              <a:spcBef>
                <a:spcPts val="600"/>
              </a:spcBef>
              <a:buFontTx/>
              <a:buAutoNum type="arabicPeriod"/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Недооценка явлений и процессов, которые образуются и протекают внутри государств.</a:t>
            </a:r>
          </a:p>
        </p:txBody>
      </p:sp>
    </p:spTree>
    <p:extLst>
      <p:ext uri="{BB962C8B-B14F-4D97-AF65-F5344CB8AC3E}">
        <p14:creationId xmlns:p14="http://schemas.microsoft.com/office/powerpoint/2010/main" val="373467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4442" y="548680"/>
            <a:ext cx="7272807" cy="864096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Проблемы объяснения терроризма на основе цивилизационного подхода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56370" y="1484784"/>
            <a:ext cx="8208912" cy="3384376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Концепция развития европейской культуры в работе</a:t>
            </a:r>
            <a:br>
              <a:rPr lang="ru-RU" altLang="ru-RU" sz="2200" dirty="0">
                <a:latin typeface="Arial" pitchFamily="34" charset="0"/>
                <a:cs typeface="Arial" pitchFamily="34" charset="0"/>
              </a:rPr>
            </a:br>
            <a:r>
              <a:rPr lang="ru-RU" altLang="ru-RU" sz="2200" dirty="0">
                <a:latin typeface="Arial" pitchFamily="34" charset="0"/>
                <a:cs typeface="Arial" pitchFamily="34" charset="0"/>
              </a:rPr>
              <a:t>О. Шпенглера «Закат Европы» в большей мере идеологически оправдывает появление терроризма.</a:t>
            </a:r>
          </a:p>
          <a:p>
            <a:pPr eaLnBrk="1" hangingPunct="1">
              <a:lnSpc>
                <a:spcPct val="100000"/>
              </a:lnSpc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Концепция «столкновения цивилизаций» С. </a:t>
            </a:r>
            <a:r>
              <a:rPr lang="ru-RU" altLang="ru-RU" sz="2200" dirty="0" err="1">
                <a:latin typeface="Arial" pitchFamily="34" charset="0"/>
                <a:cs typeface="Arial" pitchFamily="34" charset="0"/>
              </a:rPr>
              <a:t>Хантингтона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, с одной стороны, не учитывает факт взаимодействия экономических и политических элит государств, представителей разных цивилизаций и, с другой стороны, ведет к упрощенному пониманию межнациональных конфликтов в рамках многонационального государства.</a:t>
            </a:r>
          </a:p>
        </p:txBody>
      </p:sp>
    </p:spTree>
    <p:extLst>
      <p:ext uri="{BB962C8B-B14F-4D97-AF65-F5344CB8AC3E}">
        <p14:creationId xmlns:p14="http://schemas.microsoft.com/office/powerpoint/2010/main" val="3091089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450" y="692696"/>
            <a:ext cx="6408712" cy="504055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Преимущества </a:t>
            </a:r>
            <a:r>
              <a:rPr lang="ru-RU" alt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миросистемного</a:t>
            </a:r>
            <a:r>
              <a:rPr lang="ru-RU" alt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анализа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56370" y="1412776"/>
            <a:ext cx="8208912" cy="432048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ru-RU" altLang="ru-RU" sz="2000" b="1" dirty="0">
                <a:latin typeface="Arial" pitchFamily="34" charset="0"/>
                <a:cs typeface="Arial" pitchFamily="34" charset="0"/>
              </a:rPr>
              <a:t>Научные основания </a:t>
            </a:r>
            <a:r>
              <a:rPr lang="ru-RU" altLang="ru-RU" sz="2000" dirty="0" err="1">
                <a:latin typeface="Arial" pitchFamily="34" charset="0"/>
                <a:cs typeface="Arial" pitchFamily="34" charset="0"/>
              </a:rPr>
              <a:t>миросистемного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 подхода –</a:t>
            </a:r>
            <a:r>
              <a:rPr lang="en-US" alt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в работах</a:t>
            </a:r>
            <a:br>
              <a:rPr lang="ru-RU" altLang="ru-RU" sz="2000" dirty="0">
                <a:latin typeface="Arial" pitchFamily="34" charset="0"/>
                <a:cs typeface="Arial" pitchFamily="34" charset="0"/>
              </a:rPr>
            </a:br>
            <a:r>
              <a:rPr lang="ru-RU" altLang="ru-RU" sz="2000" dirty="0">
                <a:latin typeface="Arial" pitchFamily="34" charset="0"/>
                <a:cs typeface="Arial" pitchFamily="34" charset="0"/>
              </a:rPr>
              <a:t>К. Маркса, Ф. </a:t>
            </a:r>
            <a:r>
              <a:rPr lang="ru-RU" altLang="ru-RU" sz="2000" dirty="0" err="1">
                <a:latin typeface="Arial" pitchFamily="34" charset="0"/>
                <a:cs typeface="Arial" pitchFamily="34" charset="0"/>
              </a:rPr>
              <a:t>Броделя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ru-RU" altLang="ru-RU" sz="2000" b="1" dirty="0">
                <a:latin typeface="Arial" pitchFamily="34" charset="0"/>
                <a:cs typeface="Arial" pitchFamily="34" charset="0"/>
              </a:rPr>
              <a:t>Основные представители</a:t>
            </a:r>
            <a:r>
              <a:rPr lang="en-US" altLang="ru-RU" sz="2000" dirty="0">
                <a:latin typeface="Arial" pitchFamily="34" charset="0"/>
                <a:cs typeface="Arial" pitchFamily="34" charset="0"/>
              </a:rPr>
              <a:t>: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 И. </a:t>
            </a:r>
            <a:r>
              <a:rPr lang="ru-RU" altLang="ru-RU" sz="2000" dirty="0" err="1">
                <a:latin typeface="Arial" pitchFamily="34" charset="0"/>
                <a:cs typeface="Arial" pitchFamily="34" charset="0"/>
              </a:rPr>
              <a:t>Валлерстайн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, Т. </a:t>
            </a:r>
            <a:r>
              <a:rPr lang="ru-RU" altLang="ru-RU" sz="2000" dirty="0" err="1">
                <a:latin typeface="Arial" pitchFamily="34" charset="0"/>
                <a:cs typeface="Arial" pitchFamily="34" charset="0"/>
              </a:rPr>
              <a:t>Хопкинс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,</a:t>
            </a:r>
            <a:br>
              <a:rPr lang="ru-RU" altLang="ru-RU" sz="2000" dirty="0">
                <a:latin typeface="Arial" pitchFamily="34" charset="0"/>
                <a:cs typeface="Arial" pitchFamily="34" charset="0"/>
              </a:rPr>
            </a:br>
            <a:r>
              <a:rPr lang="ru-RU" altLang="ru-RU" sz="2000" dirty="0">
                <a:latin typeface="Arial" pitchFamily="34" charset="0"/>
                <a:cs typeface="Arial" pitchFamily="34" charset="0"/>
              </a:rPr>
              <a:t>А. Г. Франк, Дж. </a:t>
            </a:r>
            <a:r>
              <a:rPr lang="ru-RU" altLang="ru-RU" sz="2000" dirty="0" err="1">
                <a:latin typeface="Arial" pitchFamily="34" charset="0"/>
                <a:cs typeface="Arial" pitchFamily="34" charset="0"/>
              </a:rPr>
              <a:t>Арриги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 и др.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ru-RU" altLang="ru-RU" sz="2000" b="1" dirty="0">
                <a:latin typeface="Arial" pitchFamily="34" charset="0"/>
                <a:cs typeface="Arial" pitchFamily="34" charset="0"/>
              </a:rPr>
              <a:t>Основные идеи</a:t>
            </a:r>
            <a:r>
              <a:rPr lang="en-US" altLang="ru-RU" sz="2000" dirty="0">
                <a:latin typeface="Arial" pitchFamily="34" charset="0"/>
                <a:cs typeface="Arial" pitchFamily="34" charset="0"/>
              </a:rPr>
              <a:t>: </a:t>
            </a:r>
            <a:endParaRPr lang="ru-RU" altLang="ru-RU" sz="20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ru-RU" altLang="ru-RU" sz="2000" dirty="0">
                <a:latin typeface="Arial" pitchFamily="34" charset="0"/>
                <a:cs typeface="Arial" pitchFamily="34" charset="0"/>
              </a:rPr>
              <a:t>современный мир (</a:t>
            </a:r>
            <a:r>
              <a:rPr lang="ru-RU" altLang="ru-RU" sz="2000" dirty="0" err="1">
                <a:latin typeface="Arial" pitchFamily="34" charset="0"/>
                <a:cs typeface="Arial" pitchFamily="34" charset="0"/>
              </a:rPr>
              <a:t>миросистема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) является системой производства и распределения капитала</a:t>
            </a:r>
            <a:r>
              <a:rPr lang="en-US" altLang="ru-RU" sz="2000" dirty="0">
                <a:latin typeface="Arial" pitchFamily="34" charset="0"/>
                <a:cs typeface="Arial" pitchFamily="34" charset="0"/>
              </a:rPr>
              <a:t>;</a:t>
            </a:r>
            <a:endParaRPr lang="ru-RU" altLang="ru-RU" sz="20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ru-RU" altLang="ru-RU" sz="2000" dirty="0" err="1">
                <a:latin typeface="Arial" pitchFamily="34" charset="0"/>
                <a:cs typeface="Arial" pitchFamily="34" charset="0"/>
              </a:rPr>
              <a:t>миросистема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 иерархична, в зависимости от места в системе производства и количества присваиваемого капитала страны мира делятся на страны ядра, </a:t>
            </a:r>
            <a:r>
              <a:rPr lang="ru-RU" altLang="ru-RU" sz="2000" dirty="0" err="1">
                <a:latin typeface="Arial" pitchFamily="34" charset="0"/>
                <a:cs typeface="Arial" pitchFamily="34" charset="0"/>
              </a:rPr>
              <a:t>полупериферии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 и периферии</a:t>
            </a:r>
            <a:r>
              <a:rPr lang="en-US" altLang="ru-RU" sz="2000" dirty="0">
                <a:latin typeface="Arial" pitchFamily="34" charset="0"/>
                <a:cs typeface="Arial" pitchFamily="34" charset="0"/>
              </a:rPr>
              <a:t>;</a:t>
            </a:r>
            <a:endParaRPr lang="ru-RU" altLang="ru-RU" sz="20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ru-RU" altLang="ru-RU" sz="2000" dirty="0">
                <a:latin typeface="Arial" pitchFamily="34" charset="0"/>
                <a:cs typeface="Arial" pitchFamily="34" charset="0"/>
              </a:rPr>
              <a:t>развитие </a:t>
            </a:r>
            <a:r>
              <a:rPr lang="ru-RU" altLang="ru-RU" sz="2000" dirty="0" err="1">
                <a:latin typeface="Arial" pitchFamily="34" charset="0"/>
                <a:cs typeface="Arial" pitchFamily="34" charset="0"/>
              </a:rPr>
              <a:t>миросистемы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 порождает противоречия, которые вызывают антисистемные конфликты и движения.</a:t>
            </a:r>
          </a:p>
        </p:txBody>
      </p:sp>
    </p:spTree>
    <p:extLst>
      <p:ext uri="{BB962C8B-B14F-4D97-AF65-F5344CB8AC3E}">
        <p14:creationId xmlns:p14="http://schemas.microsoft.com/office/powerpoint/2010/main" val="104739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450" y="692696"/>
            <a:ext cx="7184395" cy="43204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Преимущества </a:t>
            </a:r>
            <a:r>
              <a:rPr lang="ru-RU" alt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миросистемного</a:t>
            </a:r>
            <a:r>
              <a:rPr lang="ru-RU" alt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анализа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4362" y="1412776"/>
            <a:ext cx="8352928" cy="3528392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ru-RU" altLang="ru-RU" sz="2200" b="1" dirty="0">
                <a:latin typeface="Arial" pitchFamily="34" charset="0"/>
                <a:cs typeface="Arial" pitchFamily="34" charset="0"/>
              </a:rPr>
              <a:t>Преимущества</a:t>
            </a:r>
            <a:r>
              <a:rPr lang="en-US" altLang="ru-RU" sz="2200" dirty="0">
                <a:latin typeface="Arial" pitchFamily="34" charset="0"/>
                <a:cs typeface="Arial" pitchFamily="34" charset="0"/>
              </a:rPr>
              <a:t>:</a:t>
            </a:r>
            <a:endParaRPr lang="ru-RU" altLang="ru-RU" sz="2200" dirty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10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позволяет рассматривать терроризм как результат противоречий развития </a:t>
            </a:r>
            <a:r>
              <a:rPr lang="ru-RU" altLang="ru-RU" sz="2200" dirty="0" err="1">
                <a:latin typeface="Arial" pitchFamily="34" charset="0"/>
                <a:cs typeface="Arial" pitchFamily="34" charset="0"/>
              </a:rPr>
              <a:t>миросистемы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 на современном ее этапе</a:t>
            </a:r>
            <a:r>
              <a:rPr lang="en-US" altLang="ru-RU" sz="2200" dirty="0">
                <a:latin typeface="Arial" pitchFamily="34" charset="0"/>
                <a:cs typeface="Arial" pitchFamily="34" charset="0"/>
              </a:rPr>
              <a:t>;</a:t>
            </a:r>
            <a:endParaRPr lang="ru-RU" altLang="ru-RU" sz="2200" dirty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10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дает возможность соотнести с другими антисистемными явлениями</a:t>
            </a:r>
            <a:r>
              <a:rPr lang="en-US" altLang="ru-RU" sz="2200" dirty="0">
                <a:latin typeface="Arial" pitchFamily="34" charset="0"/>
                <a:cs typeface="Arial" pitchFamily="34" charset="0"/>
              </a:rPr>
              <a:t>;</a:t>
            </a:r>
            <a:endParaRPr lang="ru-RU" altLang="ru-RU" sz="2200" dirty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10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поскольку одной из основ </a:t>
            </a:r>
            <a:r>
              <a:rPr lang="ru-RU" altLang="ru-RU" sz="2200" dirty="0" err="1">
                <a:latin typeface="Arial" pitchFamily="34" charset="0"/>
                <a:cs typeface="Arial" pitchFamily="34" charset="0"/>
              </a:rPr>
              <a:t>миросистемного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 подхода является марксизм, возникает возможность исследования терроризм как социального явления на микроуровне</a:t>
            </a:r>
            <a:r>
              <a:rPr lang="ru-RU" altLang="ru-RU" sz="1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4057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450" y="548681"/>
            <a:ext cx="6921839" cy="7920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400" dirty="0">
                <a:solidFill>
                  <a:srgbClr val="002060"/>
                </a:solidFill>
                <a:latin typeface="Arial Black" pitchFamily="34" charset="0"/>
              </a:rPr>
              <a:t>Характеристики современной глобальной системы</a:t>
            </a:r>
            <a:r>
              <a:rPr lang="en-US" altLang="ru-RU" sz="2400" dirty="0">
                <a:solidFill>
                  <a:srgbClr val="002060"/>
                </a:solidFill>
                <a:latin typeface="Arial Black" pitchFamily="34" charset="0"/>
              </a:rPr>
              <a:t>:</a:t>
            </a:r>
            <a:r>
              <a:rPr lang="ru-RU" altLang="ru-RU" sz="2400" dirty="0">
                <a:solidFill>
                  <a:srgbClr val="002060"/>
                </a:solidFill>
                <a:latin typeface="Arial Black" pitchFamily="34" charset="0"/>
              </a:rPr>
              <a:t> теоретические основания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28378" y="1556792"/>
            <a:ext cx="7888070" cy="448369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Современная </a:t>
            </a:r>
            <a:r>
              <a:rPr lang="ru-RU" altLang="ru-RU" sz="2200" dirty="0" err="1">
                <a:latin typeface="Arial" pitchFamily="34" charset="0"/>
                <a:cs typeface="Arial" pitchFamily="34" charset="0"/>
              </a:rPr>
              <a:t>миросистема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 развивается циклически</a:t>
            </a:r>
            <a:br>
              <a:rPr lang="ru-RU" altLang="ru-RU" sz="2200" dirty="0">
                <a:latin typeface="Arial" pitchFamily="34" charset="0"/>
                <a:cs typeface="Arial" pitchFamily="34" charset="0"/>
              </a:rPr>
            </a:br>
            <a:r>
              <a:rPr lang="ru-RU" altLang="ru-RU" sz="2200" dirty="0">
                <a:latin typeface="Arial" pitchFamily="34" charset="0"/>
                <a:cs typeface="Arial" pitchFamily="34" charset="0"/>
              </a:rPr>
              <a:t>и имеет следующие </a:t>
            </a:r>
            <a:r>
              <a:rPr lang="ru-RU" altLang="ru-RU" sz="2200" b="1" dirty="0">
                <a:latin typeface="Arial" pitchFamily="34" charset="0"/>
                <a:cs typeface="Arial" pitchFamily="34" charset="0"/>
              </a:rPr>
              <a:t>стадии</a:t>
            </a:r>
            <a:r>
              <a:rPr lang="en-US" altLang="ru-RU" sz="2200" dirty="0">
                <a:latin typeface="Arial" pitchFamily="34" charset="0"/>
                <a:cs typeface="Arial" pitchFamily="34" charset="0"/>
              </a:rPr>
              <a:t>: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 eaLnBrk="1" hangingPunct="1">
              <a:lnSpc>
                <a:spcPct val="100000"/>
              </a:lnSpc>
              <a:spcBef>
                <a:spcPts val="600"/>
              </a:spcBef>
              <a:buFontTx/>
              <a:buAutoNum type="arabicParenR"/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благоприятного для восхождения новой гегемонии баланса сил</a:t>
            </a:r>
            <a:r>
              <a:rPr lang="en-US" altLang="ru-RU" sz="2200" dirty="0">
                <a:latin typeface="Arial" pitchFamily="34" charset="0"/>
                <a:cs typeface="Arial" pitchFamily="34" charset="0"/>
              </a:rPr>
              <a:t>;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 eaLnBrk="1" hangingPunct="1">
              <a:lnSpc>
                <a:spcPct val="100000"/>
              </a:lnSpc>
              <a:spcBef>
                <a:spcPts val="600"/>
              </a:spcBef>
              <a:buFontTx/>
              <a:buAutoNum type="arabicParenR"/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системной экспансии и кумулятивных процессов (глобальный либерализм; финансовая экспансия, распространение технологического и делового опыта; образование сетей неравного обмена; военная экспансия)</a:t>
            </a:r>
            <a:r>
              <a:rPr lang="en-US" altLang="ru-RU" sz="2200" dirty="0">
                <a:latin typeface="Arial" pitchFamily="34" charset="0"/>
                <a:cs typeface="Arial" pitchFamily="34" charset="0"/>
              </a:rPr>
              <a:t>;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 eaLnBrk="1" hangingPunct="1">
              <a:lnSpc>
                <a:spcPct val="100000"/>
              </a:lnSpc>
              <a:spcBef>
                <a:spcPts val="600"/>
              </a:spcBef>
              <a:buFontTx/>
              <a:buAutoNum type="arabicParenR"/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укрепления новых центров и конфигураций силы</a:t>
            </a:r>
            <a:r>
              <a:rPr lang="en-US" altLang="ru-RU" sz="2200" dirty="0">
                <a:latin typeface="Arial" pitchFamily="34" charset="0"/>
                <a:cs typeface="Arial" pitchFamily="34" charset="0"/>
              </a:rPr>
              <a:t>;</a:t>
            </a:r>
            <a:endParaRPr lang="ru-RU" altLang="ru-RU" sz="2200" dirty="0">
              <a:latin typeface="Arial" pitchFamily="34" charset="0"/>
              <a:cs typeface="Arial" pitchFamily="34" charset="0"/>
            </a:endParaRPr>
          </a:p>
          <a:p>
            <a:pPr marL="457200" indent="-457200" eaLnBrk="1" hangingPunct="1">
              <a:lnSpc>
                <a:spcPct val="100000"/>
              </a:lnSpc>
              <a:spcBef>
                <a:spcPts val="600"/>
              </a:spcBef>
              <a:buFontTx/>
              <a:buAutoNum type="arabicParenR"/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предложения новых форм порядка и разрыв сетей неравного обмена (с дальнейшим развитием состояния системного хауса и мировых войн).</a:t>
            </a:r>
          </a:p>
        </p:txBody>
      </p:sp>
    </p:spTree>
    <p:extLst>
      <p:ext uri="{BB962C8B-B14F-4D97-AF65-F5344CB8AC3E}">
        <p14:creationId xmlns:p14="http://schemas.microsoft.com/office/powerpoint/2010/main" val="3760130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450" y="620688"/>
            <a:ext cx="6923542" cy="7920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Стадии современного цикла </a:t>
            </a:r>
            <a:r>
              <a:rPr lang="ru-RU" alt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миросистемы</a:t>
            </a:r>
            <a:r>
              <a:rPr lang="ru-RU" alt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терроризм</a:t>
            </a:r>
            <a:r>
              <a:rPr lang="en-US" alt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alt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противостояние двух систем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12354" y="1430890"/>
            <a:ext cx="8435994" cy="5257799"/>
          </a:xfrm>
        </p:spPr>
        <p:txBody>
          <a:bodyPr>
            <a:normAutofit lnSpcReduction="10000"/>
          </a:bodyPr>
          <a:lstStyle/>
          <a:p>
            <a:pPr marL="355600" indent="-355600" eaLnBrk="1" hangingPunct="1">
              <a:spcBef>
                <a:spcPts val="600"/>
              </a:spcBef>
              <a:buFontTx/>
              <a:buAutoNum type="arabicPeriod"/>
            </a:pPr>
            <a:r>
              <a:rPr lang="ru-RU" altLang="ru-RU" sz="2100" dirty="0">
                <a:latin typeface="Arial" pitchFamily="34" charset="0"/>
                <a:cs typeface="Arial" pitchFamily="34" charset="0"/>
              </a:rPr>
              <a:t>Советская система была формой порядка, предложенного в период борьбы империалистических держав за передел мира (Первая и Вторая мировые войны). </a:t>
            </a:r>
          </a:p>
          <a:p>
            <a:pPr marL="355600" indent="-355600" eaLnBrk="1" hangingPunct="1">
              <a:spcBef>
                <a:spcPts val="600"/>
              </a:spcBef>
              <a:buFontTx/>
              <a:buAutoNum type="arabicPeriod"/>
            </a:pPr>
            <a:r>
              <a:rPr lang="ru-RU" altLang="ru-RU" sz="2100" dirty="0">
                <a:latin typeface="Arial" pitchFamily="34" charset="0"/>
                <a:cs typeface="Arial" pitchFamily="34" charset="0"/>
              </a:rPr>
              <a:t>В конце </a:t>
            </a:r>
            <a:r>
              <a:rPr lang="en-US" altLang="ru-RU" sz="2100" dirty="0">
                <a:latin typeface="Arial" pitchFamily="34" charset="0"/>
                <a:cs typeface="Arial" pitchFamily="34" charset="0"/>
              </a:rPr>
              <a:t>XIX – </a:t>
            </a:r>
            <a:r>
              <a:rPr lang="ru-RU" altLang="ru-RU" sz="2100" dirty="0">
                <a:latin typeface="Arial" pitchFamily="34" charset="0"/>
                <a:cs typeface="Arial" pitchFamily="34" charset="0"/>
              </a:rPr>
              <a:t>первой половине </a:t>
            </a:r>
            <a:r>
              <a:rPr lang="en-US" altLang="ru-RU" sz="2100" dirty="0">
                <a:latin typeface="Arial" pitchFamily="34" charset="0"/>
                <a:cs typeface="Arial" pitchFamily="34" charset="0"/>
              </a:rPr>
              <a:t>XX</a:t>
            </a:r>
            <a:r>
              <a:rPr lang="ru-RU" altLang="ru-RU" sz="2100" dirty="0">
                <a:latin typeface="Arial" pitchFamily="34" charset="0"/>
                <a:cs typeface="Arial" pitchFamily="34" charset="0"/>
              </a:rPr>
              <a:t> в. складывается благоприятный баланс сил для восхождения США в качестве нового гегемона </a:t>
            </a:r>
            <a:r>
              <a:rPr lang="ru-RU" altLang="ru-RU" sz="2100" dirty="0" err="1">
                <a:latin typeface="Arial" pitchFamily="34" charset="0"/>
                <a:cs typeface="Arial" pitchFamily="34" charset="0"/>
              </a:rPr>
              <a:t>миросистемы</a:t>
            </a:r>
            <a:r>
              <a:rPr lang="ru-RU" altLang="ru-RU" sz="2100" dirty="0">
                <a:latin typeface="Arial" pitchFamily="34" charset="0"/>
                <a:cs typeface="Arial" pitchFamily="34" charset="0"/>
              </a:rPr>
              <a:t>. Противоречия развития и распад колониальной системы способствовали появлению террористических организаций, ведущих освободительную борьбу.</a:t>
            </a:r>
          </a:p>
          <a:p>
            <a:pPr marL="355600" indent="-355600" eaLnBrk="1" hangingPunct="1">
              <a:spcBef>
                <a:spcPts val="600"/>
              </a:spcBef>
              <a:buFontTx/>
              <a:buAutoNum type="arabicPeriod"/>
            </a:pPr>
            <a:r>
              <a:rPr lang="ru-RU" altLang="ru-RU" sz="2100" dirty="0">
                <a:latin typeface="Arial" pitchFamily="34" charset="0"/>
                <a:cs typeface="Arial" pitchFamily="34" charset="0"/>
              </a:rPr>
              <a:t>Терроризм в период противостояния двух систем часто имел соответствующий идеологический характер, например «Красные бригады» в Италии, «Группы патриотического антифашистского сопротивления первого октября» в Испании, «Революционная организация 17 ноября» в Греции, финансирование США антисоветских движений в Афганистане (операция «Циклон»), что приводит к формированию «Аль-Каиды».</a:t>
            </a:r>
          </a:p>
        </p:txBody>
      </p:sp>
    </p:spTree>
    <p:extLst>
      <p:ext uri="{BB962C8B-B14F-4D97-AF65-F5344CB8AC3E}">
        <p14:creationId xmlns:p14="http://schemas.microsoft.com/office/powerpoint/2010/main" val="1902908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Default Design">
  <a:themeElements>
    <a:clrScheme name="Другая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4472C4"/>
      </a:accent4>
      <a:accent5>
        <a:srgbClr val="FFC000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C0808">
            <a:alpha val="48000"/>
          </a:srgbClr>
        </a:solidFill>
        <a:ln w="28575" cap="flat" cmpd="sng" algn="ctr">
          <a:solidFill>
            <a:srgbClr val="F74747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C0808">
            <a:alpha val="48000"/>
          </a:srgbClr>
        </a:solidFill>
        <a:ln w="28575" cap="flat" cmpd="sng" algn="ctr">
          <a:solidFill>
            <a:srgbClr val="F74747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1352</TotalTime>
  <Words>1808</Words>
  <Application>Microsoft Office PowerPoint</Application>
  <PresentationFormat>Произвольный</PresentationFormat>
  <Paragraphs>111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31" baseType="lpstr">
      <vt:lpstr>宋体</vt:lpstr>
      <vt:lpstr>Arial</vt:lpstr>
      <vt:lpstr>Arial Black</vt:lpstr>
      <vt:lpstr>Calibri</vt:lpstr>
      <vt:lpstr>Century Gothic</vt:lpstr>
      <vt:lpstr>Franklin Gothic Book</vt:lpstr>
      <vt:lpstr>Franklin Gothic Medium</vt:lpstr>
      <vt:lpstr>Tahoma</vt:lpstr>
      <vt:lpstr>Wingdings</vt:lpstr>
      <vt:lpstr>Wingdings 3</vt:lpstr>
      <vt:lpstr>幼圆</vt:lpstr>
      <vt:lpstr>1_Default Design</vt:lpstr>
      <vt:lpstr>Легкий дым</vt:lpstr>
      <vt:lpstr>Презентация PowerPoint</vt:lpstr>
      <vt:lpstr>Презентация PowerPoint</vt:lpstr>
      <vt:lpstr>Теоретические основания исследования терроризма: реалистская парадигма теории международных отношений</vt:lpstr>
      <vt:lpstr>Методологические проблемы реалистской парадигмы теории международных отношений</vt:lpstr>
      <vt:lpstr>Проблемы объяснения терроризма на основе цивилизационного подхода</vt:lpstr>
      <vt:lpstr>Преимущества миросистемного анализа</vt:lpstr>
      <vt:lpstr>Преимущества миросистемного анализа</vt:lpstr>
      <vt:lpstr>Характеристики современной глобальной системы: теоретические основания</vt:lpstr>
      <vt:lpstr>Стадии современного цикла миросистемы и терроризм: противостояние двух систем</vt:lpstr>
      <vt:lpstr>Стадии современного цикла миросистемы и терроризм: после распада СССР</vt:lpstr>
      <vt:lpstr>Терроризм как вид антисистемного движения</vt:lpstr>
      <vt:lpstr>Основные формы антисистемных движений и средств просистемного влияния</vt:lpstr>
      <vt:lpstr>Формы антисистемных движений и их примеры </vt:lpstr>
      <vt:lpstr>Терроризм как антисистемное движение</vt:lpstr>
      <vt:lpstr>Терроризм как результат противоречий развития миросистемы</vt:lpstr>
      <vt:lpstr>Терроризм как результат противоречий развития миросистемы</vt:lpstr>
      <vt:lpstr>Результаты борьбы государств с терроризмом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PGAU</cp:lastModifiedBy>
  <cp:revision>143</cp:revision>
  <cp:lastPrinted>2013-02-15T04:39:28Z</cp:lastPrinted>
  <dcterms:created xsi:type="dcterms:W3CDTF">2012-09-16T05:10:25Z</dcterms:created>
  <dcterms:modified xsi:type="dcterms:W3CDTF">2025-04-21T05:21:36Z</dcterms:modified>
</cp:coreProperties>
</file>