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45"/>
  </p:notes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300" r:id="rId16"/>
    <p:sldId id="301" r:id="rId17"/>
    <p:sldId id="304" r:id="rId18"/>
    <p:sldId id="302" r:id="rId19"/>
    <p:sldId id="305" r:id="rId20"/>
    <p:sldId id="303" r:id="rId21"/>
    <p:sldId id="30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7" autoAdjust="0"/>
    <p:restoredTop sz="85765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DC24-A347-473F-AF78-4C95F437951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8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D7FC-2AF2-47DC-8275-19DD9115EC2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46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77211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7811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25573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792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9" y="122238"/>
            <a:ext cx="754511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80" y="1719263"/>
            <a:ext cx="4039301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9007" y="1719263"/>
            <a:ext cx="4039301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B0CE-127B-4A18-812E-4750A292D5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123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9" y="122238"/>
            <a:ext cx="754511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80" y="1719263"/>
            <a:ext cx="4039301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007" y="1719263"/>
            <a:ext cx="4039301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10C3-021D-4819-9C42-B900D328BA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5674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0368312.cdn.cloudfiles.rackspacecloud.com/91074_large.jpg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0.liveinternet.ru/images/attach/c/0/51/968/51968729_depressiya3.jpg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ve4fun.ru/pictures/img_7868949_32_46.jpg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2.guns.ru/forums/icons/forum_pictures/002060/2060135.jpg" TargetMode="Externa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blog.net.ua/wp-content/2009/06/goplate-42-goplate-b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2554" y="836712"/>
            <a:ext cx="46834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4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3869" y="443711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Психология </a:t>
            </a:r>
            <a:r>
              <a:rPr lang="ru-RU" sz="3200" dirty="0" err="1">
                <a:solidFill>
                  <a:srgbClr val="002060"/>
                </a:solidFill>
                <a:latin typeface="Arial Black" pitchFamily="34" charset="0"/>
              </a:rPr>
              <a:t>заложничества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442" y="548680"/>
            <a:ext cx="7632848" cy="864096"/>
          </a:xfrm>
        </p:spPr>
        <p:txBody>
          <a:bodyPr>
            <a:normAutofit fontScale="90000"/>
          </a:bodyPr>
          <a:lstStyle/>
          <a:p>
            <a:r>
              <a:rPr lang="ru-RU" altLang="ru-RU" sz="2800" b="1" cap="small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Изменение психологического состояния в динамике пребывания в заложниках </a:t>
            </a:r>
            <a:endParaRPr lang="ru-RU" altLang="ru-RU" sz="2800" b="1" cap="small" dirty="0">
              <a:solidFill>
                <a:srgbClr val="002060"/>
              </a:solidFill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5" name="Picture 7" descr="bad-t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06" y="4941168"/>
            <a:ext cx="2808312" cy="1850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310" y="1412776"/>
            <a:ext cx="8712968" cy="4248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Апатия и агрессивность.</a:t>
            </a:r>
          </a:p>
          <a:p>
            <a:pPr marL="631825" indent="-369888">
              <a:lnSpc>
                <a:spcPct val="100000"/>
              </a:lnSpc>
              <a:buFont typeface="+mj-lt"/>
              <a:buAutoNum type="arabicPeriod" startAt="2"/>
            </a:pPr>
            <a:r>
              <a:rPr lang="ru-RU" alt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Основное правило в случае нарастания агрессии ‒ необходимо избегать пробуждения садизма ‒ стремления в «праведном гневе» наказать кого-либо слабого, глупого, заболевшего по своей вине либо делающего что-то не то или не так. Не присоединяйтесь к проявлениям садизма других людей, спонтанных лидеров среди числа заложников. Тяжелые психологические последствия этого будут преследовать потом долгие годы.</a:t>
            </a:r>
          </a:p>
        </p:txBody>
      </p:sp>
    </p:spTree>
    <p:extLst>
      <p:ext uri="{BB962C8B-B14F-4D97-AF65-F5344CB8AC3E}">
        <p14:creationId xmlns:p14="http://schemas.microsoft.com/office/powerpoint/2010/main" val="2852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482" y="616038"/>
            <a:ext cx="4952822" cy="55016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Психология заложника</a:t>
            </a:r>
          </a:p>
        </p:txBody>
      </p:sp>
      <p:sp>
        <p:nvSpPr>
          <p:cNvPr id="14338" name="Rectangle 12"/>
          <p:cNvSpPr>
            <a:spLocks noGrp="1" noChangeArrowheads="1"/>
          </p:cNvSpPr>
          <p:nvPr>
            <p:ph idx="1"/>
          </p:nvPr>
        </p:nvSpPr>
        <p:spPr>
          <a:xfrm>
            <a:off x="180306" y="1268760"/>
            <a:ext cx="8568952" cy="4870648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Апатия и агрессивность.</a:t>
            </a:r>
          </a:p>
          <a:p>
            <a:pPr marL="715963" indent="-454025">
              <a:buFont typeface="+mj-lt"/>
              <a:buAutoNum type="arabicPeriod" startAt="3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сознании человека может возникнуть «спасительное» представление, что все не так ужасно, надо только понять террористов и разбудить в них сочувствие, может быть, слезами.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Однако это очень вредная иллюзия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. Симпатии к террористам могут стать первым шагом к  предательству по отношению к другим заложникам и распаду личности. Не думайте, что хоть на минуту боевики при этом станут воспринимать вас как-то по-новому. Террористами заложники не рассматриваются как люди, как личности. Зато ситуация,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которой вы окажетесь, в итоге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станет еще более ужасной. </a:t>
            </a:r>
          </a:p>
        </p:txBody>
      </p:sp>
      <p:pic>
        <p:nvPicPr>
          <p:cNvPr id="14339" name="Picture 14" descr="l_t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56" y="5085183"/>
            <a:ext cx="2319986" cy="172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332434" y="620688"/>
            <a:ext cx="6875727" cy="792088"/>
          </a:xfrm>
        </p:spPr>
        <p:txBody>
          <a:bodyPr>
            <a:noAutofit/>
          </a:bodyPr>
          <a:lstStyle/>
          <a:p>
            <a:r>
              <a:rPr lang="ru-RU" altLang="ru-RU" sz="1800" b="1" cap="small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Изменение психологического состояния в динамике пребывания в заложниках </a:t>
            </a:r>
            <a:endParaRPr lang="ru-RU" altLang="ru-RU" sz="18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46604" y="1340768"/>
            <a:ext cx="8140934" cy="377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Расстройство психики</a:t>
            </a:r>
          </a:p>
          <a:p>
            <a:pPr marL="263525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Постоянная угроза жизни и осознание своей беспомощности могут привести к развитию и других явлений. Может казаться, что вы слышите звуки вроде бы начавшегося штурма, голоса отсутствующих людей, видите нечто странное в темноте. Однако это не признак помешательства, а расстройство, которое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пройдет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не позже, чем через две недели после освобождения.</a:t>
            </a:r>
          </a:p>
        </p:txBody>
      </p:sp>
      <p:pic>
        <p:nvPicPr>
          <p:cNvPr id="15364" name="Picture 5" descr="i?id=1319450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26" y="4437112"/>
            <a:ext cx="2421715" cy="22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418" y="692696"/>
            <a:ext cx="7888070" cy="50405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cap="small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Универсальные правила поведения заложников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900386" y="1844824"/>
            <a:ext cx="7632848" cy="158417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Набор универсальных правил сводится к тому, чтобы минимально противостоять агрессорам в открытую, чтобы террористы не ужесточали условия пребывания в заложниках.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4322" y="2276872"/>
            <a:ext cx="859106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000" b="1" dirty="0"/>
          </a:p>
        </p:txBody>
      </p:sp>
      <p:pic>
        <p:nvPicPr>
          <p:cNvPr id="7" name="Picture 5" descr="Картинка 2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3212976"/>
            <a:ext cx="3564682" cy="31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396" y="739774"/>
            <a:ext cx="6977814" cy="461467"/>
          </a:xfrm>
        </p:spPr>
        <p:txBody>
          <a:bodyPr>
            <a:normAutofit/>
          </a:bodyPr>
          <a:lstStyle/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972394" y="1297409"/>
            <a:ext cx="7816062" cy="811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захвате заложников следует выполнять следующие правила:</a:t>
            </a:r>
            <a:endParaRPr lang="ru-RU" alt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7611" y="2060848"/>
            <a:ext cx="859106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Только в сам момент захвата заложников у вас может появиться реальная возможность скрыться с места происшествия.</a:t>
            </a:r>
          </a:p>
          <a:p>
            <a:pPr>
              <a:spcBef>
                <a:spcPts val="0"/>
              </a:spcBef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Если вас захватили, настройтесь психологически на то, что моментально вас не освободят, но помните, что освободят непременно.</a:t>
            </a:r>
          </a:p>
          <a:p>
            <a:pPr>
              <a:spcBef>
                <a:spcPts val="0"/>
              </a:spcBef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Категорически запрещается кричать, высказывать свое возмущение.</a:t>
            </a:r>
          </a:p>
          <a:p>
            <a:pPr>
              <a:spcBef>
                <a:spcPts val="0"/>
              </a:spcBef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Если на вас повесили бомбу, без паники, голосом или движением руки дайте понять об этом сотрудникам спецслужб.</a:t>
            </a:r>
          </a:p>
          <a:p>
            <a:pPr>
              <a:spcBef>
                <a:spcPts val="0"/>
              </a:spcBef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Если у вас ранение, постарайтесь остановить кровотечение, перевязав рану. По возможности окажите помощь тому, кто рядом, но в более тяжелом положении.</a:t>
            </a:r>
          </a:p>
          <a:p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409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39965" y="1340768"/>
            <a:ext cx="8352928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b="1" dirty="0">
                <a:latin typeface="Arial" charset="0"/>
              </a:rPr>
              <a:t>Заложникам в присутствии террористов рекомендуется: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выражайте свое неудовольствие, воздержитесь от резких движений, крика и стонов;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подчиняйтесь требованиям захватчиков без препирательств;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прежде чем что-то сделать (передвинуться, открыть портфель и т. п.), спрашивайте у террористов разрешения;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отдайте террористам личные вещи, которые они требуют;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избегайте необдуманных действий, так как в случае неудачи можно поставить под угрозу собственную безопасность</a:t>
            </a:r>
            <a:br>
              <a:rPr lang="ru-RU" altLang="ru-RU" sz="2200" dirty="0">
                <a:effectLst/>
                <a:latin typeface="Arial" charset="0"/>
              </a:rPr>
            </a:br>
            <a:r>
              <a:rPr lang="ru-RU" altLang="ru-RU" sz="2200" dirty="0">
                <a:effectLst/>
                <a:latin typeface="Arial" charset="0"/>
              </a:rPr>
              <a:t>и безопасность других людей;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постарайтесь остаться незамеченным, воздержитесь от ответных действий и просьб;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4442" y="692696"/>
            <a:ext cx="7023974" cy="46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484784"/>
            <a:ext cx="8280920" cy="4464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b="1" dirty="0">
                <a:latin typeface="Arial" charset="0"/>
              </a:rPr>
              <a:t>Заложникам в присутствии террористов рекомендуется: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реагируйте на провокационное или вызывающее поведение захватчиков;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сидите или лежите спокойно, не задавая вопросов и не глядя в глаза террористам;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при угрозе использования террористами оружия ложитесь на живот, ладонями защищая затылок;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размещайтесь подальше от окон, застекленных дверей, проходов, лестниц, лифтов;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впадайте в панику, оставайтесь всегда внимательным, готовым использовать малейшую возможность спастись;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4442" y="836712"/>
            <a:ext cx="6624736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4362" y="1340768"/>
            <a:ext cx="8425824" cy="4968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b="1" dirty="0">
                <a:latin typeface="Arial" charset="0"/>
              </a:rPr>
              <a:t>Заложникам в присутствии террористов рекомендуется: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если вы ранены, старайтесь не совершать лишних движений, примите удобное положение и сохраняйте спокойствие </a:t>
            </a: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2200" dirty="0">
                <a:effectLst/>
                <a:latin typeface="Calibri"/>
              </a:rPr>
              <a:t> </a:t>
            </a:r>
            <a:r>
              <a:rPr lang="ru-RU" altLang="ru-RU" sz="2200" dirty="0">
                <a:effectLst/>
                <a:latin typeface="Arial" charset="0"/>
              </a:rPr>
              <a:t>любое движение усиливает потерю крови;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если вам удастся изобразить серьезную болезнь, может появиться возможность освободиться в результате переговоров;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совместно с другими заложниками участвуйте в сменном наблюдении за действия­ми террористов;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постарайтесь понять намерения захватчиков, рассматривая возможность личного сопротивления;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попробуйте определить число террористов, где каждый из них находится, каким оружием они располагают;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effectLst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1291" y="836712"/>
            <a:ext cx="6663934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19764" y="1340768"/>
            <a:ext cx="8425824" cy="5112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b="1" dirty="0">
                <a:latin typeface="Arial" charset="0"/>
              </a:rPr>
              <a:t>Заложникам в присутствии террористов рекомендуется: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способствуйте получению захватчиками дополнительной информации о залож­никах (о высоком социальном статусе своих родителей и т. п.);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при освобождении заложников группой захвата оставайтесь лежать на полу до окончания операции, подчиняйтесь приказам группы по борьбе с терроризмом;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растирайте глаза, если применен слезоточивый газ (активно моргайте глазами и защитите влажной тканью дыхательные пути);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charset="0"/>
              </a:rPr>
              <a:t>не покидайте помещения без приказа, при освобождении выходите как можно быстрее.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effectLst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4442" y="836712"/>
            <a:ext cx="6807950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91215" y="1340768"/>
            <a:ext cx="8354373" cy="5256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совершения переезда, перелета в другие населенные пункты используйте: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одежду приглушенных, нейтральных тонов;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удобную для передвижения обувь на среднем каблуке, можно спортивную, хорошо зафиксированную на стопах.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Если вы оказались в захваченном самолете (автобусе):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старайтесь не привлекать к себе внимание террористов;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осмотрите салон, отметьте места укрытия на случай стрельбы;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успокойтесь, попытайтесь отвлечься от происходящего: читайте, разгадывайте кроссворды;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снимите ювелирные украшения;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4442" y="764704"/>
            <a:ext cx="6951966" cy="389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442" y="620688"/>
            <a:ext cx="1619143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  <a:t>План: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628800"/>
            <a:ext cx="8087013" cy="2664296"/>
          </a:xfrm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Психология заложника.</a:t>
            </a:r>
          </a:p>
          <a:p>
            <a:pPr marL="450850" indent="-4508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Изменение психологического состояния в динамике пребывания в заложниках.</a:t>
            </a:r>
          </a:p>
          <a:p>
            <a:pPr marL="450850" indent="-4508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Состояние заложников при захвате террористами самолета.</a:t>
            </a:r>
          </a:p>
          <a:p>
            <a:pPr marL="450850" indent="-4508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Универсальные правила поведения заложников.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600" dirty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600" dirty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600" dirty="0">
              <a:latin typeface="Arial" pitchFamily="34" charset="0"/>
              <a:cs typeface="Arial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19207" y="1412776"/>
            <a:ext cx="8426381" cy="5112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Если вы оказались в захваченном самолете (автобусе):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смотрите в глаза террористам, не передвигайтесь по салону, не открывайте сумки без их разрешения;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реагируйте на провокационное или вызывающее поведение;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женщинам в мини-юбках желательно прикрыть ноги;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спецслужбы предпримут попытку штурма, ложитесь на пол между креслами и оставайтесь там до окончания штурма;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освобождения немедленно покиньте самолет (автобус), так как не исключена возможность минирования самолета террористами, а также взрыва паров бензина.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4442" y="836712"/>
            <a:ext cx="6663934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756370" y="1484784"/>
            <a:ext cx="8064896" cy="433708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После освобождения:</a:t>
            </a:r>
          </a:p>
          <a:p>
            <a:pPr marL="536575" indent="-27305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Окружающим</a:t>
            </a:r>
            <a:r>
              <a:rPr lang="ru-RU" alt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нельзя делать вид, что ничего не произошло, но в то же время не стоит досаждать расспросами. </a:t>
            </a:r>
          </a:p>
          <a:p>
            <a:pPr marL="536575" indent="-27305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 стоит пытаться быстро переключить внимание пострадавшего на что-то другое. Человек должен отдавать себе отчет в том, что с ним действительно что-то случилось, и он обязательно должен выразить свою реакцию. </a:t>
            </a:r>
          </a:p>
          <a:p>
            <a:pPr marL="536575" indent="-27305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Если человек говорит, что он в полном порядке, это, тем не менее, может означать, что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неразрешенная психологическая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проблема просто уходит в глубь и потом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может проявиться снова. </a:t>
            </a:r>
          </a:p>
        </p:txBody>
      </p:sp>
      <p:pic>
        <p:nvPicPr>
          <p:cNvPr id="19460" name="Picture 9" descr="Картинка 25 из 44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11" y="4581128"/>
            <a:ext cx="264617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9054" y="716044"/>
            <a:ext cx="7095982" cy="46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828378" y="1412776"/>
            <a:ext cx="8064896" cy="4032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После освобождения:</a:t>
            </a:r>
          </a:p>
          <a:p>
            <a:pPr marL="536575" indent="-27305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Во время рассказа поощряйте выражение чувств. Если рассказчик начинает плакать</a:t>
            </a:r>
            <a:r>
              <a:rPr lang="en-US" altLang="ru-RU" sz="2200" dirty="0">
                <a:latin typeface="Arial" pitchFamily="34" charset="0"/>
                <a:cs typeface="Arial" pitchFamily="34" charset="0"/>
              </a:rPr>
              <a:t>,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не останавливайте его, дайте выплакаться. При этом лучше обнять человека, дать ему физически почувствовать, что рядом с ним близкие люди. Мужчины же в таких случаях вместо слез часто выражают свою реакцию в виде гнева. Не мешайте выплеснуть этот гнев. В таком случае весьма полезно, если человек жестикулирует, топает или бьет кулаками подушку. </a:t>
            </a:r>
          </a:p>
        </p:txBody>
      </p:sp>
      <p:pic>
        <p:nvPicPr>
          <p:cNvPr id="20484" name="Picture 8" descr="Картинка 8 из 115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38" y="4690954"/>
            <a:ext cx="252000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2434" y="869371"/>
            <a:ext cx="6593130" cy="31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828378" y="1412776"/>
            <a:ext cx="8064896" cy="4248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После освобождения:</a:t>
            </a:r>
          </a:p>
          <a:p>
            <a:pPr marL="631825" indent="-36830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 мешайте человеку «выговорится». Не нужно его останавливать, даже если он снова и снова рассказывает свою историю по очереди всем членам семьи и знакомым. Пока человек рассказывает историю, он заново прокручивает ее в своей памяти, незаметно для себя корректируя свое отношение к произошедшему. </a:t>
            </a:r>
          </a:p>
          <a:p>
            <a:pPr marL="631825" indent="-368300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Нельзя надолго оставлять пострадавшего одного, позволяя ему замыкаться в себе. 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2434" y="716044"/>
            <a:ext cx="6951966" cy="46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Универсальные правила поведения заложников</a:t>
            </a:r>
            <a:endParaRPr lang="ru-RU" altLang="ru-RU" sz="2000" b="1" cap="sm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450" y="692696"/>
            <a:ext cx="6590343" cy="50763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Захват террористами самолета</a:t>
            </a:r>
          </a:p>
        </p:txBody>
      </p:sp>
      <p:pic>
        <p:nvPicPr>
          <p:cNvPr id="22531" name="Picture 6" descr="i?id=138066034-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66" y="4005064"/>
            <a:ext cx="5328592" cy="2753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2354" y="1388115"/>
            <a:ext cx="8352928" cy="2976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Несмотря на меры предосторожности и контроля, воздушный терроризм существует. Специалисты советуют оказывать пассивное сопротивление захватчикам и свести риск к минимуму. Хроника свидетельствует, что иногда пассивное поведение, притупляя бдительность бандитов, помогало пассажирам выиграть время, которое почти всегда работает на пользу заложникам.</a:t>
            </a:r>
          </a:p>
        </p:txBody>
      </p:sp>
    </p:spTree>
    <p:extLst>
      <p:ext uri="{BB962C8B-B14F-4D97-AF65-F5344CB8AC3E}">
        <p14:creationId xmlns:p14="http://schemas.microsoft.com/office/powerpoint/2010/main" val="6682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2354" y="1484784"/>
            <a:ext cx="8064896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В компаниях есть вооруженные охранники или сотрудники службы безопасности.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Если такие сотрудники находятся на борту, в их обязанности входит не допустить захвата самолета. Будьте всегда начеку. Будьте готовы упасть на пол, чтобы найти укрытие в первые моменты захвата самолета. Поднимайтесь только в том случае, если будете уверены, что стрельба прекратилась. В любой ситуации не вставайте с места и не проявляйте излишнего любопытства. Пассажир, который суетится, может быть убит или ранен в перекрестном огне.</a:t>
            </a:r>
          </a:p>
        </p:txBody>
      </p:sp>
      <p:pic>
        <p:nvPicPr>
          <p:cNvPr id="24580" name="Picture 4" descr="0_1f083_3e7fe26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38" y="4869160"/>
            <a:ext cx="2916038" cy="178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48458" y="764704"/>
            <a:ext cx="6048672" cy="368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22119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853396" y="1430500"/>
            <a:ext cx="7895862" cy="31506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Не давайте повода террористам принять вас за охранника или сотрудника службы безопасности по борьбе с воздушным пиратством.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Террористы могут действовать группами, и не все раскрывают себя в начале акции. Они могут занимать места среди пассажиров в готовности убить любого, кто покажется им охранником. Не делайте резких движений,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не доставайте ничего из пиджака или багажа.</a:t>
            </a:r>
          </a:p>
        </p:txBody>
      </p:sp>
      <p:pic>
        <p:nvPicPr>
          <p:cNvPr id="6" name="Picture 4" descr="0_1f083_3e7fe26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2" y="4509120"/>
            <a:ext cx="3528392" cy="21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76450" y="762280"/>
            <a:ext cx="5347023" cy="36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14552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459781"/>
            <a:ext cx="8064896" cy="2689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Взрыв на борту.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При взрыве бомбы или взрывного устройства давление в салоне может резко уменьшиться. При этом образовавшаяся дыра будет засасывать людей и предметы. Пристегнитесь ремнем безопасности, чтобы не пострадать.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48458" y="692696"/>
            <a:ext cx="5635055" cy="441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  <p:pic>
        <p:nvPicPr>
          <p:cNvPr id="4" name="Picture 4" descr="0_1f083_3e7fe260_XL">
            <a:extLst>
              <a:ext uri="{FF2B5EF4-FFF2-40B4-BE49-F238E27FC236}">
                <a16:creationId xmlns:a16="http://schemas.microsoft.com/office/drawing/2014/main" id="{D5A9D6BB-04B8-488C-8802-0160088A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2" y="4509120"/>
            <a:ext cx="3528392" cy="21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83436" y="1413908"/>
            <a:ext cx="8453854" cy="3887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Выполняйте инструкции членов экипажа.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Члены экипажа прошли специальную подготовку по выполнению своих обязанностей в чрезвычайной обстановке. Не предпринимайте самостоятельных действий, если необходимость в них не будет вызвана крайними причинами. Прежде чем предпринять какие-либо действия, подумайте. Спокойный, уравновешенный, трезвомыслящий человек успокоит других пассажиров.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76450" y="836712"/>
            <a:ext cx="6859191" cy="37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  <p:pic>
        <p:nvPicPr>
          <p:cNvPr id="5" name="Picture 4" descr="0_1f083_3e7fe260_XL">
            <a:extLst>
              <a:ext uri="{FF2B5EF4-FFF2-40B4-BE49-F238E27FC236}">
                <a16:creationId xmlns:a16="http://schemas.microsoft.com/office/drawing/2014/main" id="{8C1C1B50-8957-440A-BB97-A88A26B33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3" y="4653136"/>
            <a:ext cx="330023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00386" y="1412776"/>
            <a:ext cx="7992888" cy="3168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Не привлекайте к себе внимания какими-либо действиями.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Это наиболее важное правило выживания в случае угона самолета. Не устанавливайте визуального контакта с террористами. Не жалуйтесь. Сделайтесь незаметным. Примите нейтральную позу; не показывайте своего страха или гнева без необходимости.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32434" y="690272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  <p:pic>
        <p:nvPicPr>
          <p:cNvPr id="7" name="Picture 4" descr="0_1f083_3e7fe260_XL">
            <a:extLst>
              <a:ext uri="{FF2B5EF4-FFF2-40B4-BE49-F238E27FC236}">
                <a16:creationId xmlns:a16="http://schemas.microsoft.com/office/drawing/2014/main" id="{93A08E2B-608F-447A-BAF7-72EA6A42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3" y="4653136"/>
            <a:ext cx="330023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450" y="620688"/>
            <a:ext cx="5669372" cy="6682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Захват в заложники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362" y="1556792"/>
            <a:ext cx="8231029" cy="5181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Любой человек по стечению обстоятельств может оказаться заложником у преступников. При этом преступники могут добиваться достижения политических целей, получения выкупа и т. п. Во всех случаях ваша жизнь становится предметом торга для террористов. Захват может произойти: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транспорте,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учреждении,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на улице,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квартире.</a:t>
            </a:r>
            <a:br>
              <a:rPr lang="ru-RU" altLang="ru-RU" sz="2600" dirty="0">
                <a:latin typeface="Arial" pitchFamily="34" charset="0"/>
                <a:cs typeface="Arial" pitchFamily="34" charset="0"/>
              </a:rPr>
            </a:br>
            <a:endParaRPr lang="ru-RU" alt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5" descr="Картинка 42 из 17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47" y="3870088"/>
            <a:ext cx="4294106" cy="28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8378" y="1540189"/>
            <a:ext cx="8136904" cy="3777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Если вы нуждаетесь в медикаментах или серьезно заболели, дайте знать террористам.</a:t>
            </a:r>
          </a:p>
          <a:p>
            <a:pPr marL="273050" indent="0">
              <a:lnSpc>
                <a:spcPct val="11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остальном ведите себя спокойно. В этом случае террористы лишены повода обратить на вас особое внимание. Если вы будете беспокоить их, то подвергнетесь оскорблениям и физическому воздействию.</a:t>
            </a:r>
            <a:r>
              <a:rPr lang="ru-RU" alt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76450" y="726276"/>
            <a:ext cx="5707063" cy="441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  <p:pic>
        <p:nvPicPr>
          <p:cNvPr id="5" name="Picture 4" descr="0_1f083_3e7fe260_XL">
            <a:extLst>
              <a:ext uri="{FF2B5EF4-FFF2-40B4-BE49-F238E27FC236}">
                <a16:creationId xmlns:a16="http://schemas.microsoft.com/office/drawing/2014/main" id="{8E589E5F-554A-4223-864A-05AF8BCE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3" y="4653136"/>
            <a:ext cx="330023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12354" y="1353316"/>
            <a:ext cx="8352928" cy="35683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Не задавайте вопросов.</a:t>
            </a:r>
          </a:p>
          <a:p>
            <a:pPr marL="27305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Вы не только обратите на себя внимание, но и разозлите террористов. </a:t>
            </a:r>
            <a:endParaRPr lang="ru-RU" altLang="ru-RU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Не заискивайте перед террористами.</a:t>
            </a:r>
          </a:p>
          <a:p>
            <a:pPr marL="27305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Как правило, они не уважают тех, кто перед ними унижается. Почувствуйте свою ответственность перед другими пассажирами. Запомните, существует большой шанс того, что вы выживете.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48458" y="836712"/>
            <a:ext cx="5347023" cy="36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  <p:pic>
        <p:nvPicPr>
          <p:cNvPr id="4" name="Picture 4" descr="0_1f083_3e7fe260_XL">
            <a:extLst>
              <a:ext uri="{FF2B5EF4-FFF2-40B4-BE49-F238E27FC236}">
                <a16:creationId xmlns:a16="http://schemas.microsoft.com/office/drawing/2014/main" id="{E5BA1F9E-BC8A-47C7-9975-9B3B6DE9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23" y="4653136"/>
            <a:ext cx="330023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09988" y="1340768"/>
            <a:ext cx="8155294" cy="3600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Будьте готовы к худшему.</a:t>
            </a:r>
          </a:p>
          <a:p>
            <a:pPr marL="273050" indent="0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Во многих случаях террористы проявляют жестокость и грубость. Не пытайтесь урезонить их. Никогда не следует недооценивать их жестокость. Если им хватило безрассудства захватить самолет, они способны к непредсказуемым действиям. Они будут нервничать, потому что лишь немногие террористы предпринимали попытки захвата самолетов ранее. Им потребуется время, чтобы привыкнуть к этой обстановке. </a:t>
            </a:r>
          </a:p>
        </p:txBody>
      </p:sp>
      <p:pic>
        <p:nvPicPr>
          <p:cNvPr id="31748" name="Picture 4" descr="f395128d13_88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54" y="4653136"/>
            <a:ext cx="2672488" cy="20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4442" y="675536"/>
            <a:ext cx="5404222" cy="542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23323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49066" y="1340768"/>
            <a:ext cx="7872199" cy="377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Ешьте и пейте как можно больше.</a:t>
            </a:r>
          </a:p>
          <a:p>
            <a:pPr marL="273050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Пища, возможно, будет подаваться нерегулярно. Не капризничайте и не будьте привередливым. Ешьте и пейте все, что вам предложат. Вы не знаете, как долго вы будете оставаться заложником, поэтому поддерживайте свои силы, если есть такая возможность.</a:t>
            </a:r>
          </a:p>
        </p:txBody>
      </p:sp>
      <p:pic>
        <p:nvPicPr>
          <p:cNvPr id="32772" name="Picture 5" descr="Картинка 9 из 99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2" y="3861048"/>
            <a:ext cx="2376264" cy="27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4442" y="635239"/>
            <a:ext cx="6139111" cy="62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35394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40346" y="1340768"/>
            <a:ext cx="835292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Привыкайте к дискомфорту.</a:t>
            </a:r>
          </a:p>
          <a:p>
            <a:pPr marL="273050" indent="0">
              <a:lnSpc>
                <a:spcPct val="100000"/>
              </a:lnSpc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В летнее время в алюминиевом цилиндре самолета, стоящем на бетонном поле, очень жарко, а зимой очень холодно, более того, пассажиры, вероятно,  будут находиться в тесноте. Больше всего пережившим захват запоминается зловоние в самолете.</a:t>
            </a:r>
            <a:endParaRPr lang="en-US" altLang="ru-RU" sz="2200" dirty="0">
              <a:latin typeface="Arial" pitchFamily="34" charset="0"/>
              <a:cs typeface="Arial" pitchFamily="34" charset="0"/>
            </a:endParaRPr>
          </a:p>
          <a:p>
            <a:pPr marL="27305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Вначале пассажирам не будут разрешать пользоваться туалетом и могут принудить справлять нужду на местах. 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Туалетные комнаты вы сможете посещать очень редко,</a:t>
            </a:r>
            <a:br>
              <a:rPr lang="ru-RU" altLang="ru-RU" sz="2200" dirty="0">
                <a:latin typeface="Arial" pitchFamily="34" charset="0"/>
                <a:cs typeface="Arial" pitchFamily="34" charset="0"/>
              </a:rPr>
            </a:br>
            <a:r>
              <a:rPr lang="ru-RU" altLang="ru-RU" sz="2200" dirty="0">
                <a:latin typeface="Arial" pitchFamily="34" charset="0"/>
                <a:cs typeface="Arial" pitchFamily="34" charset="0"/>
              </a:rPr>
              <a:t>а позже они, скорее всего, будут переполнены нечистотами, и канализация забита. Не будет хватать туалетной бумаги. Если это может служить утешением для вас, помните, что террористы будут испытывать такие же неудобства, что в конечном счете будет способствовать разрешению конфликта.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04442" y="692696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29350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4322" y="1268760"/>
            <a:ext cx="8712968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Держите в памяти все происходящее на борту самолета.</a:t>
            </a:r>
          </a:p>
          <a:p>
            <a:pPr marL="2730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В случае вашего освобождения или побега вы можете подвергнуться допросу со стороны властей для получения ценной информации. Вас могут спросить следующее:</a:t>
            </a:r>
          </a:p>
          <a:p>
            <a:pPr marL="62388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Количество террористов и во что они одеты.</a:t>
            </a:r>
          </a:p>
          <a:p>
            <a:pPr marL="623888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Их раса, пол и другие физические характеристики.</a:t>
            </a:r>
          </a:p>
          <a:p>
            <a:pPr marL="623888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Любые наблюдения, с помощью которых можно было бы определить их национальность, а также индивидуальные особенности, язык и уровень владения им.</a:t>
            </a:r>
          </a:p>
          <a:p>
            <a:pPr marL="623888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Порядок, заведенный ими на борту.</a:t>
            </a:r>
          </a:p>
          <a:p>
            <a:pPr marL="623888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Расположение захватчиков и заложников.</a:t>
            </a:r>
          </a:p>
          <a:p>
            <a:pPr marL="623888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Описание оружия и взрывных устройств, заложенных на борту, а также их действия против захвата самолета спецслужбами.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76450" y="692696"/>
            <a:ext cx="6859191" cy="50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18171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4362" y="1268760"/>
            <a:ext cx="8064896" cy="377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Знайте, как можно быстро покинуть самолет.</a:t>
            </a:r>
          </a:p>
          <a:p>
            <a:pPr marL="273050" indent="0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Запомните расположение выходов. Особенно важно запечатлеть в памяти количество рядов впереди и позади вас до ближайшего выхода. При возникновении пожара и большом задымлении пригнитесь, при необходимости опуститесь на колени и на локти, чтобы дым и вредные газы не попали в ваши легкие,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и пробирайтесь к выходу.</a:t>
            </a:r>
          </a:p>
        </p:txBody>
      </p:sp>
      <p:pic>
        <p:nvPicPr>
          <p:cNvPr id="35844" name="Picture 6" descr="i?id=126601373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80" y="4149080"/>
            <a:ext cx="2898751" cy="25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4442" y="690272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33760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 descr="aeroport_ucheniya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94" y="3789040"/>
            <a:ext cx="3888432" cy="2916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6370" y="1340769"/>
            <a:ext cx="8208963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Будьте готовы к возможной попытке освобождения самолета.</a:t>
            </a:r>
          </a:p>
          <a:p>
            <a:pPr marL="273050" indent="0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Если вы услышите шум за бортом, не подавайте вида, что вы смотрите в окно или в сторону источника звуков. Пригнитесь в своем кресле и приготовьтесь прикрыть голову или защитить своих детей.</a:t>
            </a:r>
            <a:r>
              <a:rPr lang="ru-RU" alt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76450" y="836712"/>
            <a:ext cx="6859191" cy="36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13698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big_pic_238227_thumbnai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84762" y="4221088"/>
            <a:ext cx="3943350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362" y="1340768"/>
            <a:ext cx="8137525" cy="31686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600" b="1" cap="small" dirty="0">
                <a:latin typeface="Arial" panose="020B0604020202020204" pitchFamily="34" charset="0"/>
                <a:cs typeface="Arial" panose="020B0604020202020204" pitchFamily="34" charset="0"/>
              </a:rPr>
              <a:t>Как только попытка освобождения самолета началась, ни во что не вмешивайтесь.</a:t>
            </a:r>
          </a:p>
          <a:p>
            <a:pPr marL="273050" indent="0">
              <a:lnSpc>
                <a:spcPct val="11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Знайте, что сотрудники службы безопасности –профессионалы, которые знают, что делают. Просто выполняйте их указания. Что бы ни случилось, не подбирайте брошенное оружие. Ваши спасители могут убить любого человека, у которого в руках оказалось оружие.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76450" y="692696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734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21569" y="1268760"/>
            <a:ext cx="8424936" cy="518457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Освобождение.</a:t>
            </a:r>
          </a:p>
          <a:p>
            <a:pPr marL="528638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Атака на захваченный самолет молниеносна. Штурмующая группа захватывает самолет в несколько мгновений, используя ручные гранаты ослепляющего и оглушающего действия. Операция проводится одновременно с разных точек, иногда через какое-нибудь отверстие в фюзеляже. Хорошая слаженность и своевременность являются результатом подготовки, проведенной до этого на подобном самолете. Всего важнее для спецслужб информация, полученная в ходе переговоров, с помощью подслушивающих устройств в кабине, от освободившихся пассажиров, от людей, которые смогли побывать на борту самолета.</a:t>
            </a:r>
          </a:p>
          <a:p>
            <a:pPr marL="528638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altLang="ru-RU" sz="2200" dirty="0">
                <a:latin typeface="Arial" pitchFamily="34" charset="0"/>
                <a:cs typeface="Arial" pitchFamily="34" charset="0"/>
              </a:rPr>
              <a:t>Группа освобождения, продвигаясь в дыму, кричит пассажирам, чтобы те легли на пол, и беспощадно стреляет во всех вооруженных лиц или во всякого, кто останется стоять.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04442" y="692696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22806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466" y="620688"/>
            <a:ext cx="5528886" cy="550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Психология заложника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8379" y="1700808"/>
            <a:ext cx="7992888" cy="2286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Ситуация, когда человек оказывается захваченным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заложники сама по себе настолько нетривиальна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для обыденного человеческого сознания, что обычно захваченный в заложники первое время просто не может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поверить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в то, что это действительно произошло. </a:t>
            </a:r>
          </a:p>
        </p:txBody>
      </p:sp>
      <p:pic>
        <p:nvPicPr>
          <p:cNvPr id="6148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3" y="3859437"/>
            <a:ext cx="4824535" cy="27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52314" y="1268760"/>
            <a:ext cx="8784976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altLang="ru-RU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Освобождение.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В этот момент помните: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неприятности уже почти позади, постарайтесь успокоиться;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оставайтесь лежать на полу до окончания операции;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подчиняйтесь приказам и инструкциям группы по борьбе с терроризмом и не отвлекайте ее членов ненужными вопросами;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не трите глаза, если применяется слезоточивый газ (особенно если он распространяется медленно);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не покидайте самолет до того момента, пока не дадут специальный приказ, чтобы вас не приняли за захватчика и по ошибке не застрелили;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при освобождении выходите как можно быстрее, не останавливаясь, чтобы взять личные вещи, учтите: всегда имеется опасность взрыва или пожара;</a:t>
            </a:r>
          </a:p>
          <a:p>
            <a:pPr marL="642938" indent="-342900" eaLnBrk="1" hangingPunct="1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altLang="ru-RU" sz="2100" dirty="0">
                <a:latin typeface="Arial" pitchFamily="34" charset="0"/>
                <a:cs typeface="Arial" pitchFamily="34" charset="0"/>
              </a:rPr>
              <a:t>наблюдайте за террористами, которые могут смешаться с пассажирами после начала стрельбы. До тех пор, пока ситуация не окажется под контролем сил безопасности, с вами и другими пассажирами могут обращаться грубо. Вас даже могут подвергнуть обыску. Это одна из мер предосторожности. Вам не следует обижаться.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76450" y="692696"/>
            <a:ext cx="685919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12603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4322" y="1268760"/>
            <a:ext cx="8821265" cy="5445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После освобождения</a:t>
            </a:r>
          </a:p>
          <a:p>
            <a:pPr marL="273050" indent="0">
              <a:lnSpc>
                <a:spcPct val="100000"/>
              </a:lnSpc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Не удивляйтесь, если почувствуете некоторое психическое расстройство после столь сурового испытания. Это нормально. Многие заложники испытывают после этого психические страдания. Некоторые из освобожденных говорят, что они чувствуют себя виновными в том, что были объектом столь пристального внимания. Другие терзаются от того, что не оказали достаточного сопротивления или каким-то образом сотрудничали</a:t>
            </a:r>
            <a:br>
              <a:rPr lang="ru-RU" altLang="ru-RU" sz="2000" dirty="0"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latin typeface="Arial" pitchFamily="34" charset="0"/>
                <a:cs typeface="Arial" pitchFamily="34" charset="0"/>
              </a:rPr>
              <a:t>с террористами. Нет ничего необычного в том, что заложники, которые проявили хладнокровие, выдержку и были примером для других пассажиров во время сурового испытания, позднее, когда необходимость проявлять эти качества миновала, испытывали нервный стресс и истерику. Не стыдитесь обратиться за профессиональной помощью, если вы в ней нуждаетесь. Запомните, что такие испытания могут оказать большее психологическое воздействие на вашу семью, чем на вас. Членам вашей семьи также может потребоваться помощь консультанта.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76450" y="692696"/>
            <a:ext cx="6859191" cy="51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Захват террористами самолета</a:t>
            </a:r>
          </a:p>
        </p:txBody>
      </p:sp>
    </p:spTree>
    <p:extLst>
      <p:ext uri="{BB962C8B-B14F-4D97-AF65-F5344CB8AC3E}">
        <p14:creationId xmlns:p14="http://schemas.microsoft.com/office/powerpoint/2010/main" val="30974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692474" y="696461"/>
            <a:ext cx="2627255" cy="500634"/>
          </a:xfrm>
        </p:spPr>
        <p:txBody>
          <a:bodyPr>
            <a:normAutofit/>
          </a:bodyPr>
          <a:lstStyle/>
          <a:p>
            <a:r>
              <a:rPr lang="ru-RU" altLang="ru-RU" sz="24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Литература: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1188418" y="1484784"/>
            <a:ext cx="7401021" cy="4121059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ru-RU" altLang="ru-RU" sz="2200" i="1" dirty="0">
                <a:latin typeface="Arial" pitchFamily="34" charset="0"/>
                <a:cs typeface="Arial" pitchFamily="34" charset="0"/>
              </a:rPr>
              <a:t>Кудрявцев, В. Л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. Захват заложника : состав и разграничение с иными смежными составами преступлений / В. Л. Кудрявцев // Евразийский юридический журнал. </a:t>
            </a:r>
            <a:r>
              <a:rPr lang="ru-RU" altLang="ru-RU" sz="2200" dirty="0">
                <a:latin typeface="Arial"/>
                <a:cs typeface="Arial"/>
              </a:rPr>
              <a:t>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2012. </a:t>
            </a:r>
            <a:r>
              <a:rPr lang="ru-RU" altLang="ru-RU" sz="2200" dirty="0">
                <a:latin typeface="Arial"/>
                <a:cs typeface="Arial"/>
              </a:rPr>
              <a:t>‒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№ 8 (51). </a:t>
            </a:r>
            <a:r>
              <a:rPr lang="ru-RU" altLang="ru-RU" sz="2200" dirty="0">
                <a:latin typeface="Arial"/>
                <a:cs typeface="Arial"/>
              </a:rPr>
              <a:t>‒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С. 113</a:t>
            </a:r>
            <a:r>
              <a:rPr lang="ru-RU" altLang="ru-RU" sz="2200" dirty="0">
                <a:latin typeface="Arial"/>
                <a:cs typeface="Arial"/>
              </a:rPr>
              <a:t>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118.</a:t>
            </a:r>
          </a:p>
          <a:p>
            <a:pPr marL="355600" indent="-355600">
              <a:buFont typeface="+mj-lt"/>
              <a:buAutoNum type="arabicPeriod"/>
            </a:pPr>
            <a:r>
              <a:rPr lang="ru-RU" altLang="ru-RU" sz="2200" i="1" dirty="0" err="1">
                <a:latin typeface="Arial" pitchFamily="34" charset="0"/>
                <a:cs typeface="Arial" pitchFamily="34" charset="0"/>
              </a:rPr>
              <a:t>Бартол</a:t>
            </a:r>
            <a:r>
              <a:rPr lang="ru-RU" altLang="ru-RU" sz="2200" i="1" dirty="0">
                <a:latin typeface="Arial" pitchFamily="34" charset="0"/>
                <a:cs typeface="Arial" pitchFamily="34" charset="0"/>
              </a:rPr>
              <a:t>, К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. Захват заложников / Курт </a:t>
            </a:r>
            <a:r>
              <a:rPr lang="ru-RU" altLang="ru-RU" sz="2200" dirty="0" err="1">
                <a:latin typeface="Arial" pitchFamily="34" charset="0"/>
                <a:cs typeface="Arial" pitchFamily="34" charset="0"/>
              </a:rPr>
              <a:t>Бартол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// Психология криминального поведения.</a:t>
            </a:r>
            <a:r>
              <a:rPr lang="ru-RU" altLang="ru-RU" sz="2200" dirty="0">
                <a:latin typeface="Arial"/>
                <a:cs typeface="Arial"/>
              </a:rPr>
              <a:t> 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latin typeface="Arial" pitchFamily="34" charset="0"/>
                <a:cs typeface="Arial" pitchFamily="34" charset="0"/>
              </a:rPr>
              <a:t>Olma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latin typeface="Arial" pitchFamily="34" charset="0"/>
                <a:cs typeface="Arial" pitchFamily="34" charset="0"/>
              </a:rPr>
              <a:t>Media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latin typeface="Arial" pitchFamily="34" charset="0"/>
                <a:cs typeface="Arial" pitchFamily="34" charset="0"/>
              </a:rPr>
              <a:t>Group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, 2004.</a:t>
            </a:r>
            <a:r>
              <a:rPr lang="ru-RU" altLang="ru-RU" sz="2200" dirty="0">
                <a:latin typeface="Arial"/>
                <a:cs typeface="Arial"/>
              </a:rPr>
              <a:t> 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352 с.</a:t>
            </a:r>
          </a:p>
          <a:p>
            <a:pPr marL="355600" indent="-355600">
              <a:buFont typeface="+mj-lt"/>
              <a:buAutoNum type="arabicPeriod"/>
            </a:pPr>
            <a:r>
              <a:rPr lang="ru-RU" altLang="ru-RU" sz="2200" i="1" dirty="0" err="1">
                <a:latin typeface="Arial" pitchFamily="34" charset="0"/>
                <a:cs typeface="Arial" pitchFamily="34" charset="0"/>
              </a:rPr>
              <a:t>Черницкий</a:t>
            </a:r>
            <a:r>
              <a:rPr lang="ru-RU" altLang="ru-RU" sz="2200" i="1" dirty="0">
                <a:latin typeface="Arial" pitchFamily="34" charset="0"/>
                <a:cs typeface="Arial" pitchFamily="34" charset="0"/>
              </a:rPr>
              <a:t>, А. М.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Как спасти заложника, или 25 знаменитых освобождений / А. М. </a:t>
            </a:r>
            <a:r>
              <a:rPr lang="ru-RU" altLang="ru-RU" sz="2200" dirty="0" err="1">
                <a:latin typeface="Arial" pitchFamily="34" charset="0"/>
                <a:cs typeface="Arial" pitchFamily="34" charset="0"/>
              </a:rPr>
              <a:t>Черницкий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200" dirty="0">
                <a:latin typeface="Arial"/>
                <a:cs typeface="Arial"/>
              </a:rPr>
              <a:t>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М. : ОЛМА-ПРЕСС, 2003. </a:t>
            </a:r>
            <a:r>
              <a:rPr lang="ru-RU" altLang="ru-RU" sz="2200" dirty="0">
                <a:latin typeface="Arial"/>
                <a:cs typeface="Arial"/>
              </a:rPr>
              <a:t>‒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 381 с.</a:t>
            </a:r>
          </a:p>
        </p:txBody>
      </p:sp>
    </p:spTree>
    <p:extLst>
      <p:ext uri="{BB962C8B-B14F-4D97-AF65-F5344CB8AC3E}">
        <p14:creationId xmlns:p14="http://schemas.microsoft.com/office/powerpoint/2010/main" val="35412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490" y="620688"/>
            <a:ext cx="4808806" cy="55016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Психология заложника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8379" y="1556793"/>
            <a:ext cx="7848872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Во время захвата важно сохранить разумное отношение к происходящему.</a:t>
            </a:r>
          </a:p>
          <a:p>
            <a:pPr marL="263525" indent="0" eaLnBrk="1" hangingPunct="1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Иногда у некоторых людей, ставших заложниками, может возникнуть неуправляемая реакция протеста против совершаемого насилия. В таком случае человек бросается бежать, даже когда это бессмысленно, кидается на террористов, борется, пытается выхватить у боевиков оружие. Взбунтовавшегося заложника террористы, как правило, убивают, даже если не планировали убийство и рассчитывали только шантажировать власти. </a:t>
            </a:r>
          </a:p>
        </p:txBody>
      </p:sp>
    </p:spTree>
    <p:extLst>
      <p:ext uri="{BB962C8B-B14F-4D97-AF65-F5344CB8AC3E}">
        <p14:creationId xmlns:p14="http://schemas.microsoft.com/office/powerpoint/2010/main" val="17449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474" y="620688"/>
            <a:ext cx="4880814" cy="550168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altLang="ru-RU" sz="2800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Психология заложника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485900"/>
            <a:ext cx="8231029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Самое страшное в том, что первое такое убийство меняет ситуацию.</a:t>
            </a:r>
          </a:p>
          <a:p>
            <a:pPr marL="630238" indent="-45085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AutoNum type="arabicPeriod"/>
              <a:tabLst>
                <a:tab pos="631825" algn="l"/>
              </a:tabLst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Сами террористы чувствуют себя обреченными ‒ они совершили убийство, их вина возросла, и это их ожесточает.</a:t>
            </a:r>
          </a:p>
          <a:p>
            <a:pPr marL="630238" indent="-45085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AutoNum type="arabicPeriod"/>
              <a:tabLst>
                <a:tab pos="631825" algn="l"/>
              </a:tabLst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Остальные заложники испытывают сильную психическую травму, они начинают испытывать ужас. Поэтому если в первые минуты, когда еще была возможность сбежать, вы не смогли воспользоваться своим шансом, то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не надо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проявлять никакой активности.</a:t>
            </a:r>
          </a:p>
        </p:txBody>
      </p:sp>
      <p:pic>
        <p:nvPicPr>
          <p:cNvPr id="8196" name="Picture 4" descr="37749152_060109_155900_72034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20" y="5157192"/>
            <a:ext cx="28456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410" y="516441"/>
            <a:ext cx="7632848" cy="8606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cap="small" dirty="0">
                <a:solidFill>
                  <a:srgbClr val="002060"/>
                </a:solidFill>
                <a:latin typeface="Arial Black" pitchFamily="34" charset="0"/>
                <a:ea typeface="+mn-ea"/>
                <a:cs typeface="Arial" panose="020B0604020202020204" pitchFamily="34" charset="0"/>
              </a:rPr>
              <a:t>Изменение психологического состояния в динамике пребывания в заложниках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00386" y="1395945"/>
            <a:ext cx="8136904" cy="311317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Процесс адаптации.</a:t>
            </a:r>
          </a:p>
          <a:p>
            <a:pPr marL="263525" indent="0">
              <a:lnSpc>
                <a:spcPct val="100000"/>
              </a:lnSpc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случае длительной операции с первых дней у заложников начинается процесс адаптации ‒ приспособления  к абсолютно ненормальным условиям существования. Этот процесс дается ценой психологических и физических нарушений. Серьезные нарушения в поведении и отношениях, недопустимые ранее, начинают восприниматься как обыденность.</a:t>
            </a:r>
          </a:p>
        </p:txBody>
      </p:sp>
      <p:pic>
        <p:nvPicPr>
          <p:cNvPr id="9221" name="Picture 5" descr="0000103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90" y="4288829"/>
            <a:ext cx="3096344" cy="23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35" y="624110"/>
            <a:ext cx="7560840" cy="860674"/>
          </a:xfrm>
        </p:spPr>
        <p:txBody>
          <a:bodyPr>
            <a:normAutofit/>
          </a:bodyPr>
          <a:lstStyle/>
          <a:p>
            <a:r>
              <a:rPr lang="ru-RU" altLang="ru-RU" sz="2400" b="1" cap="small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Изменение психологического состояния в динамике пребывания в заложниках </a:t>
            </a:r>
            <a:endParaRPr lang="ru-RU" altLang="ru-RU" sz="2400" b="1" cap="small" dirty="0">
              <a:solidFill>
                <a:srgbClr val="002060"/>
              </a:solidFill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474238"/>
            <a:ext cx="8013269" cy="475965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5500" b="1" cap="small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психики.</a:t>
            </a:r>
          </a:p>
          <a:p>
            <a:pPr marL="631825" indent="-368300">
              <a:lnSpc>
                <a:spcPct val="100000"/>
              </a:lnSpc>
              <a:buFont typeface="+mj-lt"/>
              <a:buAutoNum type="arabicPeriod"/>
              <a:tabLst>
                <a:tab pos="631825" algn="l"/>
              </a:tabLst>
            </a:pPr>
            <a:r>
              <a:rPr lang="ru-RU" altLang="ru-RU" sz="5000" dirty="0">
                <a:latin typeface="Arial" pitchFamily="34" charset="0"/>
                <a:cs typeface="Arial" pitchFamily="34" charset="0"/>
              </a:rPr>
              <a:t>Эксперты отмечают, что больше всего шансов сохранить свою психику от распада у тех, кто заботится о других. Если позволяют условия ‒ не замыкайтесь в себе, присмотритесь к другим людям, выясните, не нужна ли кому-то помощь. В такой ситуации даже незначительная мелочь – понимающий взгляд, слово поддержки – будет способствовать возникновению контакта.  Если человек чувствует поддержку, и ему, и всем, кто рядом с ним,</a:t>
            </a:r>
            <a:br>
              <a:rPr lang="ru-RU" altLang="ru-RU" sz="5000" dirty="0">
                <a:latin typeface="Arial" pitchFamily="34" charset="0"/>
                <a:cs typeface="Arial" pitchFamily="34" charset="0"/>
              </a:rPr>
            </a:br>
            <a:r>
              <a:rPr lang="ru-RU" altLang="ru-RU" sz="5000" dirty="0">
                <a:latin typeface="Arial" pitchFamily="34" charset="0"/>
                <a:cs typeface="Arial" pitchFamily="34" charset="0"/>
              </a:rPr>
              <a:t>становится легче. </a:t>
            </a:r>
          </a:p>
          <a:p>
            <a:pPr marL="631825" indent="-368300">
              <a:lnSpc>
                <a:spcPct val="100000"/>
              </a:lnSpc>
              <a:buFont typeface="+mj-lt"/>
              <a:buAutoNum type="arabicPeriod"/>
              <a:tabLst>
                <a:tab pos="631825" algn="l"/>
              </a:tabLst>
            </a:pPr>
            <a:r>
              <a:rPr lang="ru-RU" altLang="ru-RU" sz="5000" dirty="0">
                <a:latin typeface="Arial" pitchFamily="34" charset="0"/>
                <a:cs typeface="Arial" pitchFamily="34" charset="0"/>
              </a:rPr>
              <a:t>Не пытайтесь вывести людей из состояния  ступора. Лучше, если будет возможность, оказать им физическую поддержку ‒ накормить, напоить, помочь устроиться поудобнее. </a:t>
            </a:r>
          </a:p>
          <a:p>
            <a:pPr marL="263525" indent="0">
              <a:lnSpc>
                <a:spcPct val="100000"/>
              </a:lnSpc>
              <a:buNone/>
            </a:pP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34" y="624110"/>
            <a:ext cx="7704855" cy="860674"/>
          </a:xfrm>
        </p:spPr>
        <p:txBody>
          <a:bodyPr>
            <a:normAutofit fontScale="90000"/>
          </a:bodyPr>
          <a:lstStyle/>
          <a:p>
            <a:r>
              <a:rPr lang="ru-RU" altLang="ru-RU" sz="2800" b="1" cap="small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rPr>
              <a:t>Изменение психологического состояния в динамике пребывания в заложниках </a:t>
            </a:r>
            <a:endParaRPr lang="ru-RU" altLang="ru-RU" sz="2800" b="1" cap="small" dirty="0">
              <a:solidFill>
                <a:srgbClr val="002060"/>
              </a:solidFill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831027" y="1540189"/>
            <a:ext cx="8206261" cy="39770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Апатия и агрессивность.</a:t>
            </a:r>
          </a:p>
          <a:p>
            <a:pPr marL="715963" indent="-452438">
              <a:lnSpc>
                <a:spcPct val="100000"/>
              </a:lnSpc>
              <a:buFont typeface="+mj-lt"/>
              <a:buAutoNum type="arabicPeriod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При суровых условиях содержания постоянно возникают конфликты с соседями, мелочная, но злобная ругань. Это одна из защитных реакций</a:t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психики ‒ таким образом человек снимает эмоциональное напряжение, но это сильно истощает. Апатия ‒ тоже защитная реакция, способ уйти от страха и отчаяния, но даже она периодически прерывается вспышками беспомощной агрессивности.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38640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3152</Words>
  <Application>Microsoft Office PowerPoint</Application>
  <PresentationFormat>Произвольный</PresentationFormat>
  <Paragraphs>182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Calibri</vt:lpstr>
      <vt:lpstr>Century Gothic</vt:lpstr>
      <vt:lpstr>Franklin Gothic Book</vt:lpstr>
      <vt:lpstr>Franklin Gothic Medium</vt:lpstr>
      <vt:lpstr>Tahoma</vt:lpstr>
      <vt:lpstr>Wingdings</vt:lpstr>
      <vt:lpstr>Wingdings 3</vt:lpstr>
      <vt:lpstr>1_Default Design</vt:lpstr>
      <vt:lpstr>Легкий дым</vt:lpstr>
      <vt:lpstr>Презентация PowerPoint</vt:lpstr>
      <vt:lpstr>План:</vt:lpstr>
      <vt:lpstr>Захват в заложники</vt:lpstr>
      <vt:lpstr>Психология заложника</vt:lpstr>
      <vt:lpstr>Психология заложника</vt:lpstr>
      <vt:lpstr>Психология заложника</vt:lpstr>
      <vt:lpstr>Изменение психологического состояния в динамике пребывания в заложниках</vt:lpstr>
      <vt:lpstr>Изменение психологического состояния в динамике пребывания в заложниках </vt:lpstr>
      <vt:lpstr>Изменение психологического состояния в динамике пребывания в заложниках </vt:lpstr>
      <vt:lpstr>Изменение психологического состояния в динамике пребывания в заложниках </vt:lpstr>
      <vt:lpstr>Психология заложника</vt:lpstr>
      <vt:lpstr>Изменение психологического состояния в динамике пребывания в заложниках </vt:lpstr>
      <vt:lpstr>Универсальные правила поведения заложников</vt:lpstr>
      <vt:lpstr>Универсальные правила поведения заложников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Захват террористами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184</cp:revision>
  <cp:lastPrinted>2013-02-15T04:39:28Z</cp:lastPrinted>
  <dcterms:created xsi:type="dcterms:W3CDTF">2012-09-16T05:10:25Z</dcterms:created>
  <dcterms:modified xsi:type="dcterms:W3CDTF">2025-04-21T05:20:55Z</dcterms:modified>
</cp:coreProperties>
</file>