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9" r:id="rId2"/>
  </p:sldMasterIdLst>
  <p:notesMasterIdLst>
    <p:notesMasterId r:id="rId32"/>
  </p:notesMasterIdLst>
  <p:sldIdLst>
    <p:sldId id="294" r:id="rId3"/>
    <p:sldId id="262" r:id="rId4"/>
    <p:sldId id="263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5" r:id="rId30"/>
    <p:sldId id="290" r:id="rId31"/>
  </p:sldIdLst>
  <p:sldSz cx="9145588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1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68" autoAdjust="0"/>
    <p:restoredTop sz="85732" autoAdjust="0"/>
  </p:normalViewPr>
  <p:slideViewPr>
    <p:cSldViewPr>
      <p:cViewPr varScale="1">
        <p:scale>
          <a:sx n="114" d="100"/>
          <a:sy n="114" d="100"/>
        </p:scale>
        <p:origin x="1398" y="114"/>
      </p:cViewPr>
      <p:guideLst>
        <p:guide orient="horz" pos="2160"/>
        <p:guide pos="3840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C97ABC-A23C-4482-9624-8E93BB1CDD60}" type="datetimeFigureOut">
              <a:rPr lang="ru-RU" smtClean="0"/>
              <a:pPr/>
              <a:t>21.04.2025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3DDC24-A347-473F-AF78-4C95F43795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035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A7109-D2E9-4381-A6C1-5043A060FAB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528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919" y="2130427"/>
            <a:ext cx="777375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838" y="3886200"/>
            <a:ext cx="6401912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59937-2BA7-4632-BCC8-2159C0D3800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398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8741E-E478-4720-BEB2-5370E0A16D4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788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71864" y="0"/>
            <a:ext cx="2221298" cy="6858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7969" y="0"/>
            <a:ext cx="6511469" cy="68580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DA8336-231B-49DA-A3D1-FA3D8E8CB28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021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70" y="2"/>
            <a:ext cx="7634025" cy="79851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50870" y="1066800"/>
            <a:ext cx="8742293" cy="2819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50870" y="4038600"/>
            <a:ext cx="8742293" cy="2819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8111F-3765-4E2C-A8F6-00FA2E3230F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6942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07969" y="0"/>
            <a:ext cx="8885193" cy="6858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4DA6D-CC8E-4FC4-BFC0-0753A73DB99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1726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70" y="2"/>
            <a:ext cx="7634025" cy="79851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250870" y="1066800"/>
            <a:ext cx="8742293" cy="57912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133EC-1C48-4F64-9194-23E556F9F8F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7168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70" y="2"/>
            <a:ext cx="7634025" cy="79851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0868" y="1066800"/>
            <a:ext cx="4294934" cy="2819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98230" y="1066800"/>
            <a:ext cx="4294933" cy="2819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250870" y="4038600"/>
            <a:ext cx="8742293" cy="2819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281E98-5FD9-40DD-B165-D3F6280A6E6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1679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754" y="2514601"/>
            <a:ext cx="6601597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754" y="4777381"/>
            <a:ext cx="6601597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24" y="4321159"/>
            <a:ext cx="1395715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407" y="4529542"/>
            <a:ext cx="585080" cy="365125"/>
          </a:xfrm>
        </p:spPr>
        <p:txBody>
          <a:bodyPr/>
          <a:lstStyle/>
          <a:p>
            <a:pPr>
              <a:defRPr/>
            </a:pPr>
            <a:fld id="{D5D59937-2BA7-4632-BCC8-2159C0D3800C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07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539" y="624110"/>
            <a:ext cx="6590343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753" y="2133600"/>
            <a:ext cx="659313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59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4D7FC-2AF2-47DC-8275-19DD9115EC28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16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753" y="2074562"/>
            <a:ext cx="6593130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753" y="3581400"/>
            <a:ext cx="6593130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8"/>
            <a:ext cx="135859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317" y="3244141"/>
            <a:ext cx="585080" cy="365125"/>
          </a:xfrm>
        </p:spPr>
        <p:txBody>
          <a:bodyPr/>
          <a:lstStyle/>
          <a:p>
            <a:pPr>
              <a:defRPr/>
            </a:pPr>
            <a:fld id="{F3E31D3D-C509-4ADE-B9BB-DEC4024E0AB0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5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754" y="2136707"/>
            <a:ext cx="3198086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8235" y="2136707"/>
            <a:ext cx="3197648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59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317" y="787784"/>
            <a:ext cx="585080" cy="365125"/>
          </a:xfrm>
        </p:spPr>
        <p:txBody>
          <a:bodyPr/>
          <a:lstStyle/>
          <a:p>
            <a:pPr>
              <a:defRPr/>
            </a:pPr>
            <a:fld id="{A1BDB319-CE13-4784-864D-49ECD4A3F712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5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4D7FC-2AF2-47DC-8275-19DD9115EC2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7171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746" y="2226626"/>
            <a:ext cx="2875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752" y="2802889"/>
            <a:ext cx="3198087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7137" y="2223398"/>
            <a:ext cx="28737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4641" y="2799661"/>
            <a:ext cx="3196235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59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317" y="787784"/>
            <a:ext cx="585080" cy="365125"/>
          </a:xfrm>
        </p:spPr>
        <p:txBody>
          <a:bodyPr/>
          <a:lstStyle/>
          <a:p>
            <a:pPr>
              <a:defRPr/>
            </a:pPr>
            <a:fld id="{5265DCFE-F117-47A0-B8B4-F0EF81D529BD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06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538" y="624110"/>
            <a:ext cx="6590344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59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34E645-619E-417E-917C-C2CBF7D0C536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4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59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943A92-0816-4E99-8F66-57A376C958D5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48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752" y="446088"/>
            <a:ext cx="2630041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4318" y="446090"/>
            <a:ext cx="3791564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752" y="1598613"/>
            <a:ext cx="2630041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59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1517B6-5171-44E1-AECF-E887990A503B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31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753" y="4800600"/>
            <a:ext cx="659313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753" y="634965"/>
            <a:ext cx="659313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753" y="5367338"/>
            <a:ext cx="659313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1"/>
            <a:ext cx="135859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317" y="4983089"/>
            <a:ext cx="585080" cy="365125"/>
          </a:xfrm>
        </p:spPr>
        <p:txBody>
          <a:bodyPr/>
          <a:lstStyle/>
          <a:p>
            <a:pPr>
              <a:defRPr/>
            </a:pPr>
            <a:fld id="{2345C1F8-7AAB-4D71-B350-7E3753066EC8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82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753" y="609600"/>
            <a:ext cx="6593130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753" y="4354046"/>
            <a:ext cx="6593130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8"/>
            <a:ext cx="135859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317" y="3244141"/>
            <a:ext cx="585080" cy="365125"/>
          </a:xfrm>
        </p:spPr>
        <p:txBody>
          <a:bodyPr/>
          <a:lstStyle/>
          <a:p>
            <a:pPr fontAlgn="base">
              <a:spcAft>
                <a:spcPct val="0"/>
              </a:spcAft>
              <a:defRPr/>
            </a:pPr>
            <a:fld id="{79347199-803C-4480-9257-05EAE2BC3311}" type="slidenum">
              <a:rPr lang="en-GB" smtClean="0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134723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504" y="609600"/>
            <a:ext cx="6110648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6392" y="3505200"/>
            <a:ext cx="5654870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753" y="4354046"/>
            <a:ext cx="6593130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8"/>
            <a:ext cx="135859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317" y="3244141"/>
            <a:ext cx="585080" cy="365125"/>
          </a:xfrm>
        </p:spPr>
        <p:txBody>
          <a:bodyPr/>
          <a:lstStyle/>
          <a:p>
            <a:pPr fontAlgn="base">
              <a:spcAft>
                <a:spcPct val="0"/>
              </a:spcAft>
              <a:defRPr/>
            </a:pPr>
            <a:fld id="{79347199-803C-4480-9257-05EAE2BC3311}" type="slidenum">
              <a:rPr lang="en-GB" smtClean="0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08631" y="648005"/>
            <a:ext cx="45739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0952" y="2905306"/>
            <a:ext cx="45739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9645751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753" y="2438402"/>
            <a:ext cx="659313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753" y="5181600"/>
            <a:ext cx="659313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1"/>
            <a:ext cx="135859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317" y="4983089"/>
            <a:ext cx="585080" cy="365125"/>
          </a:xfrm>
        </p:spPr>
        <p:txBody>
          <a:bodyPr/>
          <a:lstStyle/>
          <a:p>
            <a:pPr fontAlgn="base">
              <a:spcAft>
                <a:spcPct val="0"/>
              </a:spcAft>
              <a:defRPr/>
            </a:pPr>
            <a:fld id="{79347199-803C-4480-9257-05EAE2BC3311}" type="slidenum">
              <a:rPr lang="en-GB" smtClean="0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849179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504" y="609600"/>
            <a:ext cx="6110648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752" y="4343400"/>
            <a:ext cx="6689454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752" y="5181600"/>
            <a:ext cx="6689454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1"/>
            <a:ext cx="135859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317" y="4983089"/>
            <a:ext cx="585080" cy="365125"/>
          </a:xfrm>
        </p:spPr>
        <p:txBody>
          <a:bodyPr/>
          <a:lstStyle/>
          <a:p>
            <a:pPr fontAlgn="base">
              <a:spcAft>
                <a:spcPct val="0"/>
              </a:spcAft>
              <a:defRPr/>
            </a:pPr>
            <a:fld id="{79347199-803C-4480-9257-05EAE2BC3311}" type="slidenum">
              <a:rPr lang="en-GB" smtClean="0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08631" y="648005"/>
            <a:ext cx="45739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70952" y="2905306"/>
            <a:ext cx="45739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88662513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753" y="627407"/>
            <a:ext cx="659312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753" y="4343400"/>
            <a:ext cx="659313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753" y="5181600"/>
            <a:ext cx="659313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1"/>
            <a:ext cx="135859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317" y="4983089"/>
            <a:ext cx="585080" cy="365125"/>
          </a:xfrm>
        </p:spPr>
        <p:txBody>
          <a:bodyPr/>
          <a:lstStyle/>
          <a:p>
            <a:pPr fontAlgn="base">
              <a:spcAft>
                <a:spcPct val="0"/>
              </a:spcAft>
              <a:defRPr/>
            </a:pPr>
            <a:fld id="{79347199-803C-4480-9257-05EAE2BC3311}" type="slidenum">
              <a:rPr lang="en-GB" smtClean="0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31838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38" y="4406902"/>
            <a:ext cx="77737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38" y="2906713"/>
            <a:ext cx="77737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31D3D-C509-4ADE-B9BB-DEC4024E0AB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3755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59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E8741E-E478-4720-BEB2-5370E0A16D45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76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9729" y="627407"/>
            <a:ext cx="1656420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753" y="627407"/>
            <a:ext cx="4717167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59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DA8336-231B-49DA-A3D1-FA3D8E8CB28F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62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0868" y="1066800"/>
            <a:ext cx="4294934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98230" y="1066800"/>
            <a:ext cx="4294933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BDB319-CE13-4784-864D-49ECD4A3F71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140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80" y="274638"/>
            <a:ext cx="823102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80" y="1535113"/>
            <a:ext cx="40408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80" y="2174875"/>
            <a:ext cx="40408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833" y="1535113"/>
            <a:ext cx="404247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833" y="2174875"/>
            <a:ext cx="404247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5DCFE-F117-47A0-B8B4-F0EF81D529B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084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4E645-619E-417E-917C-C2CBF7D0C53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777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43A92-0816-4E99-8F66-57A376C958D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139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80" y="273050"/>
            <a:ext cx="30088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671" y="273052"/>
            <a:ext cx="511263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80" y="1435102"/>
            <a:ext cx="30088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517B6-5171-44E1-AECF-E887990A503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754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599" y="4800600"/>
            <a:ext cx="548735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599" y="612775"/>
            <a:ext cx="548735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599" y="5367338"/>
            <a:ext cx="548735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5C1F8-7AAB-4D71-B350-7E3753066EC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083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 cstate="print">
            <a:lum/>
          </a:blip>
          <a:srcRect/>
          <a:tile tx="0" ty="0" sx="63000" sy="63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70" y="2"/>
            <a:ext cx="7634025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70" y="1066800"/>
            <a:ext cx="8742293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77196" y="6524627"/>
            <a:ext cx="25086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10800" rIns="18000" bIns="108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1200" b="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79347199-803C-4480-9257-05EAE2BC3311}" type="slidenum">
              <a:rPr lang="en-GB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643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544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5" y="285"/>
            <a:ext cx="1952611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912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538" y="624110"/>
            <a:ext cx="6590344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753" y="2133600"/>
            <a:ext cx="659313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3750" y="6135090"/>
            <a:ext cx="766513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FFFB4-400D-1240-AB24-6F86C96D4DFB}" type="datetimeFigureOut">
              <a:rPr lang="en-US" dirty="0"/>
              <a:t>4/21/2025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752" y="6135810"/>
            <a:ext cx="57174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317" y="787784"/>
            <a:ext cx="585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79347199-803C-4480-9257-05EAE2BC3311}" type="slidenum">
              <a:rPr lang="en-GB" smtClean="0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487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psyfactor.org/lib/terror16.htm" TargetMode="Externa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psyfactor.org/lib/terror11.htm" TargetMode="External"/><Relationship Id="rId2" Type="http://schemas.openxmlformats.org/officeDocument/2006/relationships/hyperlink" Target="http://www.iprbookshop.ru/15642" TargetMode="Externa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69475" y="620688"/>
            <a:ext cx="7131703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600">
                <a:solidFill>
                  <a:schemeClr val="accent1">
                    <a:lumMod val="50000"/>
                  </a:schemeClr>
                </a:solidFill>
                <a:effectLst>
                  <a:outerShdw blurRad="50800" dist="25400" dir="600000" algn="ctr" rotWithShape="0">
                    <a:schemeClr val="tx1">
                      <a:lumMod val="50000"/>
                      <a:lumOff val="50000"/>
                      <a:alpha val="83000"/>
                    </a:schemeClr>
                  </a:outerShdw>
                </a:effectLst>
                <a:latin typeface="Franklin Gothic Book" panose="020B05030201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algn="ctr"/>
            <a:r>
              <a:rPr lang="ru-RU" sz="2800" dirty="0"/>
              <a:t>ФГБОУ ВО Пензенский ГАУ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548458" y="4293096"/>
            <a:ext cx="69737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Arial Black" pitchFamily="34" charset="0"/>
              </a:rPr>
              <a:t>Психология терроризма</a:t>
            </a:r>
          </a:p>
        </p:txBody>
      </p:sp>
    </p:spTree>
    <p:extLst>
      <p:ext uri="{BB962C8B-B14F-4D97-AF65-F5344CB8AC3E}">
        <p14:creationId xmlns:p14="http://schemas.microsoft.com/office/powerpoint/2010/main" val="296697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2434" y="692697"/>
            <a:ext cx="6790169" cy="432047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Психологический портрет террориста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8378" y="1412776"/>
            <a:ext cx="8064895" cy="352839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В детском и подростковом возрасте: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2400" dirty="0">
                <a:latin typeface="Arial" pitchFamily="34" charset="0"/>
                <a:ea typeface="Times New Roman"/>
                <a:cs typeface="Arial" pitchFamily="34" charset="0"/>
              </a:rPr>
              <a:t>высокий уровень притязаний;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2400" dirty="0">
                <a:latin typeface="Arial" pitchFamily="34" charset="0"/>
                <a:ea typeface="Times New Roman"/>
                <a:cs typeface="Arial" pitchFamily="34" charset="0"/>
              </a:rPr>
              <a:t>завышенная самооценка;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2400" dirty="0">
                <a:latin typeface="Arial" pitchFamily="34" charset="0"/>
                <a:ea typeface="Times New Roman"/>
                <a:cs typeface="Arial" pitchFamily="34" charset="0"/>
              </a:rPr>
              <a:t>склонность к фантазированию; 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2400" dirty="0">
                <a:latin typeface="Arial" pitchFamily="34" charset="0"/>
                <a:ea typeface="Times New Roman"/>
                <a:cs typeface="Arial" pitchFamily="34" charset="0"/>
              </a:rPr>
              <a:t>выраженная обвиняющая позиция;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2400" dirty="0">
                <a:latin typeface="Arial" pitchFamily="34" charset="0"/>
                <a:ea typeface="Times New Roman"/>
                <a:cs typeface="Arial" pitchFamily="34" charset="0"/>
              </a:rPr>
              <a:t>озлобленность;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2400" dirty="0">
                <a:latin typeface="Arial" pitchFamily="34" charset="0"/>
                <a:ea typeface="Times New Roman"/>
                <a:cs typeface="Arial" pitchFamily="34" charset="0"/>
              </a:rPr>
              <a:t>требование повышенного внимания педагогов к себе</a:t>
            </a: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														</a:t>
            </a:r>
            <a:r>
              <a:rPr lang="ru-RU" sz="2000" b="1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</a:p>
          <a:p>
            <a:pPr algn="just"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						</a:t>
            </a:r>
            <a:endParaRPr lang="ru-RU" sz="1800" b="1" i="1" dirty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74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32434" y="692696"/>
            <a:ext cx="7632848" cy="576064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Психологический портрет террориста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363" y="1262393"/>
            <a:ext cx="8280919" cy="547260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2200" b="1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Во взрослом возрасте: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2200" dirty="0">
                <a:latin typeface="Arial" pitchFamily="34" charset="0"/>
                <a:ea typeface="Times New Roman"/>
                <a:cs typeface="Arial" pitchFamily="34" charset="0"/>
              </a:rPr>
              <a:t>паранойяльные мысли;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2200" dirty="0">
                <a:latin typeface="Arial" pitchFamily="34" charset="0"/>
                <a:ea typeface="Times New Roman"/>
                <a:cs typeface="Arial" pitchFamily="34" charset="0"/>
              </a:rPr>
              <a:t>тенденция к экстернализации (поиск источников личных проблем вовне);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2200" dirty="0" err="1">
                <a:latin typeface="Arial" pitchFamily="34" charset="0"/>
                <a:ea typeface="Times New Roman"/>
                <a:cs typeface="Arial" pitchFamily="34" charset="0"/>
              </a:rPr>
              <a:t>сверхсосредоточенность</a:t>
            </a:r>
            <a:r>
              <a:rPr lang="ru-RU" sz="2200" dirty="0">
                <a:latin typeface="Arial" pitchFamily="34" charset="0"/>
                <a:ea typeface="Times New Roman"/>
                <a:cs typeface="Arial" pitchFamily="34" charset="0"/>
              </a:rPr>
              <a:t> на защите «Я», поглощенность собой;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2200" dirty="0">
                <a:latin typeface="Arial" pitchFamily="34" charset="0"/>
                <a:ea typeface="Times New Roman"/>
                <a:cs typeface="Arial" pitchFamily="34" charset="0"/>
              </a:rPr>
              <a:t>проявления нарциссизма (самолюбование, утверждения об исключительности и особых правах своей национальной, религиозной или классовой группы и ее представителей, о собственных выдающихся способностях);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2200" dirty="0">
                <a:latin typeface="Arial" pitchFamily="34" charset="0"/>
                <a:ea typeface="Times New Roman"/>
                <a:cs typeface="Arial" pitchFamily="34" charset="0"/>
              </a:rPr>
              <a:t>незначительное внимание к чувствам других;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2200" dirty="0">
                <a:latin typeface="Arial" pitchFamily="34" charset="0"/>
                <a:ea typeface="Times New Roman"/>
                <a:cs typeface="Arial" pitchFamily="34" charset="0"/>
              </a:rPr>
              <a:t>постоянная оборонительная готовность;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Arial" pitchFamily="34" charset="0"/>
                <a:ea typeface="Times New Roman"/>
                <a:cs typeface="Arial" pitchFamily="34" charset="0"/>
              </a:rPr>
              <a:t>сочетание истерических и эксплозивных черт;</a:t>
            </a:r>
            <a:br>
              <a:rPr lang="ru-RU" sz="2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endParaRPr lang="ru-RU" sz="26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2400" dirty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03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32109" y="692696"/>
            <a:ext cx="6769452" cy="432048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Психологический портрет террориста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362" y="1268760"/>
            <a:ext cx="8137617" cy="511256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2200" b="1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Во взрослом возрасте: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2200" dirty="0">
                <a:latin typeface="Arial" pitchFamily="34" charset="0"/>
                <a:ea typeface="Times New Roman"/>
                <a:cs typeface="Arial" pitchFamily="34" charset="0"/>
              </a:rPr>
              <a:t>высокий уровень </a:t>
            </a:r>
            <a:r>
              <a:rPr lang="ru-RU" sz="2200" dirty="0" err="1">
                <a:latin typeface="Arial" pitchFamily="34" charset="0"/>
                <a:ea typeface="Times New Roman"/>
                <a:cs typeface="Arial" pitchFamily="34" charset="0"/>
              </a:rPr>
              <a:t>нейротизма</a:t>
            </a:r>
            <a:r>
              <a:rPr lang="ru-RU" sz="2200" dirty="0">
                <a:latin typeface="Arial" pitchFamily="34" charset="0"/>
                <a:ea typeface="Times New Roman"/>
                <a:cs typeface="Arial" pitchFamily="34" charset="0"/>
              </a:rPr>
              <a:t>;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2200" dirty="0" err="1">
                <a:latin typeface="Arial" pitchFamily="34" charset="0"/>
                <a:ea typeface="Times New Roman"/>
                <a:cs typeface="Arial" pitchFamily="34" charset="0"/>
              </a:rPr>
              <a:t>фрустрированность</a:t>
            </a:r>
            <a:r>
              <a:rPr lang="ru-RU" sz="2200" dirty="0">
                <a:latin typeface="Arial" pitchFamily="34" charset="0"/>
                <a:ea typeface="Times New Roman"/>
                <a:cs typeface="Arial" pitchFamily="34" charset="0"/>
              </a:rPr>
              <a:t>;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2200" dirty="0">
                <a:latin typeface="Arial" pitchFamily="34" charset="0"/>
                <a:ea typeface="Times New Roman"/>
                <a:cs typeface="Arial" pitchFamily="34" charset="0"/>
              </a:rPr>
              <a:t>асоциальность;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2200" dirty="0">
                <a:latin typeface="Arial" pitchFamily="34" charset="0"/>
                <a:ea typeface="Times New Roman"/>
                <a:cs typeface="Arial" pitchFamily="34" charset="0"/>
              </a:rPr>
              <a:t>физическая агрессия (характерна для лиц, совершающих такие преступления, как убийства, изнасилования);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2200" dirty="0">
                <a:latin typeface="Arial" pitchFamily="34" charset="0"/>
                <a:ea typeface="Times New Roman"/>
                <a:cs typeface="Arial" pitchFamily="34" charset="0"/>
              </a:rPr>
              <a:t>расстройства личности с высоким уровнем косвенной агрессии (большинство);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2200" dirty="0">
                <a:latin typeface="Arial" pitchFamily="34" charset="0"/>
                <a:ea typeface="Times New Roman"/>
                <a:cs typeface="Arial" pitchFamily="34" charset="0"/>
              </a:rPr>
              <a:t>логика и мышление носят путаный и противоречивый характер;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2200" dirty="0">
                <a:latin typeface="Arial" pitchFamily="34" charset="0"/>
                <a:ea typeface="Times New Roman"/>
                <a:cs typeface="Arial" pitchFamily="34" charset="0"/>
              </a:rPr>
              <a:t>смешанность границ добра и зла;</a:t>
            </a:r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ru-RU" sz="2200" dirty="0">
                <a:latin typeface="Arial" pitchFamily="34" charset="0"/>
                <a:ea typeface="Times New Roman"/>
                <a:cs typeface="Arial" pitchFamily="34" charset="0"/>
              </a:rPr>
              <a:t>смещение чувства времени — прошлое включено в актуальное настоящее;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ru-RU" sz="2200" dirty="0">
              <a:latin typeface="Arial" pitchFamily="34" charset="0"/>
              <a:ea typeface="Times New Roman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50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04442" y="692696"/>
            <a:ext cx="6841460" cy="504055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Психологический портрет террориста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2314" y="1196751"/>
            <a:ext cx="8784976" cy="540060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2200" b="1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Во взрослом возрасте: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2200" dirty="0">
                <a:latin typeface="Arial" pitchFamily="34" charset="0"/>
                <a:ea typeface="Times New Roman"/>
                <a:cs typeface="Arial" pitchFamily="34" charset="0"/>
              </a:rPr>
              <a:t>стирание границ между реальностью и фантазией; </a:t>
            </a:r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ru-RU" sz="2200" dirty="0">
                <a:latin typeface="Arial" pitchFamily="34" charset="0"/>
                <a:ea typeface="Times New Roman"/>
                <a:cs typeface="Arial" pitchFamily="34" charset="0"/>
              </a:rPr>
              <a:t>некоторая наивность в сочетании с размытостью моральных ограничений; </a:t>
            </a:r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ru-RU" sz="2200" dirty="0" err="1">
                <a:latin typeface="Arial" pitchFamily="34" charset="0"/>
                <a:ea typeface="Times New Roman"/>
                <a:cs typeface="Arial" pitchFamily="34" charset="0"/>
              </a:rPr>
              <a:t>садомазохистическая</a:t>
            </a:r>
            <a:r>
              <a:rPr lang="ru-RU" sz="2200" dirty="0">
                <a:latin typeface="Arial" pitchFamily="34" charset="0"/>
                <a:ea typeface="Times New Roman"/>
                <a:cs typeface="Arial" pitchFamily="34" charset="0"/>
              </a:rPr>
              <a:t> позиция </a:t>
            </a:r>
            <a:r>
              <a:rPr lang="ru-RU" sz="2200" dirty="0">
                <a:latin typeface="Arial"/>
                <a:ea typeface="Times New Roman"/>
                <a:cs typeface="Arial"/>
              </a:rPr>
              <a:t>–</a:t>
            </a:r>
            <a:r>
              <a:rPr lang="ru-RU" sz="2200" dirty="0">
                <a:latin typeface="Arial" pitchFamily="34" charset="0"/>
                <a:ea typeface="Times New Roman"/>
                <a:cs typeface="Arial" pitchFamily="34" charset="0"/>
              </a:rPr>
              <a:t> жалость к себе и своим соплеменникам в сочетании с ненавистью к реальному или мифологическому противнику и готовностью к самопожертвованию; </a:t>
            </a:r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ru-RU" sz="2200" dirty="0">
                <a:latin typeface="Arial" pitchFamily="34" charset="0"/>
                <a:ea typeface="Times New Roman"/>
                <a:cs typeface="Arial" pitchFamily="34" charset="0"/>
              </a:rPr>
              <a:t>идентификация с агрессором, то есть наличие идей типа «если я сам буду агрессором, то не стану объектом агрессии»;</a:t>
            </a:r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ru-RU" sz="2200" dirty="0">
                <a:latin typeface="Arial" pitchFamily="34" charset="0"/>
                <a:ea typeface="Times New Roman"/>
                <a:cs typeface="Arial" pitchFamily="34" charset="0"/>
              </a:rPr>
              <a:t>ограниченная способность понимать и принимать доводы тех, кто мыслит иначе;</a:t>
            </a:r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ru-RU" sz="2200" dirty="0">
                <a:latin typeface="Arial" pitchFamily="34" charset="0"/>
                <a:ea typeface="Times New Roman"/>
                <a:cs typeface="Arial" pitchFamily="34" charset="0"/>
              </a:rPr>
              <a:t>определенная утрата рациональности, особенно в сфере представлений о доступных и недоступных целях и идеалах. </a:t>
            </a:r>
          </a:p>
        </p:txBody>
      </p:sp>
    </p:spTree>
    <p:extLst>
      <p:ext uri="{BB962C8B-B14F-4D97-AF65-F5344CB8AC3E}">
        <p14:creationId xmlns:p14="http://schemas.microsoft.com/office/powerpoint/2010/main" val="240310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6061" y="683189"/>
            <a:ext cx="6553466" cy="529893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Психологические типы террористов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8378" y="1422282"/>
            <a:ext cx="8064896" cy="4752528"/>
          </a:xfrm>
        </p:spPr>
        <p:txBody>
          <a:bodyPr>
            <a:no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ru-RU" sz="2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 эмоциональном плане выделяют </a:t>
            </a:r>
            <a:r>
              <a:rPr lang="ru-RU" sz="24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два типа </a:t>
            </a:r>
            <a:r>
              <a:rPr lang="ru-RU" sz="2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террористов: </a:t>
            </a:r>
          </a:p>
          <a:p>
            <a:pPr marL="457200" indent="-457200">
              <a:spcAft>
                <a:spcPts val="0"/>
              </a:spcAft>
              <a:buFont typeface="+mj-lt"/>
              <a:buAutoNum type="arabicPeriod"/>
              <a:tabLst>
                <a:tab pos="442913" algn="l"/>
              </a:tabLst>
            </a:pPr>
            <a:r>
              <a:rPr lang="ru-RU" sz="2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Эмоционально-лабильный тип (испытывают комплекс «греховности»).</a:t>
            </a:r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Бездушная «деструктивная машина».</a:t>
            </a:r>
            <a:endParaRPr lang="ru-RU" sz="2400" dirty="0">
              <a:effectLst/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530" y="3645024"/>
            <a:ext cx="4752528" cy="2982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435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4402" y="692696"/>
            <a:ext cx="7921580" cy="494928"/>
          </a:xfrm>
        </p:spPr>
        <p:txBody>
          <a:bodyPr>
            <a:normAutofit/>
          </a:bodyPr>
          <a:lstStyle/>
          <a:p>
            <a:pPr algn="ctr"/>
            <a:r>
              <a:rPr lang="ru-RU" sz="2400" b="1" cap="sm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Варианты  бездушной «деструктивной машины»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0346" y="1412776"/>
            <a:ext cx="8280919" cy="4032448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Синдром зомби </a:t>
            </a:r>
            <a:r>
              <a:rPr lang="ru-RU" sz="2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– состояние постоянной боеготовности, «синдром бойца», нуждающегося в непрерывном самоутверждении. Присущ террористам-исполнителям, боевикам низшего уровня. 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Миссионерство</a:t>
            </a:r>
            <a:r>
              <a:rPr lang="ru-RU" sz="22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– основной психологический стержень «синдрома </a:t>
            </a:r>
            <a:r>
              <a:rPr lang="ru-RU" sz="22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Рэмбо</a:t>
            </a:r>
            <a:r>
              <a:rPr lang="ru-RU" sz="2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». «</a:t>
            </a:r>
            <a:r>
              <a:rPr lang="ru-RU" sz="22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Рэмбо</a:t>
            </a:r>
            <a:r>
              <a:rPr lang="ru-RU" sz="2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» не может (хотя и умеет) убивать «просто так» – он обязательно должен делать это во имя чего-то высокого. 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Синдром камикадзе</a:t>
            </a:r>
            <a:r>
              <a:rPr lang="ru-RU" sz="2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– экстремальная готовность</a:t>
            </a:r>
            <a:br>
              <a:rPr lang="ru-RU" sz="2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</a:br>
            <a:r>
              <a:rPr lang="ru-RU" sz="2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к самопожертвованию в виде жертвы самой своей жизнью. </a:t>
            </a:r>
            <a:endParaRPr lang="ru-RU" sz="2200" dirty="0">
              <a:effectLst/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15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3604" y="548680"/>
            <a:ext cx="7705569" cy="854968"/>
          </a:xfrm>
        </p:spPr>
        <p:txBody>
          <a:bodyPr>
            <a:noAutofit/>
          </a:bodyPr>
          <a:lstStyle/>
          <a:p>
            <a:pPr algn="ctr"/>
            <a:r>
              <a:rPr lang="ru-RU" sz="2400" b="1" cap="sm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Психологические типы террористов в зависимости от темперамента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7980" y="1484784"/>
            <a:ext cx="7888070" cy="3331567"/>
          </a:xfrm>
        </p:spPr>
        <p:txBody>
          <a:bodyPr>
            <a:normAutofit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ru-RU" sz="2400" b="1" cap="smal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Террорист-холерик: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2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сильный тип, однако неуравновешенный;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2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множество идей и эмоций;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2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увлекающийся, но быстро остывающий;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2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 нервной системе преобладает возбуждение</a:t>
            </a:r>
            <a:br>
              <a:rPr lang="ru-RU" sz="2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</a:br>
            <a:r>
              <a:rPr lang="ru-RU" sz="2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над торможением;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2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большая жизненная энергия;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2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вспыльчив, не сдержан. </a:t>
            </a:r>
          </a:p>
        </p:txBody>
      </p:sp>
    </p:spTree>
    <p:extLst>
      <p:ext uri="{BB962C8B-B14F-4D97-AF65-F5344CB8AC3E}">
        <p14:creationId xmlns:p14="http://schemas.microsoft.com/office/powerpoint/2010/main" val="230624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04442" y="548680"/>
            <a:ext cx="7632848" cy="854968"/>
          </a:xfrm>
        </p:spPr>
        <p:txBody>
          <a:bodyPr>
            <a:noAutofit/>
          </a:bodyPr>
          <a:lstStyle/>
          <a:p>
            <a:r>
              <a:rPr lang="ru-RU" sz="2400" b="1" cap="sm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Психологические типы террористов в зависимости от темперамента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759" y="1484784"/>
            <a:ext cx="7888070" cy="4032448"/>
          </a:xfrm>
        </p:spPr>
        <p:txBody>
          <a:bodyPr>
            <a:normAutofit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ru-RU" sz="2400" b="1" cap="smal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Террорист-флегматик: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2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нервная система характеризуется значительной силой</a:t>
            </a:r>
            <a:br>
              <a:rPr lang="ru-RU" sz="2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</a:br>
            <a:r>
              <a:rPr lang="ru-RU" sz="2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и уравновешенностью нервных процессов наряду</a:t>
            </a:r>
            <a:br>
              <a:rPr lang="ru-RU" sz="2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</a:br>
            <a:r>
              <a:rPr lang="ru-RU" sz="2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 малой подвижностью;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2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реагирует спокойно и неспешно;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2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не склонен к перемене своего окружения;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2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хорошо сопротивляется сильным и продолжительным раздражителям;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2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 терроре не столько боевик, сколько эмоциональная опора группы или организации.</a:t>
            </a:r>
          </a:p>
          <a:p>
            <a:pPr marL="0" indent="0" algn="just">
              <a:spcAft>
                <a:spcPts val="0"/>
              </a:spcAft>
              <a:buNone/>
            </a:pPr>
            <a:endParaRPr lang="ru-RU" sz="3000" b="1" u="sng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83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32434" y="519294"/>
            <a:ext cx="7633561" cy="854968"/>
          </a:xfrm>
        </p:spPr>
        <p:txBody>
          <a:bodyPr>
            <a:noAutofit/>
          </a:bodyPr>
          <a:lstStyle/>
          <a:p>
            <a:r>
              <a:rPr lang="ru-RU" sz="2400" b="1" cap="sm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Психологические типы террористов в зависимости от темперамента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2394" y="1540189"/>
            <a:ext cx="8064896" cy="3400979"/>
          </a:xfrm>
        </p:spPr>
        <p:txBody>
          <a:bodyPr>
            <a:normAutofit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ru-RU" sz="2400" b="1" cap="smal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Террорист-сангвиник:</a:t>
            </a:r>
          </a:p>
          <a:p>
            <a:pPr>
              <a:lnSpc>
                <a:spcPct val="90000"/>
              </a:lnSpc>
            </a:pPr>
            <a:r>
              <a:rPr lang="ru-RU" sz="2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сильный;</a:t>
            </a:r>
          </a:p>
          <a:p>
            <a:pPr>
              <a:lnSpc>
                <a:spcPct val="90000"/>
              </a:lnSpc>
            </a:pPr>
            <a:r>
              <a:rPr lang="ru-RU" sz="2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уравновешенный;</a:t>
            </a:r>
          </a:p>
          <a:p>
            <a:pPr>
              <a:lnSpc>
                <a:spcPct val="90000"/>
              </a:lnSpc>
            </a:pPr>
            <a:r>
              <a:rPr lang="ru-RU" sz="2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быстрый, </a:t>
            </a:r>
          </a:p>
          <a:p>
            <a:pPr>
              <a:lnSpc>
                <a:spcPct val="90000"/>
              </a:lnSpc>
            </a:pPr>
            <a:r>
              <a:rPr lang="ru-RU" sz="2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легко адаптируется;</a:t>
            </a:r>
          </a:p>
          <a:p>
            <a:pPr>
              <a:lnSpc>
                <a:spcPct val="90000"/>
              </a:lnSpc>
            </a:pPr>
            <a:r>
              <a:rPr lang="ru-RU" sz="2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его решения основаны не на ситуативных эмоциях, а на устойчивых убеждениях, основанных на жизненном опыте.</a:t>
            </a:r>
          </a:p>
          <a:p>
            <a:pPr algn="just">
              <a:lnSpc>
                <a:spcPct val="90000"/>
              </a:lnSpc>
            </a:pPr>
            <a:endParaRPr lang="ru-RU" sz="28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89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32434" y="548680"/>
            <a:ext cx="7632848" cy="854968"/>
          </a:xfrm>
        </p:spPr>
        <p:txBody>
          <a:bodyPr>
            <a:noAutofit/>
          </a:bodyPr>
          <a:lstStyle/>
          <a:p>
            <a:r>
              <a:rPr lang="ru-RU" sz="2400" b="1" cap="sm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Психологические типы террористов в зависимости от темперамента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6370" y="1556792"/>
            <a:ext cx="7544435" cy="2664296"/>
          </a:xfrm>
        </p:spPr>
        <p:txBody>
          <a:bodyPr>
            <a:normAutofit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ru-RU" sz="2400" b="1" cap="smal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Террорист-меланхолик: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2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слабый тип нервной системы;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2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пассивен;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2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заторможен; 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2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воздействие слишком сильных раздражителей может стать источником различных нарушений поведения. </a:t>
            </a:r>
          </a:p>
        </p:txBody>
      </p:sp>
    </p:spTree>
    <p:extLst>
      <p:ext uri="{BB962C8B-B14F-4D97-AF65-F5344CB8AC3E}">
        <p14:creationId xmlns:p14="http://schemas.microsoft.com/office/powerpoint/2010/main" val="213242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0426" y="723350"/>
            <a:ext cx="2199438" cy="648072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Arial Black" pitchFamily="34" charset="0"/>
                <a:ea typeface="+mn-ea"/>
                <a:cs typeface="+mn-cs"/>
              </a:rPr>
              <a:t>План: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2354" y="1700808"/>
            <a:ext cx="7920880" cy="324036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Психология террористической деятельности.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Мотивы террористической деятельности.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Психологический портрет террориста.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Психологические типы террористов.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Психология жертвы.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Факторы, влияющие на поведение жертв террора.</a:t>
            </a:r>
          </a:p>
        </p:txBody>
      </p:sp>
    </p:spTree>
    <p:extLst>
      <p:ext uri="{BB962C8B-B14F-4D97-AF65-F5344CB8AC3E}">
        <p14:creationId xmlns:p14="http://schemas.microsoft.com/office/powerpoint/2010/main" val="398231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4442" y="602115"/>
            <a:ext cx="5616625" cy="615601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tx2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Психология жертвы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0346" y="1523924"/>
            <a:ext cx="8147963" cy="464138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Страх</a:t>
            </a: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– эмоция, которая складывается из психических и физиологических изменений, экспрессивного поведения и специфического переживания, проистекающего из ожидания угрозы или опасности.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Ужас</a:t>
            </a: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– чувство сильного страха, испуга.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Типы поведенческой реакции на страх</a:t>
            </a:r>
            <a:b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и ужас:</a:t>
            </a:r>
          </a:p>
          <a:p>
            <a:pPr>
              <a:spcAft>
                <a:spcPts val="0"/>
              </a:spcAft>
            </a:pPr>
            <a:r>
              <a:rPr lang="ru-RU" sz="2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оцепенение, </a:t>
            </a:r>
          </a:p>
          <a:p>
            <a:pPr>
              <a:spcAft>
                <a:spcPts val="0"/>
              </a:spcAft>
            </a:pPr>
            <a:r>
              <a:rPr lang="ru-RU" sz="2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бегство.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b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962" y="4599304"/>
            <a:ext cx="2766246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469" y="4599304"/>
            <a:ext cx="2533605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155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0426" y="692696"/>
            <a:ext cx="6481496" cy="530942"/>
          </a:xfrm>
        </p:spPr>
        <p:txBody>
          <a:bodyPr>
            <a:noAutofit/>
          </a:bodyPr>
          <a:lstStyle/>
          <a:p>
            <a:pPr algn="ctr"/>
            <a:r>
              <a:rPr lang="ru-RU" sz="2800" b="1" cap="sm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Виды массовых реакций на террор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9164" y="1484784"/>
            <a:ext cx="8246118" cy="432048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Паника</a:t>
            </a: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(от греч. </a:t>
            </a:r>
            <a:r>
              <a:rPr lang="ru-RU" sz="2200" i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panikon</a:t>
            </a:r>
            <a:r>
              <a:rPr lang="ru-RU" sz="2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– безотчетный ужас) – эмоциональное состояние, вызванное угрожающим воздействием внешних условий и выраженное в чувстве острого страха, охватывающего человека или многих людей, проявляется в стихийных импульсивных действиях. 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Стихийная агрессия</a:t>
            </a: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– массовые враждебные действия, направленные на нанесение страдания, физического или психологического вреда либо даже на уничтожение других людей. 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Апатия</a:t>
            </a:r>
            <a:r>
              <a:rPr lang="ru-RU" sz="2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200" dirty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– состояние, когда </a:t>
            </a:r>
            <a:r>
              <a:rPr lang="ru-RU" sz="2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двигательная и психическая активность человека снижается вследствие панических или агрессивных реакций.</a:t>
            </a:r>
            <a:endParaRPr lang="ru-RU" sz="2200" dirty="0">
              <a:effectLst/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42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386" y="108628"/>
            <a:ext cx="7798268" cy="1448164"/>
          </a:xfrm>
        </p:spPr>
        <p:txBody>
          <a:bodyPr>
            <a:noAutofit/>
          </a:bodyPr>
          <a:lstStyle/>
          <a:p>
            <a:pPr algn="ctr"/>
            <a:br>
              <a:rPr lang="ru-RU" sz="36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800" b="1" cap="sm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 компонентов массовой психологии</a:t>
            </a:r>
            <a:br>
              <a:rPr lang="ru-RU" sz="2800" b="1" cap="sm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2800" b="1" cap="sm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жертв террора</a:t>
            </a:r>
            <a:br>
              <a:rPr lang="ru-RU" sz="2800" b="1" cap="sm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ru-RU" sz="2800" b="1" cap="small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84" y="1916832"/>
            <a:ext cx="8519111" cy="4093915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ru-RU" sz="2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Страх</a:t>
            </a:r>
          </a:p>
          <a:p>
            <a:pPr marL="0" indent="0" algn="ctr">
              <a:spcAft>
                <a:spcPts val="0"/>
              </a:spcAft>
              <a:buNone/>
            </a:pPr>
            <a:endParaRPr lang="ru-RU" sz="24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ru-RU" sz="2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Ужас</a:t>
            </a:r>
          </a:p>
          <a:p>
            <a:pPr marL="0" indent="0" algn="ctr">
              <a:spcAft>
                <a:spcPts val="0"/>
              </a:spcAft>
              <a:buNone/>
            </a:pPr>
            <a:endParaRPr lang="ru-RU" sz="24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ru-RU" sz="2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Апатия (или паника)</a:t>
            </a:r>
          </a:p>
          <a:p>
            <a:pPr marL="0" indent="0" algn="ctr">
              <a:spcAft>
                <a:spcPts val="0"/>
              </a:spcAft>
              <a:buNone/>
            </a:pPr>
            <a:endParaRPr lang="ru-RU" sz="24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ru-RU" sz="2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Агрессия </a:t>
            </a:r>
            <a:endParaRPr lang="ru-RU" sz="2400" dirty="0">
              <a:effectLst/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667" y="1746886"/>
            <a:ext cx="2496579" cy="2062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667" y="3956257"/>
            <a:ext cx="2536353" cy="1993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82" y="2762636"/>
            <a:ext cx="2646665" cy="2034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Прямая со стрелкой 10"/>
          <p:cNvCxnSpPr/>
          <p:nvPr/>
        </p:nvCxnSpPr>
        <p:spPr>
          <a:xfrm>
            <a:off x="4572794" y="2348880"/>
            <a:ext cx="0" cy="485511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592442" y="3284984"/>
            <a:ext cx="0" cy="485511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4572794" y="4221088"/>
            <a:ext cx="0" cy="485511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199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0426" y="188640"/>
            <a:ext cx="7704856" cy="459432"/>
          </a:xfrm>
        </p:spPr>
        <p:txBody>
          <a:bodyPr>
            <a:normAutofit fontScale="90000"/>
          </a:bodyPr>
          <a:lstStyle/>
          <a:p>
            <a:br>
              <a:rPr lang="ru-RU" sz="3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800" b="1" cap="sm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Типы поведения жертв террора в экстремальной ситуации</a:t>
            </a:r>
            <a:br>
              <a:rPr lang="ru-RU" sz="2800" b="1" cap="sm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ru-RU" sz="2800" b="1" cap="small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362" y="1628800"/>
            <a:ext cx="8280920" cy="4646165"/>
          </a:xfrm>
        </p:spPr>
        <p:txBody>
          <a:bodyPr>
            <a:normAutofit fontScale="92500"/>
          </a:bodyPr>
          <a:lstStyle/>
          <a:p>
            <a:pPr marL="457200" indent="-4572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Первый тип </a:t>
            </a:r>
            <a:r>
              <a:rPr lang="ru-RU" sz="2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– регрессия с «примерной» инфантильностью и автоматизированным подчинением, депрессивное переживание страха, ужаса и непосредственной угрозы для жизни (апатия).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Второй тип </a:t>
            </a:r>
            <a:r>
              <a:rPr lang="ru-RU" sz="2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– демонстративная покорность, стремление заложника «опередить приказ и заслужить похвалу» со стороны террористов (стеническая активно-приспособительная реакция, характерна для женщин</a:t>
            </a:r>
            <a:br>
              <a:rPr lang="ru-RU" sz="2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</a:br>
            <a:r>
              <a:rPr lang="ru-RU" sz="2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 детьми или беременных женщин). 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Третий тип поведения </a:t>
            </a:r>
            <a:r>
              <a:rPr lang="ru-RU" sz="2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– хаотичные протестные действия, демонстрация недовольства и гнева, постоянные отказы подчиняться, провоцирование конфликтов с террористами (одинокие мужчины и женщины с низким уровнем образования и сниженной способностью к рефлексии).</a:t>
            </a:r>
          </a:p>
          <a:p>
            <a:pPr marL="0" indent="0">
              <a:spcAft>
                <a:spcPts val="0"/>
              </a:spcAft>
              <a:buNone/>
            </a:pPr>
            <a:endParaRPr lang="ru-RU" sz="3100" dirty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90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474" y="620688"/>
            <a:ext cx="4979611" cy="562074"/>
          </a:xfrm>
        </p:spPr>
        <p:txBody>
          <a:bodyPr>
            <a:normAutofit/>
          </a:bodyPr>
          <a:lstStyle/>
          <a:p>
            <a:pPr algn="ctr"/>
            <a:r>
              <a:rPr lang="ru-RU" sz="2800" b="1" cap="sm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«Стокгольмский синдром»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0346" y="1484784"/>
            <a:ext cx="8280920" cy="453650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Специфическая психологическая реакция, при которой жертва проникается необъяснимой симпатией к своему палачу.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Механизм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: при отсутствии возможности освободиться собственными силами жертвы террористов из страха перед ними начинают действовать как бы заодно со своими мучителями </a:t>
            </a:r>
            <a:r>
              <a:rPr lang="ru-RU" sz="2200" dirty="0">
                <a:latin typeface="Arial"/>
                <a:cs typeface="Arial"/>
              </a:rPr>
              <a:t>–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 настраиваются на полное подчинение захватчику и стремятся содействовать ему. Сначала </a:t>
            </a:r>
            <a:r>
              <a:rPr lang="ru-RU" sz="2200" dirty="0">
                <a:latin typeface="Arial"/>
                <a:cs typeface="Arial"/>
              </a:rPr>
              <a:t>–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для спасения своей жизни в стрессовой ситуации, чтобы избежать насилия. Затем – потому, что зарожденное синдромом отношение к человеку полностью охватывает заложника, и он даже начинает искренне симпатизировать мучителю. </a:t>
            </a:r>
          </a:p>
        </p:txBody>
      </p:sp>
    </p:spTree>
    <p:extLst>
      <p:ext uri="{BB962C8B-B14F-4D97-AF65-F5344CB8AC3E}">
        <p14:creationId xmlns:p14="http://schemas.microsoft.com/office/powerpoint/2010/main" val="35460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4442" y="20860"/>
            <a:ext cx="7632848" cy="1445520"/>
          </a:xfrm>
        </p:spPr>
        <p:txBody>
          <a:bodyPr>
            <a:normAutofit fontScale="90000"/>
          </a:bodyPr>
          <a:lstStyle/>
          <a:p>
            <a:br>
              <a:rPr lang="ru-RU" sz="3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800" b="1" cap="sm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Психопатологические феномены</a:t>
            </a:r>
            <a:br>
              <a:rPr lang="ru-RU" sz="2800" b="1" cap="sm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2800" b="1" cap="sm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жертв террора после экстремальной ситуации </a:t>
            </a:r>
            <a:br>
              <a:rPr lang="ru-RU" sz="2800" b="1" cap="sm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ru-RU" sz="2800" b="1" cap="small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362" y="1988841"/>
            <a:ext cx="8136904" cy="302433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Феномены первого типа – </a:t>
            </a: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ситуационные фобии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В ближайшие дни после освобождения: появление навязчивой агорафобии (боязнь открытых пространств)</a:t>
            </a:r>
            <a:b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и склонности к ограничительному поведению: боязнь подходить к окнам;  боязнь лечь спать в постель и желание спать на полу под кроватью и т. п. Наиболее характерны такие жалобы   для молодых женщин, беременных или матерей малолетних детей.</a:t>
            </a:r>
          </a:p>
        </p:txBody>
      </p:sp>
    </p:spTree>
    <p:extLst>
      <p:ext uri="{BB962C8B-B14F-4D97-AF65-F5344CB8AC3E}">
        <p14:creationId xmlns:p14="http://schemas.microsoft.com/office/powerpoint/2010/main" val="302585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6370" y="1556792"/>
            <a:ext cx="8064896" cy="417646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Феномены второго типа – </a:t>
            </a: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различные искажения восприятия ситуации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В структуре «синдрома заложника» после освобождения жертвы иногда  высказывались о правильности действий террористов; об обоснованности их холодной жестокости</a:t>
            </a:r>
            <a:b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и беспощадности, в частности «несправедливостью властей»; об оправданности действий террористов стоящими перед ними «высокими целями борьбы за социальную справедливость»; о «виновности властей в жертвах» в случае активного противостояния террористам и т. п. (характерны для немолодых, одиноких мужчин и женщин с невысоким уровнем образования и низкими доходами). 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692474" y="332656"/>
            <a:ext cx="7272808" cy="1085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cap="sm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Психопатологические феномены</a:t>
            </a:r>
            <a:br>
              <a:rPr lang="ru-RU" sz="2400" b="1" cap="sm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2400" b="1" cap="sm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жертв террора после экстремальной ситуации</a:t>
            </a:r>
          </a:p>
        </p:txBody>
      </p:sp>
    </p:spTree>
    <p:extLst>
      <p:ext uri="{BB962C8B-B14F-4D97-AF65-F5344CB8AC3E}">
        <p14:creationId xmlns:p14="http://schemas.microsoft.com/office/powerpoint/2010/main" val="364416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3333" y="692696"/>
            <a:ext cx="7582269" cy="504056"/>
          </a:xfrm>
        </p:spPr>
        <p:txBody>
          <a:bodyPr>
            <a:noAutofit/>
          </a:bodyPr>
          <a:lstStyle/>
          <a:p>
            <a:r>
              <a:rPr lang="ru-RU" sz="2400" b="1" cap="sm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Факторы, влияющие на поведение жертв террора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6411" y="1772817"/>
            <a:ext cx="5040560" cy="324036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Пол.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Возраст.</a:t>
            </a:r>
            <a:endParaRPr lang="ru-RU" sz="2400" dirty="0">
              <a:effectLst/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Уровень о</a:t>
            </a:r>
            <a:r>
              <a:rPr lang="ru-RU" sz="2400" dirty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бразования.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Уровень интеллекта.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Уровень благосостояния.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Наличие маленьких детей.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Беременность.</a:t>
            </a:r>
          </a:p>
        </p:txBody>
      </p:sp>
    </p:spTree>
    <p:extLst>
      <p:ext uri="{BB962C8B-B14F-4D97-AF65-F5344CB8AC3E}">
        <p14:creationId xmlns:p14="http://schemas.microsoft.com/office/powerpoint/2010/main" val="202132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8458" y="620688"/>
            <a:ext cx="2808312" cy="57606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Литература: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38" y="1628800"/>
            <a:ext cx="8425686" cy="4536504"/>
          </a:xfrm>
        </p:spPr>
        <p:txBody>
          <a:bodyPr>
            <a:noAutofit/>
          </a:bodyPr>
          <a:lstStyle/>
          <a:p>
            <a:pPr marL="358775" indent="-358775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  <a:tabLst>
                <a:tab pos="263525" algn="l"/>
              </a:tabLst>
            </a:pP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Боднар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, Э. Л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Психология терроризма / Э. Л.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Боднар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; М-во образования и науки Рос. Федерации, Урал.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федер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ун-т. – Екатеринбург : Изд-во Урал. ун-та, 2013. – 76 с.</a:t>
            </a:r>
          </a:p>
          <a:p>
            <a:pPr marL="358775" indent="-358775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  <a:tabLst>
                <a:tab pos="263525" algn="l"/>
              </a:tabLst>
            </a:pP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Васильев, В. Л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Психология терроризма / В. Л. Васильев . – Режим доступа: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http://psyfactor.org/lib/terror16.htm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358775" indent="-358775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  <a:tabLst>
                <a:tab pos="263525" algn="l"/>
              </a:tabLst>
            </a:pP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Горбунов, К. Г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Терроризм : социально-психологическое исследование / К. Г. Горбунов. – Омск : Омский гос. ун-т, 2010. – 384 с.</a:t>
            </a:r>
          </a:p>
          <a:p>
            <a:pPr marL="358775" indent="-358775">
              <a:lnSpc>
                <a:spcPct val="100000"/>
              </a:lnSpc>
              <a:spcBef>
                <a:spcPts val="600"/>
              </a:spcBef>
              <a:buFont typeface="+mj-lt"/>
              <a:buAutoNum type="arabicPeriod" startAt="5"/>
              <a:tabLst>
                <a:tab pos="263525" algn="l"/>
                <a:tab pos="358775" algn="l"/>
              </a:tabLst>
            </a:pP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Ольшанский, Д. В.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Психология террориста / Д. В. Ольшанский // Психология террористов и серийных убийц : хрестоматия. – Минск, 2002.</a:t>
            </a:r>
          </a:p>
          <a:p>
            <a:pPr marL="358775" indent="-358775">
              <a:lnSpc>
                <a:spcPct val="100000"/>
              </a:lnSpc>
              <a:spcBef>
                <a:spcPts val="600"/>
              </a:spcBef>
              <a:buFont typeface="+mj-lt"/>
              <a:buAutoNum type="arabicPeriod" startAt="5"/>
              <a:tabLst>
                <a:tab pos="263525" algn="l"/>
                <a:tab pos="358775" algn="l"/>
              </a:tabLst>
            </a:pP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Соснин, В. 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Психология современного терроризма : учеб. пособие / В. А. Соснин. – М., 2010.</a:t>
            </a:r>
          </a:p>
          <a:p>
            <a:pPr marL="358775" indent="-358775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  <a:tabLst>
                <a:tab pos="263525" algn="l"/>
              </a:tabLst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11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0466" y="692696"/>
            <a:ext cx="2665009" cy="576064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  <a:cs typeface="Arial" pitchFamily="34" charset="0"/>
              </a:rPr>
              <a:t>Литература: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0346" y="1628800"/>
            <a:ext cx="8353678" cy="4968552"/>
          </a:xfrm>
        </p:spPr>
        <p:txBody>
          <a:bodyPr>
            <a:noAutofit/>
          </a:bodyPr>
          <a:lstStyle/>
          <a:p>
            <a:pPr marL="358775" indent="-358775">
              <a:lnSpc>
                <a:spcPct val="100000"/>
              </a:lnSpc>
              <a:spcBef>
                <a:spcPts val="600"/>
              </a:spcBef>
              <a:buFont typeface="+mj-lt"/>
              <a:buAutoNum type="arabicPeriod" startAt="7"/>
              <a:tabLst>
                <a:tab pos="263525" algn="l"/>
                <a:tab pos="358775" algn="l"/>
              </a:tabLst>
            </a:pP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Соснин, В. А.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Современный терроризм : социально-психологический анализ / В. А. Соснин, Т. А.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Нестик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; Ин-т психологии РАН. – М. : Ин-т психологии РАН, 2008. – 239 с. – Доступна эл. версия. ЭБС «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IPRbooks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». – Режим доступа: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http://www.iprbookshop.ru/15642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358775" indent="-358775">
              <a:lnSpc>
                <a:spcPct val="100000"/>
              </a:lnSpc>
              <a:spcBef>
                <a:spcPts val="600"/>
              </a:spcBef>
              <a:buFont typeface="+mj-lt"/>
              <a:buAutoNum type="arabicPeriod" startAt="7"/>
              <a:tabLst>
                <a:tab pos="263525" algn="l"/>
                <a:tab pos="358775" algn="l"/>
              </a:tabLst>
            </a:pP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Хоффман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, Б.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Терроризм </a:t>
            </a:r>
            <a:r>
              <a:rPr lang="ru-RU" sz="2000">
                <a:latin typeface="Arial" panose="020B0604020202020204" pitchFamily="34" charset="0"/>
                <a:cs typeface="Arial" panose="020B0604020202020204" pitchFamily="34" charset="0"/>
              </a:rPr>
              <a:t>: взгляд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изнутри / Б.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Хоффман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. – М. : Ультра : Культура, 2003.</a:t>
            </a:r>
          </a:p>
          <a:p>
            <a:pPr marL="358775" indent="-358775">
              <a:lnSpc>
                <a:spcPct val="100000"/>
              </a:lnSpc>
              <a:spcBef>
                <a:spcPts val="600"/>
              </a:spcBef>
              <a:buFont typeface="+mj-lt"/>
              <a:buAutoNum type="arabicPeriod" startAt="7"/>
              <a:tabLst>
                <a:tab pos="263525" algn="l"/>
                <a:tab pos="358775" algn="l"/>
              </a:tabLst>
            </a:pP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Щеглов, А. В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Анатомия терроризма : проблемно-психологический анализ / А. В. Щеглов. – Режим доступа: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http://psyfactor.org/lib/terror11.htm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303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116410" y="629061"/>
            <a:ext cx="5328592" cy="55931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определения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85" y="1196752"/>
            <a:ext cx="6371882" cy="561662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2200" b="1" dirty="0">
                <a:latin typeface="Arial" pitchFamily="34" charset="0"/>
                <a:ea typeface="Times New Roman"/>
                <a:cs typeface="Arial" pitchFamily="34" charset="0"/>
              </a:rPr>
              <a:t>Террор</a:t>
            </a:r>
            <a:r>
              <a:rPr lang="ru-RU" sz="2200" dirty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2200" dirty="0">
                <a:solidFill>
                  <a:srgbClr val="252525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лат.</a:t>
            </a:r>
            <a:r>
              <a:rPr lang="ru-RU" sz="2200" dirty="0">
                <a:solidFill>
                  <a:srgbClr val="252525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2200" i="1" dirty="0" err="1">
                <a:solidFill>
                  <a:srgbClr val="252525"/>
                </a:solidFill>
                <a:latin typeface="Arial" pitchFamily="34" charset="0"/>
                <a:cs typeface="Arial" pitchFamily="34" charset="0"/>
              </a:rPr>
              <a:t>terror</a:t>
            </a:r>
            <a:r>
              <a:rPr lang="ru-RU" sz="2200" dirty="0">
                <a:latin typeface="Arial" pitchFamily="34" charset="0"/>
                <a:ea typeface="Times New Roman"/>
                <a:cs typeface="Arial" pitchFamily="34" charset="0"/>
              </a:rPr>
              <a:t> –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страх, ужас</a:t>
            </a:r>
            <a:r>
              <a:rPr lang="ru-RU" sz="2200" dirty="0">
                <a:solidFill>
                  <a:srgbClr val="252525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sz="2200" dirty="0">
                <a:latin typeface="Arial" pitchFamily="34" charset="0"/>
                <a:ea typeface="Times New Roman"/>
                <a:cs typeface="Arial" pitchFamily="34" charset="0"/>
              </a:rPr>
              <a:t> –</a:t>
            </a:r>
            <a:br>
              <a:rPr lang="ru-RU" sz="2200" dirty="0">
                <a:solidFill>
                  <a:srgbClr val="252525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dirty="0">
                <a:solidFill>
                  <a:srgbClr val="252525"/>
                </a:solidFill>
                <a:latin typeface="Arial" pitchFamily="34" charset="0"/>
                <a:cs typeface="Arial" pitchFamily="34" charset="0"/>
              </a:rPr>
              <a:t>1) устрашение мирного населения, выражающееся в насилии, вплоть до уничтожения; 2) угроза физической расправы по политическим или каким-либо иным мотивам, запугивание с угрозой расправы или убийства.</a:t>
            </a:r>
            <a:endParaRPr lang="ru-RU" sz="2200" dirty="0">
              <a:latin typeface="Arial" pitchFamily="34" charset="0"/>
              <a:ea typeface="Times New Roman"/>
              <a:cs typeface="Arial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Террор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– это форма организованного насилия.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dirty="0">
                <a:latin typeface="Arial" pitchFamily="34" charset="0"/>
                <a:cs typeface="Arial" pitchFamily="34" charset="0"/>
              </a:rPr>
              <a:t>Террористический акт </a:t>
            </a:r>
            <a:r>
              <a:rPr lang="ru-RU" sz="2200" dirty="0">
                <a:latin typeface="Arial" pitchFamily="34" charset="0"/>
                <a:ea typeface="Times New Roman"/>
                <a:cs typeface="Arial" pitchFamily="34" charset="0"/>
              </a:rPr>
              <a:t>–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средство, использование которого ведет к реальным или потенциальным жертвам,</a:t>
            </a:r>
            <a:br>
              <a:rPr lang="ru-RU" sz="2200" dirty="0">
                <a:latin typeface="Arial" pitchFamily="34" charset="0"/>
                <a:cs typeface="Arial" pitchFamily="34" charset="0"/>
              </a:rPr>
            </a:br>
            <a:r>
              <a:rPr lang="ru-RU" sz="2200" dirty="0">
                <a:latin typeface="Arial" pitchFamily="34" charset="0"/>
                <a:cs typeface="Arial" pitchFamily="34" charset="0"/>
              </a:rPr>
              <a:t>к состоянию ужаса.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200" dirty="0">
                <a:latin typeface="Arial" pitchFamily="34" charset="0"/>
                <a:cs typeface="Arial" pitchFamily="34" charset="0"/>
              </a:rPr>
              <a:t>Совокупность звеньев  </a:t>
            </a:r>
            <a:r>
              <a:rPr lang="ru-RU" sz="2200" i="1" dirty="0">
                <a:latin typeface="Arial" pitchFamily="34" charset="0"/>
                <a:cs typeface="Arial" pitchFamily="34" charset="0"/>
              </a:rPr>
              <a:t>террорист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– </a:t>
            </a:r>
            <a:r>
              <a:rPr lang="ru-RU" sz="2200" i="1" dirty="0">
                <a:latin typeface="Arial" pitchFamily="34" charset="0"/>
                <a:cs typeface="Arial" pitchFamily="34" charset="0"/>
              </a:rPr>
              <a:t>террористический акт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2200" i="1" dirty="0">
                <a:latin typeface="Arial" pitchFamily="34" charset="0"/>
                <a:cs typeface="Arial" pitchFamily="34" charset="0"/>
              </a:rPr>
              <a:t>террор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составляет </a:t>
            </a:r>
            <a:r>
              <a:rPr lang="ru-RU" sz="2200" b="1" dirty="0">
                <a:latin typeface="Arial" pitchFamily="34" charset="0"/>
                <a:cs typeface="Arial" pitchFamily="34" charset="0"/>
              </a:rPr>
              <a:t>терроризм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как целостное явление.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  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24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067" y="3198414"/>
            <a:ext cx="2340000" cy="150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796" y="4961821"/>
            <a:ext cx="2340000" cy="1595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467" y="1216985"/>
            <a:ext cx="2340000" cy="164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067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8458" y="476672"/>
            <a:ext cx="5040560" cy="940966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Три стороны конфликта террористической акции: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6410" y="1988840"/>
            <a:ext cx="7344816" cy="1662981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Те, кто совершает теракт (террористы).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Непосредственные жертвы акции.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Те, кого хотят запугать и заставить вести себя определенным образом.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5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620466" y="700935"/>
            <a:ext cx="5365060" cy="594574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Основные типы терроризма: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51" t="50652" r="8134" b="6291"/>
          <a:stretch/>
        </p:blipFill>
        <p:spPr bwMode="auto">
          <a:xfrm>
            <a:off x="5652914" y="1700808"/>
            <a:ext cx="3024336" cy="2951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972394" y="1628800"/>
            <a:ext cx="4752529" cy="3456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Arial" pitchFamily="34" charset="0"/>
                <a:ea typeface="Times New Roman"/>
                <a:cs typeface="Arial" pitchFamily="34" charset="0"/>
              </a:rPr>
              <a:t>националистический,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Arial" pitchFamily="34" charset="0"/>
                <a:ea typeface="Times New Roman"/>
                <a:cs typeface="Arial" pitchFamily="34" charset="0"/>
              </a:rPr>
              <a:t>религиозный,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Arial" pitchFamily="34" charset="0"/>
                <a:ea typeface="Times New Roman"/>
                <a:cs typeface="Arial" pitchFamily="34" charset="0"/>
              </a:rPr>
              <a:t>ядерный,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Arial" pitchFamily="34" charset="0"/>
                <a:ea typeface="Times New Roman"/>
                <a:cs typeface="Arial" pitchFamily="34" charset="0"/>
              </a:rPr>
              <a:t>транспортный,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Arial" pitchFamily="34" charset="0"/>
                <a:ea typeface="Times New Roman"/>
                <a:cs typeface="Arial" pitchFamily="34" charset="0"/>
              </a:rPr>
              <a:t>государственный,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Arial" pitchFamily="34" charset="0"/>
                <a:ea typeface="Times New Roman"/>
                <a:cs typeface="Arial" pitchFamily="34" charset="0"/>
              </a:rPr>
              <a:t>международный,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Arial" pitchFamily="34" charset="0"/>
                <a:ea typeface="Times New Roman"/>
                <a:cs typeface="Arial" pitchFamily="34" charset="0"/>
              </a:rPr>
              <a:t>внутренний,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Arial" pitchFamily="34" charset="0"/>
                <a:ea typeface="Times New Roman"/>
                <a:cs typeface="Arial" pitchFamily="34" charset="0"/>
              </a:rPr>
              <a:t>анархический,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400" dirty="0" err="1">
                <a:latin typeface="Arial" pitchFamily="34" charset="0"/>
                <a:ea typeface="Times New Roman"/>
                <a:cs typeface="Arial" pitchFamily="34" charset="0"/>
              </a:rPr>
              <a:t>кибертерроризм</a:t>
            </a:r>
            <a:r>
              <a:rPr lang="ru-RU" sz="2400" dirty="0">
                <a:latin typeface="Arial" pitchFamily="34" charset="0"/>
                <a:ea typeface="Times New Roman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456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608591" y="606977"/>
            <a:ext cx="3312368" cy="594574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Формы насилия: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7495" y="1484784"/>
            <a:ext cx="7838629" cy="4968552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Arial" pitchFamily="34" charset="0"/>
                <a:ea typeface="Times New Roman"/>
                <a:cs typeface="Arial" pitchFamily="34" charset="0"/>
              </a:rPr>
              <a:t>физическое, 		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Arial" pitchFamily="34" charset="0"/>
                <a:ea typeface="Times New Roman"/>
                <a:cs typeface="Arial" pitchFamily="34" charset="0"/>
              </a:rPr>
              <a:t>психическое,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Arial" pitchFamily="34" charset="0"/>
                <a:ea typeface="Times New Roman"/>
                <a:cs typeface="Arial" pitchFamily="34" charset="0"/>
              </a:rPr>
              <a:t>политическое,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Arial" pitchFamily="34" charset="0"/>
                <a:ea typeface="Times New Roman"/>
                <a:cs typeface="Arial" pitchFamily="34" charset="0"/>
              </a:rPr>
              <a:t>социальное, 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Arial" pitchFamily="34" charset="0"/>
                <a:ea typeface="Times New Roman"/>
                <a:cs typeface="Arial" pitchFamily="34" charset="0"/>
              </a:rPr>
              <a:t>экономическое,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Arial" pitchFamily="34" charset="0"/>
                <a:ea typeface="Times New Roman"/>
                <a:cs typeface="Arial" pitchFamily="34" charset="0"/>
              </a:rPr>
              <a:t>информационное,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Arial" pitchFamily="34" charset="0"/>
                <a:ea typeface="Times New Roman"/>
                <a:cs typeface="Arial" pitchFamily="34" charset="0"/>
              </a:rPr>
              <a:t>религиозное,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400" dirty="0" err="1">
                <a:latin typeface="Arial" pitchFamily="34" charset="0"/>
                <a:ea typeface="Times New Roman"/>
                <a:cs typeface="Arial" pitchFamily="34" charset="0"/>
              </a:rPr>
              <a:t>этнонациональное</a:t>
            </a:r>
            <a:r>
              <a:rPr lang="ru-RU" sz="2400" dirty="0">
                <a:latin typeface="Arial" pitchFamily="34" charset="0"/>
                <a:ea typeface="Times New Roman"/>
                <a:cs typeface="Arial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ru-RU" sz="2400" b="1" dirty="0">
                <a:latin typeface="Arial" pitchFamily="34" charset="0"/>
                <a:ea typeface="Times New Roman"/>
                <a:cs typeface="Arial" pitchFamily="34" charset="0"/>
              </a:rPr>
              <a:t>Главная цель террориста </a:t>
            </a:r>
            <a:r>
              <a:rPr lang="ru-RU" sz="2400" dirty="0">
                <a:latin typeface="Arial" pitchFamily="34" charset="0"/>
                <a:ea typeface="Times New Roman"/>
                <a:cs typeface="Arial" pitchFamily="34" charset="0"/>
              </a:rPr>
              <a:t>– демонстрация собственной силы, устрашение людей осуществляемым насилием.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3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spcAft>
                <a:spcPts val="0"/>
              </a:spcAft>
              <a:buNone/>
            </a:pPr>
            <a:endParaRPr lang="ru-RU" sz="36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667" y="1196752"/>
            <a:ext cx="3240029" cy="3359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66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613498" y="692696"/>
            <a:ext cx="2952328" cy="504056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Виды насилия: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362" y="1586062"/>
            <a:ext cx="2952328" cy="3456384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2400" dirty="0">
                <a:latin typeface="Arial" pitchFamily="34" charset="0"/>
                <a:ea typeface="Times New Roman"/>
                <a:cs typeface="Arial" pitchFamily="34" charset="0"/>
              </a:rPr>
              <a:t>массовое стихийное, </a:t>
            </a:r>
          </a:p>
          <a:p>
            <a:pPr algn="just">
              <a:lnSpc>
                <a:spcPct val="100000"/>
              </a:lnSpc>
            </a:pPr>
            <a:r>
              <a:rPr lang="ru-RU" sz="2400" dirty="0">
                <a:latin typeface="Arial" pitchFamily="34" charset="0"/>
                <a:ea typeface="Times New Roman"/>
                <a:cs typeface="Arial" pitchFamily="34" charset="0"/>
              </a:rPr>
              <a:t>массовое организованное, </a:t>
            </a:r>
          </a:p>
          <a:p>
            <a:pPr algn="just">
              <a:lnSpc>
                <a:spcPct val="100000"/>
              </a:lnSpc>
            </a:pPr>
            <a:r>
              <a:rPr lang="ru-RU" sz="2400" dirty="0">
                <a:latin typeface="Arial" pitchFamily="34" charset="0"/>
                <a:ea typeface="Times New Roman"/>
                <a:cs typeface="Arial" pitchFamily="34" charset="0"/>
              </a:rPr>
              <a:t>индивидуальное стихийное, </a:t>
            </a:r>
          </a:p>
          <a:p>
            <a:pPr algn="just">
              <a:lnSpc>
                <a:spcPct val="100000"/>
              </a:lnSpc>
            </a:pPr>
            <a:r>
              <a:rPr lang="ru-RU" sz="2400" dirty="0">
                <a:latin typeface="Arial" pitchFamily="34" charset="0"/>
                <a:ea typeface="Times New Roman"/>
                <a:cs typeface="Arial" pitchFamily="34" charset="0"/>
              </a:rPr>
              <a:t>индивидуальное организованное.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002" y="1586062"/>
            <a:ext cx="5230691" cy="3355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280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2535" y="620688"/>
            <a:ext cx="7776864" cy="534778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Мотивы террористической деятельности: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6469" y="1484784"/>
            <a:ext cx="8086805" cy="3888432"/>
          </a:xfrm>
        </p:spPr>
        <p:txBody>
          <a:bodyPr>
            <a:noAutofit/>
          </a:bodyPr>
          <a:lstStyle/>
          <a:p>
            <a:pPr marL="457200" indent="-45720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AutoNum type="arabicParenR"/>
            </a:pPr>
            <a:r>
              <a:rPr lang="ru-RU" sz="2400" dirty="0">
                <a:latin typeface="Arial" pitchFamily="34" charset="0"/>
                <a:ea typeface="Times New Roman"/>
                <a:cs typeface="Arial" pitchFamily="34" charset="0"/>
              </a:rPr>
              <a:t>меркантильные; </a:t>
            </a:r>
          </a:p>
          <a:p>
            <a:pPr marL="457200" indent="-45720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AutoNum type="arabicParenR"/>
            </a:pPr>
            <a:r>
              <a:rPr lang="ru-RU" sz="2400" dirty="0">
                <a:latin typeface="Arial" pitchFamily="34" charset="0"/>
                <a:ea typeface="Times New Roman"/>
                <a:cs typeface="Arial" pitchFamily="34" charset="0"/>
              </a:rPr>
              <a:t>идеологические; </a:t>
            </a:r>
          </a:p>
          <a:p>
            <a:pPr marL="457200" indent="-45720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AutoNum type="arabicParenR"/>
            </a:pPr>
            <a:r>
              <a:rPr lang="ru-RU" sz="2400" dirty="0">
                <a:latin typeface="Arial" pitchFamily="34" charset="0"/>
                <a:ea typeface="Times New Roman"/>
                <a:cs typeface="Arial" pitchFamily="34" charset="0"/>
              </a:rPr>
              <a:t>мотивы преобразования, активного изменения мира; </a:t>
            </a:r>
          </a:p>
          <a:p>
            <a:pPr marL="457200" indent="-45720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AutoNum type="arabicParenR"/>
            </a:pPr>
            <a:r>
              <a:rPr lang="ru-RU" sz="2400" dirty="0">
                <a:latin typeface="Arial" pitchFamily="34" charset="0"/>
                <a:ea typeface="Times New Roman"/>
                <a:cs typeface="Arial" pitchFamily="34" charset="0"/>
              </a:rPr>
              <a:t>власти над людьми;  </a:t>
            </a:r>
          </a:p>
          <a:p>
            <a:pPr marL="457200" indent="-45720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AutoNum type="arabicParenR"/>
            </a:pPr>
            <a:r>
              <a:rPr lang="ru-RU" sz="2400" dirty="0">
                <a:latin typeface="Arial" pitchFamily="34" charset="0"/>
                <a:ea typeface="Times New Roman"/>
                <a:cs typeface="Arial" pitchFamily="34" charset="0"/>
              </a:rPr>
              <a:t>интереса и привлекательности терроризма как особой деятельности; </a:t>
            </a:r>
          </a:p>
          <a:p>
            <a:pPr marL="457200" indent="-45720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AutoNum type="arabicParenR"/>
            </a:pPr>
            <a:r>
              <a:rPr lang="ru-RU" sz="2400" dirty="0">
                <a:latin typeface="Arial" pitchFamily="34" charset="0"/>
                <a:ea typeface="Times New Roman"/>
                <a:cs typeface="Arial" pitchFamily="34" charset="0"/>
              </a:rPr>
              <a:t>«товарищеская» мотивация; </a:t>
            </a:r>
          </a:p>
          <a:p>
            <a:pPr marL="457200" indent="-45720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AutoNum type="arabicParenR"/>
            </a:pPr>
            <a:r>
              <a:rPr lang="ru-RU" sz="2400" dirty="0">
                <a:latin typeface="Arial" pitchFamily="34" charset="0"/>
                <a:ea typeface="Times New Roman"/>
                <a:cs typeface="Arial" pitchFamily="34" charset="0"/>
              </a:rPr>
              <a:t> самореализации.</a:t>
            </a:r>
          </a:p>
        </p:txBody>
      </p:sp>
    </p:spTree>
    <p:extLst>
      <p:ext uri="{BB962C8B-B14F-4D97-AF65-F5344CB8AC3E}">
        <p14:creationId xmlns:p14="http://schemas.microsoft.com/office/powerpoint/2010/main" val="411297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3733" y="476672"/>
            <a:ext cx="7517533" cy="926976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Причины реализации террористического акта: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0386" y="1700808"/>
            <a:ext cx="7992888" cy="2592288"/>
          </a:xfrm>
        </p:spPr>
        <p:txBody>
          <a:bodyPr>
            <a:noAutofit/>
          </a:bodyPr>
          <a:lstStyle/>
          <a:p>
            <a:pPr marL="457200" indent="-4572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latin typeface="Arial" pitchFamily="34" charset="0"/>
                <a:ea typeface="Times New Roman"/>
                <a:cs typeface="Arial" pitchFamily="34" charset="0"/>
              </a:rPr>
              <a:t>Утрата связей с обществом – оппозиция обществу – переживание общественного давления (</a:t>
            </a:r>
            <a:r>
              <a:rPr lang="ru-RU" sz="2400" b="1" dirty="0" err="1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аффектогенная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 мотивация</a:t>
            </a:r>
            <a:r>
              <a:rPr lang="ru-RU" sz="2400" dirty="0">
                <a:latin typeface="Arial" pitchFamily="34" charset="0"/>
                <a:ea typeface="Times New Roman"/>
                <a:cs typeface="Arial" pitchFamily="34" charset="0"/>
              </a:rPr>
              <a:t>).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latin typeface="Arial" pitchFamily="34" charset="0"/>
                <a:ea typeface="Times New Roman"/>
                <a:cs typeface="Arial" pitchFamily="34" charset="0"/>
              </a:rPr>
              <a:t>Фрустрация – желание лидерства «назло врагам» – месть обществу за отвержение (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психопатическая </a:t>
            </a:r>
            <a:r>
              <a:rPr lang="ru-RU" sz="2400" b="1" dirty="0" err="1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самоактуализация</a:t>
            </a:r>
            <a:r>
              <a:rPr lang="ru-RU" sz="2400" dirty="0">
                <a:latin typeface="Arial" pitchFamily="34" charset="0"/>
                <a:ea typeface="Times New Roman"/>
                <a:cs typeface="Arial" pitchFamily="34" charset="0"/>
              </a:rPr>
              <a:t>).</a:t>
            </a:r>
          </a:p>
          <a:p>
            <a:pPr algn="just">
              <a:spcAft>
                <a:spcPts val="0"/>
              </a:spcAft>
            </a:pPr>
            <a:endParaRPr lang="ru-RU" sz="2400" b="1" dirty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21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Default Design">
  <a:themeElements>
    <a:clrScheme name="Другая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4472C4"/>
      </a:accent4>
      <a:accent5>
        <a:srgbClr val="FFC000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C0808">
            <a:alpha val="48000"/>
          </a:srgbClr>
        </a:solidFill>
        <a:ln w="28575" cap="flat" cmpd="sng" algn="ctr">
          <a:solidFill>
            <a:srgbClr val="F74747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ru-RU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C0808">
            <a:alpha val="48000"/>
          </a:srgbClr>
        </a:solidFill>
        <a:ln w="28575" cap="flat" cmpd="sng" algn="ctr">
          <a:solidFill>
            <a:srgbClr val="F74747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ru-RU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1766</TotalTime>
  <Words>1685</Words>
  <Application>Microsoft Office PowerPoint</Application>
  <PresentationFormat>Произвольный</PresentationFormat>
  <Paragraphs>181</Paragraphs>
  <Slides>29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29</vt:i4>
      </vt:variant>
    </vt:vector>
  </HeadingPairs>
  <TitlesOfParts>
    <vt:vector size="41" baseType="lpstr">
      <vt:lpstr>Arial</vt:lpstr>
      <vt:lpstr>Arial Black</vt:lpstr>
      <vt:lpstr>Calibri</vt:lpstr>
      <vt:lpstr>Century Gothic</vt:lpstr>
      <vt:lpstr>Franklin Gothic Book</vt:lpstr>
      <vt:lpstr>Franklin Gothic Medium</vt:lpstr>
      <vt:lpstr>Tahoma</vt:lpstr>
      <vt:lpstr>Times New Roman</vt:lpstr>
      <vt:lpstr>Wingdings</vt:lpstr>
      <vt:lpstr>Wingdings 3</vt:lpstr>
      <vt:lpstr>1_Default Design</vt:lpstr>
      <vt:lpstr>Легкий дым</vt:lpstr>
      <vt:lpstr>Презентация PowerPoint</vt:lpstr>
      <vt:lpstr>План:</vt:lpstr>
      <vt:lpstr>Основные определения</vt:lpstr>
      <vt:lpstr>Три стороны конфликта террористической акции:</vt:lpstr>
      <vt:lpstr>Основные типы терроризма:</vt:lpstr>
      <vt:lpstr>Формы насилия:</vt:lpstr>
      <vt:lpstr>Виды насилия:</vt:lpstr>
      <vt:lpstr>Мотивы террористической деятельности:</vt:lpstr>
      <vt:lpstr>Причины реализации террористического акта:</vt:lpstr>
      <vt:lpstr>Психологический портрет террориста</vt:lpstr>
      <vt:lpstr>Психологический портрет террориста</vt:lpstr>
      <vt:lpstr>Психологический портрет террориста</vt:lpstr>
      <vt:lpstr>Психологический портрет террориста</vt:lpstr>
      <vt:lpstr>Психологические типы террористов</vt:lpstr>
      <vt:lpstr>Варианты  бездушной «деструктивной машины»</vt:lpstr>
      <vt:lpstr>Психологические типы террористов в зависимости от темперамента</vt:lpstr>
      <vt:lpstr>Психологические типы террористов в зависимости от темперамента</vt:lpstr>
      <vt:lpstr>Психологические типы террористов в зависимости от темперамента</vt:lpstr>
      <vt:lpstr>Психологические типы террористов в зависимости от темперамента</vt:lpstr>
      <vt:lpstr>Психология жертвы</vt:lpstr>
      <vt:lpstr>Виды массовых реакций на террор</vt:lpstr>
      <vt:lpstr> 5 компонентов массовой психологии жертв террора </vt:lpstr>
      <vt:lpstr> Типы поведения жертв террора в экстремальной ситуации </vt:lpstr>
      <vt:lpstr>«Стокгольмский синдром» </vt:lpstr>
      <vt:lpstr> Психопатологические феномены жертв террора после экстремальной ситуации  </vt:lpstr>
      <vt:lpstr>Презентация PowerPoint</vt:lpstr>
      <vt:lpstr>Факторы, влияющие на поведение жертв террора</vt:lpstr>
      <vt:lpstr>Литература:</vt:lpstr>
      <vt:lpstr>Литература: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</dc:creator>
  <cp:lastModifiedBy>PGAU</cp:lastModifiedBy>
  <cp:revision>178</cp:revision>
  <cp:lastPrinted>2013-02-15T04:39:28Z</cp:lastPrinted>
  <dcterms:created xsi:type="dcterms:W3CDTF">2012-09-16T05:10:25Z</dcterms:created>
  <dcterms:modified xsi:type="dcterms:W3CDTF">2025-04-21T05:19:02Z</dcterms:modified>
</cp:coreProperties>
</file>