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949" r:id="rId2"/>
  </p:sldMasterIdLst>
  <p:notesMasterIdLst>
    <p:notesMasterId r:id="rId50"/>
  </p:notesMasterIdLst>
  <p:handoutMasterIdLst>
    <p:handoutMasterId r:id="rId51"/>
  </p:handoutMasterIdLst>
  <p:sldIdLst>
    <p:sldId id="257" r:id="rId3"/>
    <p:sldId id="258" r:id="rId4"/>
    <p:sldId id="263" r:id="rId5"/>
    <p:sldId id="264" r:id="rId6"/>
    <p:sldId id="302" r:id="rId7"/>
    <p:sldId id="303" r:id="rId8"/>
    <p:sldId id="304" r:id="rId9"/>
    <p:sldId id="316" r:id="rId10"/>
    <p:sldId id="268" r:id="rId11"/>
    <p:sldId id="317" r:id="rId12"/>
    <p:sldId id="318" r:id="rId13"/>
    <p:sldId id="319" r:id="rId14"/>
    <p:sldId id="305" r:id="rId15"/>
    <p:sldId id="272" r:id="rId16"/>
    <p:sldId id="273" r:id="rId17"/>
    <p:sldId id="274" r:id="rId18"/>
    <p:sldId id="275" r:id="rId19"/>
    <p:sldId id="276" r:id="rId20"/>
    <p:sldId id="324" r:id="rId21"/>
    <p:sldId id="277" r:id="rId22"/>
    <p:sldId id="307" r:id="rId23"/>
    <p:sldId id="279" r:id="rId24"/>
    <p:sldId id="280" r:id="rId25"/>
    <p:sldId id="281" r:id="rId26"/>
    <p:sldId id="312" r:id="rId27"/>
    <p:sldId id="314" r:id="rId28"/>
    <p:sldId id="313" r:id="rId29"/>
    <p:sldId id="315" r:id="rId30"/>
    <p:sldId id="282" r:id="rId31"/>
    <p:sldId id="283" r:id="rId32"/>
    <p:sldId id="284" r:id="rId33"/>
    <p:sldId id="285" r:id="rId34"/>
    <p:sldId id="308" r:id="rId35"/>
    <p:sldId id="287" r:id="rId36"/>
    <p:sldId id="286" r:id="rId37"/>
    <p:sldId id="288" r:id="rId38"/>
    <p:sldId id="294" r:id="rId39"/>
    <p:sldId id="289" r:id="rId40"/>
    <p:sldId id="320" r:id="rId41"/>
    <p:sldId id="321" r:id="rId42"/>
    <p:sldId id="322" r:id="rId43"/>
    <p:sldId id="297" r:id="rId44"/>
    <p:sldId id="298" r:id="rId45"/>
    <p:sldId id="299" r:id="rId46"/>
    <p:sldId id="300" r:id="rId47"/>
    <p:sldId id="259" r:id="rId48"/>
    <p:sldId id="323" r:id="rId49"/>
  </p:sldIdLst>
  <p:sldSz cx="9145588" cy="6858000"/>
  <p:notesSz cx="9926638" cy="679767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11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DCAF9ED-07DC-4A11-8D7F-57B35C25682E}" styleName="Средний стиль 1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480" autoAdjust="0"/>
    <p:restoredTop sz="85765" autoAdjust="0"/>
  </p:normalViewPr>
  <p:slideViewPr>
    <p:cSldViewPr>
      <p:cViewPr varScale="1">
        <p:scale>
          <a:sx n="114" d="100"/>
          <a:sy n="114" d="100"/>
        </p:scale>
        <p:origin x="1416" y="114"/>
      </p:cViewPr>
      <p:guideLst>
        <p:guide orient="horz" pos="2160"/>
        <p:guide pos="288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8" Type="http://schemas.openxmlformats.org/officeDocument/2006/relationships/slide" Target="slides/slide6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22925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BC67466-E4AC-4EFC-BF6E-6C6F727C5F58}" type="datetimeFigureOut">
              <a:rPr lang="ru-RU"/>
              <a:pPr>
                <a:defRPr/>
              </a:pPr>
              <a:t>21.04.2025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22925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C582C8E-2A8C-431A-9ED1-47A88C6DD1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83187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2925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8467E15-DD93-401E-9658-381651840EEE}" type="datetimeFigureOut">
              <a:rPr lang="ru-RU"/>
              <a:pPr>
                <a:defRPr/>
              </a:pPr>
              <a:t>21.04.2025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398838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2188" y="3228975"/>
            <a:ext cx="7942262" cy="30591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2925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373910A-D50F-4FA2-80A3-0325A7620F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103398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919" y="2130427"/>
            <a:ext cx="777375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838" y="3886200"/>
            <a:ext cx="6401912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fld id="{8F118F41-B296-41AA-B864-E9999A97048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44663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fld id="{CCA0D3C6-FF4D-4F55-B440-FB4ECA73A87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72318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71864" y="0"/>
            <a:ext cx="2221298" cy="6858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7969" y="0"/>
            <a:ext cx="6511469" cy="68580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fld id="{09EB6A0F-9D67-4F0F-8735-E35BF37BC09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84940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970" y="2"/>
            <a:ext cx="7634025" cy="79851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250870" y="1066800"/>
            <a:ext cx="8742293" cy="28194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50870" y="4038600"/>
            <a:ext cx="8742293" cy="28194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fld id="{5E1D514A-5BF8-422F-8F59-51641DE456C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81287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107969" y="0"/>
            <a:ext cx="8885193" cy="68580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fld id="{3E861BA3-5E34-4C2C-8A30-BE11AA4D08A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30558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970" y="2"/>
            <a:ext cx="7634025" cy="79851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250870" y="1066800"/>
            <a:ext cx="8742293" cy="5791200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fld id="{FE164B12-5F52-42FE-BFCC-5F2A88653D0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97107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Заголовок и два объекта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970" y="2"/>
            <a:ext cx="7634025" cy="79851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50868" y="1066800"/>
            <a:ext cx="4294934" cy="28194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98230" y="1066800"/>
            <a:ext cx="4294933" cy="28194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250870" y="4038600"/>
            <a:ext cx="8742293" cy="28194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fld id="{F8FB92E7-378E-4F5C-9BD5-DF8DEAA25A8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27542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754" y="2514601"/>
            <a:ext cx="6601597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754" y="4777381"/>
            <a:ext cx="6601597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E75727C-EC52-4755-B5F0-BACD88E142F7}" type="datetimeFigureOut">
              <a:rPr lang="ru-RU" smtClean="0"/>
              <a:pPr>
                <a:defRPr/>
              </a:pPr>
              <a:t>21.04.2025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Freeform 8"/>
          <p:cNvSpPr/>
          <p:nvPr/>
        </p:nvSpPr>
        <p:spPr bwMode="auto">
          <a:xfrm>
            <a:off x="-31724" y="4321159"/>
            <a:ext cx="1395715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407" y="4529542"/>
            <a:ext cx="585080" cy="365125"/>
          </a:xfrm>
        </p:spPr>
        <p:txBody>
          <a:bodyPr/>
          <a:lstStyle/>
          <a:p>
            <a:pPr>
              <a:defRPr/>
            </a:pPr>
            <a:fld id="{A5D49684-3C31-4515-AEBD-874F51C6E325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8678405"/>
      </p:ext>
    </p:extLst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539" y="624110"/>
            <a:ext cx="6590343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753" y="2133600"/>
            <a:ext cx="6593130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B16E2E7-5A4B-4931-9E56-FAADAD126078}" type="datetimeFigureOut">
              <a:rPr lang="ru-RU" smtClean="0"/>
              <a:pPr>
                <a:defRPr/>
              </a:pPr>
              <a:t>21.04.2025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592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9CE512-8656-4C56-8B26-D7C4BBDAF0EC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6450027"/>
      </p:ext>
    </p:extLst>
  </p:cSld>
  <p:clrMapOvr>
    <a:masterClrMapping/>
  </p:clrMapOvr>
  <p:transition spd="med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753" y="2074562"/>
            <a:ext cx="6593130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753" y="3581400"/>
            <a:ext cx="6593130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F57FC89-287C-4439-A53A-356EC1A296BB}" type="datetimeFigureOut">
              <a:rPr lang="ru-RU" smtClean="0"/>
              <a:pPr>
                <a:defRPr/>
              </a:pPr>
              <a:t>21.04.2025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8"/>
            <a:ext cx="1358592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317" y="3244141"/>
            <a:ext cx="585080" cy="365125"/>
          </a:xfrm>
        </p:spPr>
        <p:txBody>
          <a:bodyPr/>
          <a:lstStyle/>
          <a:p>
            <a:pPr>
              <a:defRPr/>
            </a:pPr>
            <a:fld id="{5D5027FC-F68B-498C-BF75-2FCF721D3A7F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0160518"/>
      </p:ext>
    </p:extLst>
  </p:cSld>
  <p:clrMapOvr>
    <a:masterClrMapping/>
  </p:clrMapOvr>
  <p:transition spd="med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754" y="2136707"/>
            <a:ext cx="3198086" cy="376739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8235" y="2136707"/>
            <a:ext cx="3197648" cy="376739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B3E66D3-1846-4743-80D9-174FC8092BE2}" type="datetimeFigureOut">
              <a:rPr lang="ru-RU" smtClean="0"/>
              <a:pPr>
                <a:defRPr/>
              </a:pPr>
              <a:t>21.04.2025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592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317" y="787784"/>
            <a:ext cx="585080" cy="365125"/>
          </a:xfrm>
        </p:spPr>
        <p:txBody>
          <a:bodyPr/>
          <a:lstStyle/>
          <a:p>
            <a:pPr>
              <a:defRPr/>
            </a:pPr>
            <a:fld id="{C01B9EB3-9ADF-4420-A21A-4F59F88A41BF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0490823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fld id="{72C4BE80-8A5F-4E98-8675-34E67103D36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0252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746" y="2226626"/>
            <a:ext cx="2875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752" y="2802889"/>
            <a:ext cx="3198087" cy="3105703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7137" y="2223398"/>
            <a:ext cx="28737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4641" y="2799661"/>
            <a:ext cx="3196235" cy="3105703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027DF5-EAAB-4B79-A42B-1E3CA1083D8A}" type="datetimeFigureOut">
              <a:rPr lang="ru-RU" smtClean="0"/>
              <a:pPr>
                <a:defRPr/>
              </a:pPr>
              <a:t>21.04.2025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592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317" y="787784"/>
            <a:ext cx="585080" cy="365125"/>
          </a:xfrm>
        </p:spPr>
        <p:txBody>
          <a:bodyPr/>
          <a:lstStyle/>
          <a:p>
            <a:pPr>
              <a:defRPr/>
            </a:pPr>
            <a:fld id="{10086E0F-A089-4E79-9D74-BCEA181F4C7A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2674969"/>
      </p:ext>
    </p:extLst>
  </p:cSld>
  <p:clrMapOvr>
    <a:masterClrMapping/>
  </p:clrMapOvr>
  <p:transition spd="med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538" y="624110"/>
            <a:ext cx="6590344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498437B-E5C0-4DA9-BC5B-D2D11DEC2342}" type="datetimeFigureOut">
              <a:rPr lang="ru-RU" smtClean="0"/>
              <a:pPr>
                <a:defRPr/>
              </a:pPr>
              <a:t>21.04.2025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592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D8DAF2-1A7C-4BE7-92D9-72ED3D6E44F0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2255083"/>
      </p:ext>
    </p:extLst>
  </p:cSld>
  <p:clrMapOvr>
    <a:masterClrMapping/>
  </p:clrMapOvr>
  <p:transition spd="med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9DCFDE-FACE-4A3A-ABBC-F501B99664F7}" type="datetimeFigureOut">
              <a:rPr lang="ru-RU" smtClean="0"/>
              <a:pPr>
                <a:defRPr/>
              </a:pPr>
              <a:t>21.04.2025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592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CA43CE-9A4E-4FBD-BCB2-A91153FA8C7B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6979779"/>
      </p:ext>
    </p:extLst>
  </p:cSld>
  <p:clrMapOvr>
    <a:masterClrMapping/>
  </p:clrMapOvr>
  <p:transition spd="med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752" y="446088"/>
            <a:ext cx="2630041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4318" y="446090"/>
            <a:ext cx="3791564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752" y="1598613"/>
            <a:ext cx="2630041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302A816-F892-48E0-A79E-42AF3B8EC33F}" type="datetimeFigureOut">
              <a:rPr lang="ru-RU" smtClean="0"/>
              <a:pPr>
                <a:defRPr/>
              </a:pPr>
              <a:t>21.04.2025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592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F42C5D-5899-4CB7-ACD9-0EB0473B7795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8680645"/>
      </p:ext>
    </p:extLst>
  </p:cSld>
  <p:clrMapOvr>
    <a:masterClrMapping/>
  </p:clrMapOvr>
  <p:transition spd="med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753" y="4800600"/>
            <a:ext cx="659313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753" y="634965"/>
            <a:ext cx="659313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753" y="5367338"/>
            <a:ext cx="659313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A006DFD-1EFD-484A-8052-C6A16B642723}" type="datetimeFigureOut">
              <a:rPr lang="ru-RU" smtClean="0"/>
              <a:pPr>
                <a:defRPr/>
              </a:pPr>
              <a:t>21.04.2025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1"/>
            <a:ext cx="1358592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317" y="4983089"/>
            <a:ext cx="585080" cy="365125"/>
          </a:xfrm>
        </p:spPr>
        <p:txBody>
          <a:bodyPr/>
          <a:lstStyle/>
          <a:p>
            <a:pPr>
              <a:defRPr/>
            </a:pPr>
            <a:fld id="{104AE6E2-7BB1-41BF-8979-785C9C18A7EB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62520"/>
      </p:ext>
    </p:extLst>
  </p:cSld>
  <p:clrMapOvr>
    <a:masterClrMapping/>
  </p:clrMapOvr>
  <p:transition spd="med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753" y="609600"/>
            <a:ext cx="6593130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753" y="4354046"/>
            <a:ext cx="6593130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4/21/2025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8"/>
            <a:ext cx="1358592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317" y="3244141"/>
            <a:ext cx="585080" cy="365125"/>
          </a:xfrm>
        </p:spPr>
        <p:txBody>
          <a:bodyPr/>
          <a:lstStyle/>
          <a:p>
            <a:pPr>
              <a:defRPr/>
            </a:pPr>
            <a:fld id="{59BE03B7-547C-4583-B907-E24B98D4D645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3418993"/>
      </p:ext>
    </p:extLst>
  </p:cSld>
  <p:clrMapOvr>
    <a:masterClrMapping/>
  </p:clrMapOvr>
  <p:hf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504" y="609600"/>
            <a:ext cx="6110648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6392" y="3505200"/>
            <a:ext cx="5654870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753" y="4354046"/>
            <a:ext cx="6593130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4/21/2025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8"/>
            <a:ext cx="1358592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317" y="3244141"/>
            <a:ext cx="585080" cy="365125"/>
          </a:xfrm>
        </p:spPr>
        <p:txBody>
          <a:bodyPr/>
          <a:lstStyle/>
          <a:p>
            <a:pPr>
              <a:defRPr/>
            </a:pPr>
            <a:fld id="{59BE03B7-547C-4583-B907-E24B98D4D645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1808631" y="648005"/>
            <a:ext cx="45739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0952" y="2905306"/>
            <a:ext cx="45739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57296789"/>
      </p:ext>
    </p:extLst>
  </p:cSld>
  <p:clrMapOvr>
    <a:masterClrMapping/>
  </p:clrMapOvr>
  <p:hf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753" y="2438402"/>
            <a:ext cx="659313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753" y="5181600"/>
            <a:ext cx="659313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4/21/2025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1"/>
            <a:ext cx="1358592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317" y="4983089"/>
            <a:ext cx="585080" cy="365125"/>
          </a:xfrm>
        </p:spPr>
        <p:txBody>
          <a:bodyPr/>
          <a:lstStyle/>
          <a:p>
            <a:pPr>
              <a:defRPr/>
            </a:pPr>
            <a:fld id="{59BE03B7-547C-4583-B907-E24B98D4D645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5638416"/>
      </p:ext>
    </p:extLst>
  </p:cSld>
  <p:clrMapOvr>
    <a:masterClrMapping/>
  </p:clrMapOvr>
  <p:hf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504" y="609600"/>
            <a:ext cx="6110648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752" y="4343400"/>
            <a:ext cx="6689454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752" y="5181600"/>
            <a:ext cx="6689454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4/21/2025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1"/>
            <a:ext cx="1358592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317" y="4983089"/>
            <a:ext cx="585080" cy="365125"/>
          </a:xfrm>
        </p:spPr>
        <p:txBody>
          <a:bodyPr/>
          <a:lstStyle/>
          <a:p>
            <a:pPr>
              <a:defRPr/>
            </a:pPr>
            <a:fld id="{59BE03B7-547C-4583-B907-E24B98D4D645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1808631" y="648005"/>
            <a:ext cx="45739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70952" y="2905306"/>
            <a:ext cx="45739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75084700"/>
      </p:ext>
    </p:extLst>
  </p:cSld>
  <p:clrMapOvr>
    <a:masterClrMapping/>
  </p:clrMapOvr>
  <p:hf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753" y="627407"/>
            <a:ext cx="659312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753" y="4343400"/>
            <a:ext cx="659313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753" y="5181600"/>
            <a:ext cx="659313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4/21/2025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1"/>
            <a:ext cx="1358592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317" y="4983089"/>
            <a:ext cx="585080" cy="365125"/>
          </a:xfrm>
        </p:spPr>
        <p:txBody>
          <a:bodyPr/>
          <a:lstStyle/>
          <a:p>
            <a:pPr>
              <a:defRPr/>
            </a:pPr>
            <a:fld id="{59BE03B7-547C-4583-B907-E24B98D4D645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0904173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438" y="4406902"/>
            <a:ext cx="77737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438" y="2906713"/>
            <a:ext cx="77737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fld id="{C874D059-2781-4052-8FBA-39108D40F28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606891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3C8DA4F-2BC8-49E1-AEF3-4DC6A3C52039}" type="datetimeFigureOut">
              <a:rPr lang="ru-RU" smtClean="0"/>
              <a:pPr>
                <a:defRPr/>
              </a:pPr>
              <a:t>21.04.2025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592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FD7D4E-D55F-41B2-89F5-BEB6690B11F9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5508041"/>
      </p:ext>
    </p:extLst>
  </p:cSld>
  <p:clrMapOvr>
    <a:masterClrMapping/>
  </p:clrMapOvr>
  <p:transition spd="med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9729" y="627407"/>
            <a:ext cx="1656420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753" y="627407"/>
            <a:ext cx="4717167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FABD304-4313-4D98-8EE3-9FF3183ED4BE}" type="datetimeFigureOut">
              <a:rPr lang="ru-RU" smtClean="0"/>
              <a:pPr>
                <a:defRPr/>
              </a:pPr>
              <a:t>21.04.2025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592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510659-94BD-4060-BCF4-E7038B30CF38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6445835"/>
      </p:ext>
    </p:extLst>
  </p:cSld>
  <p:clrMapOvr>
    <a:masterClrMapping/>
  </p:clrMapOvr>
  <p:transition spd="med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985" y="304801"/>
            <a:ext cx="7545110" cy="14319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1066985" y="1981200"/>
            <a:ext cx="7545110" cy="4114800"/>
          </a:xfrm>
        </p:spPr>
        <p:txBody>
          <a:bodyPr rtlCol="0">
            <a:normAutofit/>
          </a:bodyPr>
          <a:lstStyle/>
          <a:p>
            <a:pPr lvl="0"/>
            <a:endParaRPr lang="ru-RU" noProof="0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F859F27-C7DC-45F0-8E8D-55844DA7E2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93349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0868" y="1066800"/>
            <a:ext cx="4294934" cy="5791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98230" y="1066800"/>
            <a:ext cx="4294933" cy="5791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fld id="{9EE9DEDC-5725-448D-8D7A-CB7FB93C9CF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62340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80" y="274638"/>
            <a:ext cx="8231029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80" y="1535113"/>
            <a:ext cx="4040889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80" y="2174875"/>
            <a:ext cx="4040889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833" y="1535113"/>
            <a:ext cx="404247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833" y="2174875"/>
            <a:ext cx="404247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fld id="{8D4AAE58-8D99-4B95-A1D4-0C816220B18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2558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fld id="{9B60BAFC-C93D-4575-A654-EC3423B4E1C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7132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fld id="{5C0C6B9C-F51E-4BE9-959D-4F8631811BF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16821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80" y="273050"/>
            <a:ext cx="3008835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671" y="273052"/>
            <a:ext cx="5112638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80" y="1435102"/>
            <a:ext cx="300883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fld id="{19A253ED-1525-474E-AEF5-BA9130FD839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96516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599" y="4800600"/>
            <a:ext cx="5487353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599" y="612775"/>
            <a:ext cx="5487353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599" y="5367338"/>
            <a:ext cx="5487353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fld id="{499B3675-7249-457E-80EA-F29EBDA61C4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19059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slideLayout" Target="../slideLayouts/slideLayout32.xml"/><Relationship Id="rId2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7950" y="0"/>
            <a:ext cx="7634288" cy="79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1066800"/>
            <a:ext cx="8742363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Click to edit Master text styles</a:t>
            </a:r>
          </a:p>
          <a:p>
            <a:pPr lvl="1"/>
            <a:r>
              <a:rPr lang="ru-RU" altLang="ru-RU"/>
              <a:t>Second level</a:t>
            </a:r>
          </a:p>
          <a:p>
            <a:pPr lvl="2"/>
            <a:r>
              <a:rPr lang="ru-RU" altLang="ru-RU"/>
              <a:t>Third level</a:t>
            </a:r>
          </a:p>
          <a:p>
            <a:pPr lvl="3"/>
            <a:r>
              <a:rPr lang="ru-RU" altLang="ru-RU"/>
              <a:t>Fourth level</a:t>
            </a:r>
          </a:p>
          <a:p>
            <a:pPr lvl="4"/>
            <a:r>
              <a:rPr lang="ru-RU" altLang="ru-RU"/>
              <a:t>Fifth level</a:t>
            </a:r>
          </a:p>
        </p:txBody>
      </p:sp>
      <p:sp>
        <p:nvSpPr>
          <p:cNvPr id="115716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77275" y="6524625"/>
            <a:ext cx="25082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0" tIns="10800" rIns="18000" bIns="1080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buFontTx/>
              <a:buNone/>
              <a:defRPr sz="1200" b="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9BE03B7-547C-4583-B907-E24B98D4D64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8" r:id="rId1"/>
    <p:sldLayoutId id="2147483879" r:id="rId2"/>
    <p:sldLayoutId id="2147483880" r:id="rId3"/>
    <p:sldLayoutId id="2147483881" r:id="rId4"/>
    <p:sldLayoutId id="2147483882" r:id="rId5"/>
    <p:sldLayoutId id="2147483883" r:id="rId6"/>
    <p:sldLayoutId id="2147483884" r:id="rId7"/>
    <p:sldLayoutId id="2147483885" r:id="rId8"/>
    <p:sldLayoutId id="2147483886" r:id="rId9"/>
    <p:sldLayoutId id="2147483887" r:id="rId10"/>
    <p:sldLayoutId id="2147483888" r:id="rId11"/>
    <p:sldLayoutId id="2147483889" r:id="rId12"/>
    <p:sldLayoutId id="2147483890" r:id="rId13"/>
    <p:sldLayoutId id="2147483891" r:id="rId14"/>
    <p:sldLayoutId id="2147483892" r:id="rId15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544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5" y="285"/>
            <a:ext cx="1952611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912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538" y="624110"/>
            <a:ext cx="6590344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753" y="2133600"/>
            <a:ext cx="659313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3750" y="6135090"/>
            <a:ext cx="766513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9FFFB4-400D-1240-AB24-6F86C96D4DFB}" type="datetimeFigureOut">
              <a:rPr lang="en-US" dirty="0"/>
              <a:t>4/21/2025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752" y="6135810"/>
            <a:ext cx="571748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317" y="787784"/>
            <a:ext cx="585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>
              <a:defRPr/>
            </a:pPr>
            <a:fld id="{59BE03B7-547C-4583-B907-E24B98D4D645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9125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0" r:id="rId1"/>
    <p:sldLayoutId id="2147483951" r:id="rId2"/>
    <p:sldLayoutId id="2147483952" r:id="rId3"/>
    <p:sldLayoutId id="2147483953" r:id="rId4"/>
    <p:sldLayoutId id="2147483954" r:id="rId5"/>
    <p:sldLayoutId id="2147483955" r:id="rId6"/>
    <p:sldLayoutId id="2147483956" r:id="rId7"/>
    <p:sldLayoutId id="2147483957" r:id="rId8"/>
    <p:sldLayoutId id="2147483958" r:id="rId9"/>
    <p:sldLayoutId id="2147483959" r:id="rId10"/>
    <p:sldLayoutId id="2147483960" r:id="rId11"/>
    <p:sldLayoutId id="2147483961" r:id="rId12"/>
    <p:sldLayoutId id="2147483962" r:id="rId13"/>
    <p:sldLayoutId id="2147483963" r:id="rId14"/>
    <p:sldLayoutId id="2147483964" r:id="rId15"/>
    <p:sldLayoutId id="2147483965" r:id="rId16"/>
    <p:sldLayoutId id="2147483966" r:id="rId17"/>
  </p:sldLayoutIdLst>
  <p:transition spd="med">
    <p:fade/>
  </p:transition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3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3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052514" y="692696"/>
            <a:ext cx="5186747" cy="584775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algn="ctr">
              <a:defRPr/>
            </a:pPr>
            <a:r>
              <a:rPr lang="ru-RU" altLang="ru-RU" sz="3200" dirty="0">
                <a:solidFill>
                  <a:srgbClr val="25406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ahoma" pitchFamily="34" charset="0"/>
              </a:rPr>
              <a:t>ФГБОУ ВО Пензенский ГАУ</a:t>
            </a:r>
          </a:p>
        </p:txBody>
      </p:sp>
      <p:sp>
        <p:nvSpPr>
          <p:cNvPr id="30724" name="Прямоугольник 9"/>
          <p:cNvSpPr>
            <a:spLocks noChangeArrowheads="1"/>
          </p:cNvSpPr>
          <p:nvPr/>
        </p:nvSpPr>
        <p:spPr bwMode="auto">
          <a:xfrm>
            <a:off x="1404442" y="3933056"/>
            <a:ext cx="7632848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altLang="ru-RU" sz="3200" dirty="0">
                <a:solidFill>
                  <a:srgbClr val="002060"/>
                </a:solidFill>
                <a:latin typeface="Arial Black" pitchFamily="34" charset="0"/>
              </a:rPr>
              <a:t>Современный терроризм: понятие, сущность, разновидности, способы борьбы</a:t>
            </a:r>
          </a:p>
        </p:txBody>
      </p:sp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Заголовок 1"/>
          <p:cNvSpPr>
            <a:spLocks noGrp="1"/>
          </p:cNvSpPr>
          <p:nvPr>
            <p:ph type="title"/>
          </p:nvPr>
        </p:nvSpPr>
        <p:spPr>
          <a:xfrm>
            <a:off x="1476450" y="692696"/>
            <a:ext cx="7056735" cy="50323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ru-RU" sz="2800" b="1" dirty="0">
                <a:solidFill>
                  <a:srgbClr val="002060"/>
                </a:solidFill>
                <a:latin typeface="Arial" charset="0"/>
                <a:cs typeface="Arial" charset="0"/>
              </a:rPr>
              <a:t>Возможные цели: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2775" y="1484313"/>
            <a:ext cx="7777163" cy="4968875"/>
          </a:xfrm>
        </p:spPr>
        <p:txBody>
          <a:bodyPr rtlCol="0">
            <a:normAutofit fontScale="85000" lnSpcReduction="10000"/>
          </a:bodyPr>
          <a:lstStyle/>
          <a:p>
            <a:pPr eaLnBrk="1" fontAlgn="auto" hangingPunct="1">
              <a:lnSpc>
                <a:spcPct val="11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физическое устранение политических оппонентов;</a:t>
            </a:r>
          </a:p>
          <a:p>
            <a:pPr eaLnBrk="1" fontAlgn="auto" hangingPunct="1">
              <a:lnSpc>
                <a:spcPct val="11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устранение гражданского населения;</a:t>
            </a:r>
          </a:p>
          <a:p>
            <a:pPr eaLnBrk="1" fontAlgn="auto" hangingPunct="1">
              <a:lnSpc>
                <a:spcPct val="11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акции возмездия;</a:t>
            </a:r>
          </a:p>
          <a:p>
            <a:pPr eaLnBrk="1" fontAlgn="auto" hangingPunct="1">
              <a:lnSpc>
                <a:spcPct val="11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дестабилизация деятельности государственной власти;</a:t>
            </a:r>
          </a:p>
          <a:p>
            <a:pPr eaLnBrk="1" fontAlgn="auto" hangingPunct="1">
              <a:lnSpc>
                <a:spcPct val="11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нанесение экономического ущерба;</a:t>
            </a:r>
          </a:p>
          <a:p>
            <a:pPr eaLnBrk="1" fontAlgn="auto" hangingPunct="1">
              <a:lnSpc>
                <a:spcPct val="11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осложнение международных и межконфессиональных отношений;</a:t>
            </a:r>
          </a:p>
          <a:p>
            <a:pPr eaLnBrk="1" fontAlgn="auto" hangingPunct="1">
              <a:lnSpc>
                <a:spcPct val="11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провоцирование военного конфликта;</a:t>
            </a:r>
          </a:p>
          <a:p>
            <a:pPr eaLnBrk="1" fontAlgn="auto" hangingPunct="1">
              <a:lnSpc>
                <a:spcPct val="11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изменение политического строя;</a:t>
            </a:r>
          </a:p>
          <a:p>
            <a:pPr eaLnBrk="1" fontAlgn="auto" hangingPunct="1">
              <a:lnSpc>
                <a:spcPct val="11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400" dirty="0">
                <a:solidFill>
                  <a:schemeClr val="accent4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вымогательство;</a:t>
            </a:r>
          </a:p>
          <a:p>
            <a:pPr eaLnBrk="1" fontAlgn="auto" hangingPunct="1">
              <a:lnSpc>
                <a:spcPct val="11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400" dirty="0">
                <a:solidFill>
                  <a:schemeClr val="accent4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криминализация общества;</a:t>
            </a:r>
          </a:p>
          <a:p>
            <a:pPr eaLnBrk="1" fontAlgn="auto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400" dirty="0">
                <a:solidFill>
                  <a:schemeClr val="accent4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морально-психическое воздействие на население.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Заголовок 1"/>
          <p:cNvSpPr>
            <a:spLocks noGrp="1"/>
          </p:cNvSpPr>
          <p:nvPr>
            <p:ph type="title"/>
          </p:nvPr>
        </p:nvSpPr>
        <p:spPr>
          <a:xfrm>
            <a:off x="1548458" y="695159"/>
            <a:ext cx="5184527" cy="50323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ru-RU" sz="2800" b="1" dirty="0">
                <a:solidFill>
                  <a:srgbClr val="002060"/>
                </a:solidFill>
                <a:latin typeface="Arial" charset="0"/>
                <a:cs typeface="Arial" charset="0"/>
              </a:rPr>
              <a:t>Масштабы:</a:t>
            </a:r>
          </a:p>
        </p:txBody>
      </p:sp>
      <p:sp>
        <p:nvSpPr>
          <p:cNvPr id="40962" name="Объект 2"/>
          <p:cNvSpPr>
            <a:spLocks noGrp="1"/>
          </p:cNvSpPr>
          <p:nvPr>
            <p:ph idx="1"/>
          </p:nvPr>
        </p:nvSpPr>
        <p:spPr>
          <a:xfrm>
            <a:off x="756370" y="1772816"/>
            <a:ext cx="6593130" cy="3777622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ru-RU" altLang="ru-RU" sz="2400">
                <a:latin typeface="Arial" charset="0"/>
                <a:cs typeface="Arial" charset="0"/>
              </a:rPr>
              <a:t>преступление против личности;</a:t>
            </a:r>
          </a:p>
          <a:p>
            <a:pPr eaLnBrk="1" hangingPunct="1">
              <a:lnSpc>
                <a:spcPct val="100000"/>
              </a:lnSpc>
            </a:pPr>
            <a:r>
              <a:rPr lang="ru-RU" altLang="ru-RU" sz="2400">
                <a:latin typeface="Arial" charset="0"/>
                <a:cs typeface="Arial" charset="0"/>
              </a:rPr>
              <a:t>групповые убийства;</a:t>
            </a:r>
          </a:p>
          <a:p>
            <a:pPr eaLnBrk="1" hangingPunct="1">
              <a:lnSpc>
                <a:spcPct val="100000"/>
              </a:lnSpc>
            </a:pPr>
            <a:r>
              <a:rPr lang="ru-RU" altLang="ru-RU" sz="2400">
                <a:latin typeface="Arial" charset="0"/>
                <a:cs typeface="Arial" charset="0"/>
              </a:rPr>
              <a:t>массовая гибель граждан;</a:t>
            </a:r>
          </a:p>
          <a:p>
            <a:pPr eaLnBrk="1" hangingPunct="1">
              <a:lnSpc>
                <a:spcPct val="100000"/>
              </a:lnSpc>
            </a:pPr>
            <a:r>
              <a:rPr lang="ru-RU" altLang="ru-RU" sz="2400">
                <a:latin typeface="Arial" charset="0"/>
                <a:cs typeface="Arial" charset="0"/>
              </a:rPr>
              <a:t>применение диверсий по всей территории страны;</a:t>
            </a:r>
          </a:p>
          <a:p>
            <a:pPr eaLnBrk="1" hangingPunct="1">
              <a:lnSpc>
                <a:spcPct val="100000"/>
              </a:lnSpc>
            </a:pPr>
            <a:r>
              <a:rPr lang="ru-RU" altLang="ru-RU" sz="2400">
                <a:latin typeface="Arial" charset="0"/>
                <a:cs typeface="Arial" charset="0"/>
              </a:rPr>
              <a:t>крупномасштабные акции против мирового сообщества.</a:t>
            </a:r>
          </a:p>
        </p:txBody>
      </p:sp>
    </p:spTree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Заголовок 1"/>
          <p:cNvSpPr>
            <a:spLocks noGrp="1"/>
          </p:cNvSpPr>
          <p:nvPr>
            <p:ph type="title"/>
          </p:nvPr>
        </p:nvSpPr>
        <p:spPr>
          <a:xfrm>
            <a:off x="1404442" y="690732"/>
            <a:ext cx="6840711" cy="50323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ru-RU" sz="2800" b="1" dirty="0">
                <a:solidFill>
                  <a:srgbClr val="002060"/>
                </a:solidFill>
                <a:latin typeface="Arial" charset="0"/>
                <a:cs typeface="Arial" charset="0"/>
              </a:rPr>
              <a:t>Способы террористических актов:</a:t>
            </a:r>
          </a:p>
        </p:txBody>
      </p:sp>
      <p:sp>
        <p:nvSpPr>
          <p:cNvPr id="41986" name="Объект 2"/>
          <p:cNvSpPr>
            <a:spLocks noGrp="1"/>
          </p:cNvSpPr>
          <p:nvPr>
            <p:ph idx="1"/>
          </p:nvPr>
        </p:nvSpPr>
        <p:spPr>
          <a:xfrm>
            <a:off x="628650" y="1484313"/>
            <a:ext cx="7888288" cy="4692650"/>
          </a:xfrm>
        </p:spPr>
        <p:txBody>
          <a:bodyPr/>
          <a:lstStyle/>
          <a:p>
            <a:pPr eaLnBrk="1" hangingPunct="1">
              <a:lnSpc>
                <a:spcPct val="100000"/>
              </a:lnSpc>
              <a:spcBef>
                <a:spcPts val="600"/>
              </a:spcBef>
            </a:pPr>
            <a:r>
              <a:rPr lang="ru-RU" altLang="ru-RU" sz="2400">
                <a:latin typeface="Arial" charset="0"/>
                <a:cs typeface="Arial" charset="0"/>
              </a:rPr>
              <a:t>применение огнестрельного оружия;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</a:pPr>
            <a:r>
              <a:rPr lang="ru-RU" altLang="ru-RU" sz="2400">
                <a:latin typeface="Arial" charset="0"/>
                <a:cs typeface="Arial" charset="0"/>
              </a:rPr>
              <a:t>организация взрывов и поджогов в городах;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</a:pPr>
            <a:r>
              <a:rPr lang="ru-RU" altLang="ru-RU" sz="2400">
                <a:latin typeface="Arial" charset="0"/>
                <a:cs typeface="Arial" charset="0"/>
              </a:rPr>
              <a:t>взятие заложников;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</a:pPr>
            <a:r>
              <a:rPr lang="ru-RU" altLang="ru-RU" sz="2400">
                <a:latin typeface="Arial" charset="0"/>
                <a:cs typeface="Arial" charset="0"/>
              </a:rPr>
              <a:t>применение ядерных зарядов и РВ;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</a:pPr>
            <a:r>
              <a:rPr lang="ru-RU" altLang="ru-RU" sz="2400">
                <a:latin typeface="Arial" charset="0"/>
                <a:cs typeface="Arial" charset="0"/>
              </a:rPr>
              <a:t>применение химического или биологического оружия;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</a:pPr>
            <a:r>
              <a:rPr lang="ru-RU" altLang="ru-RU" sz="2400">
                <a:latin typeface="Arial" charset="0"/>
                <a:cs typeface="Arial" charset="0"/>
              </a:rPr>
              <a:t>организация промышленных аварий;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</a:pPr>
            <a:r>
              <a:rPr lang="ru-RU" altLang="ru-RU" sz="2400">
                <a:latin typeface="Arial" charset="0"/>
                <a:cs typeface="Arial" charset="0"/>
              </a:rPr>
              <a:t>уничтожение транспортных средств;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</a:pPr>
            <a:r>
              <a:rPr lang="ru-RU" altLang="ru-RU" sz="2400">
                <a:latin typeface="Arial" charset="0"/>
                <a:cs typeface="Arial" charset="0"/>
              </a:rPr>
              <a:t>электромагнитное облучение;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</a:pPr>
            <a:r>
              <a:rPr lang="ru-RU" altLang="ru-RU" sz="2400">
                <a:latin typeface="Arial" charset="0"/>
                <a:cs typeface="Arial" charset="0"/>
              </a:rPr>
              <a:t>информационно-психологическое воздействие.</a:t>
            </a:r>
          </a:p>
        </p:txBody>
      </p:sp>
    </p:spTree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2"/>
          <p:cNvSpPr>
            <a:spLocks noGrp="1" noChangeArrowheads="1"/>
          </p:cNvSpPr>
          <p:nvPr>
            <p:ph type="title"/>
          </p:nvPr>
        </p:nvSpPr>
        <p:spPr>
          <a:xfrm>
            <a:off x="1332434" y="692696"/>
            <a:ext cx="7560840" cy="64807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ru-RU" sz="2800" b="1" dirty="0">
                <a:solidFill>
                  <a:srgbClr val="002060"/>
                </a:solidFill>
                <a:latin typeface="Arial" charset="0"/>
                <a:cs typeface="Arial" charset="0"/>
              </a:rPr>
              <a:t>Террористическая деятельность включает:</a:t>
            </a:r>
          </a:p>
        </p:txBody>
      </p:sp>
      <p:sp>
        <p:nvSpPr>
          <p:cNvPr id="43010" name="Rectangle 3"/>
          <p:cNvSpPr>
            <a:spLocks noGrp="1" noChangeArrowheads="1"/>
          </p:cNvSpPr>
          <p:nvPr>
            <p:ph idx="1"/>
          </p:nvPr>
        </p:nvSpPr>
        <p:spPr>
          <a:xfrm>
            <a:off x="612354" y="1412776"/>
            <a:ext cx="8424936" cy="5184576"/>
          </a:xfrm>
        </p:spPr>
        <p:txBody>
          <a:bodyPr>
            <a:normAutofit fontScale="92500"/>
          </a:bodyPr>
          <a:lstStyle/>
          <a:p>
            <a:pPr eaLnBrk="1" hangingPunct="1">
              <a:lnSpc>
                <a:spcPct val="100000"/>
              </a:lnSpc>
              <a:spcBef>
                <a:spcPts val="400"/>
              </a:spcBef>
            </a:pPr>
            <a:r>
              <a:rPr lang="ru-RU" altLang="ru-RU" sz="2200" dirty="0">
                <a:latin typeface="Arial" charset="0"/>
                <a:cs typeface="Arial" charset="0"/>
              </a:rPr>
              <a:t>организацию, планирование, подготовку, финансирование</a:t>
            </a:r>
            <a:br>
              <a:rPr lang="ru-RU" altLang="ru-RU" sz="2200" dirty="0">
                <a:latin typeface="Arial" charset="0"/>
                <a:cs typeface="Arial" charset="0"/>
              </a:rPr>
            </a:br>
            <a:r>
              <a:rPr lang="ru-RU" altLang="ru-RU" sz="2200" dirty="0">
                <a:latin typeface="Arial" charset="0"/>
                <a:cs typeface="Arial" charset="0"/>
              </a:rPr>
              <a:t>и реализацию террористического акта (ТА);</a:t>
            </a:r>
          </a:p>
          <a:p>
            <a:pPr eaLnBrk="1" hangingPunct="1">
              <a:lnSpc>
                <a:spcPct val="100000"/>
              </a:lnSpc>
              <a:spcBef>
                <a:spcPts val="400"/>
              </a:spcBef>
            </a:pPr>
            <a:r>
              <a:rPr lang="ru-RU" altLang="ru-RU" sz="2200" dirty="0">
                <a:latin typeface="Arial" charset="0"/>
                <a:cs typeface="Arial" charset="0"/>
              </a:rPr>
              <a:t>подстрекательство к ТА;</a:t>
            </a:r>
          </a:p>
          <a:p>
            <a:pPr eaLnBrk="1" hangingPunct="1">
              <a:lnSpc>
                <a:spcPct val="100000"/>
              </a:lnSpc>
              <a:spcBef>
                <a:spcPts val="400"/>
              </a:spcBef>
            </a:pPr>
            <a:r>
              <a:rPr lang="ru-RU" altLang="ru-RU" sz="2200" dirty="0">
                <a:latin typeface="Arial" charset="0"/>
                <a:cs typeface="Arial" charset="0"/>
              </a:rPr>
              <a:t>организацию незаконного вооруженного формирования, преступного сообщества (преступной организации), организованной группы для реализации ТА, а равно участие</a:t>
            </a:r>
            <a:br>
              <a:rPr lang="ru-RU" altLang="ru-RU" sz="2200" dirty="0">
                <a:latin typeface="Arial" charset="0"/>
                <a:cs typeface="Arial" charset="0"/>
              </a:rPr>
            </a:br>
            <a:r>
              <a:rPr lang="ru-RU" altLang="ru-RU" sz="2200" dirty="0">
                <a:latin typeface="Arial" charset="0"/>
                <a:cs typeface="Arial" charset="0"/>
              </a:rPr>
              <a:t>в такой структуре;</a:t>
            </a:r>
          </a:p>
          <a:p>
            <a:pPr eaLnBrk="1" hangingPunct="1">
              <a:lnSpc>
                <a:spcPct val="100000"/>
              </a:lnSpc>
              <a:spcBef>
                <a:spcPts val="400"/>
              </a:spcBef>
            </a:pPr>
            <a:r>
              <a:rPr lang="ru-RU" altLang="ru-RU" sz="2200" dirty="0">
                <a:latin typeface="Arial" charset="0"/>
                <a:cs typeface="Arial" charset="0"/>
              </a:rPr>
              <a:t>вербовку, вооружение, обучение и использование террористов;</a:t>
            </a:r>
          </a:p>
          <a:p>
            <a:pPr eaLnBrk="1" hangingPunct="1">
              <a:lnSpc>
                <a:spcPct val="100000"/>
              </a:lnSpc>
              <a:spcBef>
                <a:spcPts val="400"/>
              </a:spcBef>
            </a:pPr>
            <a:r>
              <a:rPr lang="ru-RU" altLang="ru-RU" sz="2200" dirty="0">
                <a:latin typeface="Arial" charset="0"/>
                <a:cs typeface="Arial" charset="0"/>
              </a:rPr>
              <a:t>информационное или иное пособничество в планировании, подготовке или реализации ТА;</a:t>
            </a:r>
          </a:p>
          <a:p>
            <a:pPr eaLnBrk="1" hangingPunct="1">
              <a:lnSpc>
                <a:spcPct val="100000"/>
              </a:lnSpc>
              <a:spcBef>
                <a:spcPts val="400"/>
              </a:spcBef>
            </a:pPr>
            <a:r>
              <a:rPr lang="ru-RU" altLang="ru-RU" sz="2200" dirty="0">
                <a:latin typeface="Arial" charset="0"/>
                <a:cs typeface="Arial" charset="0"/>
              </a:rPr>
              <a:t>пропаганду идеи терроризма, распространение материалов или информации, призывающих к осуществлению террористической деятельности либо обосновывающих или оправдывающих необходимость осуществления такой деятельности.</a:t>
            </a:r>
          </a:p>
        </p:txBody>
      </p:sp>
    </p:spTree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1332434" y="692696"/>
            <a:ext cx="5006167" cy="548428"/>
          </a:xfrm>
        </p:spPr>
        <p:txBody>
          <a:bodyPr/>
          <a:lstStyle/>
          <a:p>
            <a:pPr algn="ctr" eaLnBrk="1" hangingPunct="1"/>
            <a:r>
              <a:rPr lang="ru-RU" altLang="ru-RU" sz="2800" b="1" dirty="0">
                <a:solidFill>
                  <a:srgbClr val="002060"/>
                </a:solidFill>
                <a:latin typeface="Arial" charset="0"/>
                <a:cs typeface="Arial" charset="0"/>
              </a:rPr>
              <a:t>ТЕРРОРИСТИЧЕСКИЙ АКТ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>
          <a:xfrm>
            <a:off x="684213" y="1844675"/>
            <a:ext cx="8137525" cy="4104605"/>
          </a:xfrm>
        </p:spPr>
        <p:txBody>
          <a:bodyPr/>
          <a:lstStyle/>
          <a:p>
            <a:pPr marL="0" indent="0" eaLnBrk="1" hangingPunct="1">
              <a:lnSpc>
                <a:spcPct val="100000"/>
              </a:lnSpc>
              <a:buFont typeface="Arial" charset="0"/>
              <a:buNone/>
            </a:pPr>
            <a:r>
              <a:rPr lang="ru-RU" altLang="ru-RU" sz="2400" b="1">
                <a:latin typeface="Arial" charset="0"/>
                <a:cs typeface="Arial" charset="0"/>
              </a:rPr>
              <a:t>Террористический акт</a:t>
            </a:r>
            <a:r>
              <a:rPr lang="ru-RU" altLang="ru-RU" sz="2400">
                <a:latin typeface="Arial" charset="0"/>
                <a:cs typeface="Arial" charset="0"/>
              </a:rPr>
              <a:t> – совершение взрыва, поджога или иных действий, связанных с устрашением населения и создающих опасность гибели человека, причинение значительного имущественного ущерба либо наступление экологической катастрофы или иных тяжких последствий, в целях противодействия на принятие решений органами государственной власти, органами местного самоуправления или международными организациями, а также угроза совершения указанных действий в тех же целях.</a:t>
            </a:r>
          </a:p>
        </p:txBody>
      </p:sp>
    </p:spTree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972394" y="332656"/>
            <a:ext cx="7777163" cy="720080"/>
          </a:xfrm>
        </p:spPr>
        <p:txBody>
          <a:bodyPr/>
          <a:lstStyle/>
          <a:p>
            <a:pPr algn="ctr" eaLnBrk="1" hangingPunct="1"/>
            <a:r>
              <a:rPr lang="ru-RU" altLang="ru-RU" sz="2800" b="1" dirty="0">
                <a:solidFill>
                  <a:srgbClr val="002060"/>
                </a:solidFill>
                <a:latin typeface="Arial" charset="0"/>
                <a:cs typeface="Arial" charset="0"/>
              </a:rPr>
              <a:t>Структура ЧС по видам (в %) 2014 г.</a:t>
            </a:r>
          </a:p>
        </p:txBody>
      </p:sp>
      <p:graphicFrame>
        <p:nvGraphicFramePr>
          <p:cNvPr id="45059" name="Object 47"/>
          <p:cNvGraphicFramePr>
            <a:graphicFrameLocks noGrp="1" noChangeAspect="1"/>
          </p:cNvGraphicFramePr>
          <p:nvPr>
            <p:ph type="chart" idx="1"/>
          </p:nvPr>
        </p:nvGraphicFramePr>
        <p:xfrm>
          <a:off x="250825" y="1981200"/>
          <a:ext cx="8894763" cy="411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66" name="Диаграмма" r:id="rId3" imgW="7543886" imgH="4114800" progId="MSGraph.Chart.8">
                  <p:embed followColorScheme="full"/>
                </p:oleObj>
              </mc:Choice>
              <mc:Fallback>
                <p:oleObj name="Диаграмма" r:id="rId3" imgW="7543886" imgH="4114800" progId="MSGraph.Chart.8">
                  <p:embed followColorScheme="full"/>
                  <p:pic>
                    <p:nvPicPr>
                      <p:cNvPr id="0" name="Object 47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1981200"/>
                        <a:ext cx="8894763" cy="411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115889"/>
            <a:ext cx="7545388" cy="1008856"/>
          </a:xfrm>
        </p:spPr>
        <p:txBody>
          <a:bodyPr/>
          <a:lstStyle/>
          <a:p>
            <a:pPr algn="ctr" eaLnBrk="1" hangingPunct="1"/>
            <a:r>
              <a:rPr lang="ru-RU" altLang="ru-RU" sz="2800" b="1" dirty="0">
                <a:solidFill>
                  <a:srgbClr val="002060"/>
                </a:solidFill>
                <a:latin typeface="Arial" charset="0"/>
                <a:cs typeface="Arial" charset="0"/>
              </a:rPr>
              <a:t>Количество пострадавших</a:t>
            </a:r>
            <a:br>
              <a:rPr lang="ru-RU" altLang="ru-RU" sz="2800" b="1" dirty="0">
                <a:solidFill>
                  <a:srgbClr val="002060"/>
                </a:solidFill>
                <a:latin typeface="Arial" charset="0"/>
                <a:cs typeface="Arial" charset="0"/>
              </a:rPr>
            </a:br>
            <a:r>
              <a:rPr lang="ru-RU" altLang="ru-RU" sz="2800" b="1" dirty="0">
                <a:solidFill>
                  <a:srgbClr val="002060"/>
                </a:solidFill>
                <a:latin typeface="Arial" charset="0"/>
                <a:cs typeface="Arial" charset="0"/>
              </a:rPr>
              <a:t>в результате ЧС в (в %) 2014 г.</a:t>
            </a:r>
          </a:p>
        </p:txBody>
      </p:sp>
      <p:graphicFrame>
        <p:nvGraphicFramePr>
          <p:cNvPr id="46083" name="Object 4"/>
          <p:cNvGraphicFramePr>
            <a:graphicFrameLocks noGrp="1" noChangeAspect="1"/>
          </p:cNvGraphicFramePr>
          <p:nvPr>
            <p:ph type="chart" idx="1"/>
          </p:nvPr>
        </p:nvGraphicFramePr>
        <p:xfrm>
          <a:off x="757238" y="2006600"/>
          <a:ext cx="7970837" cy="4052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90" r:id="rId3" imgW="7974259" imgH="4054191" progId="Excel.Chart.8">
                  <p:embed/>
                </p:oleObj>
              </mc:Choice>
              <mc:Fallback>
                <p:oleObj r:id="rId3" imgW="7974259" imgH="4054191" progId="Excel.Chart.8">
                  <p:embed/>
                  <p:pic>
                    <p:nvPicPr>
                      <p:cNvPr id="0" name="Object 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7238" y="2006600"/>
                        <a:ext cx="7970837" cy="4052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1404442" y="692696"/>
            <a:ext cx="4967932" cy="576064"/>
          </a:xfrm>
        </p:spPr>
        <p:txBody>
          <a:bodyPr/>
          <a:lstStyle/>
          <a:p>
            <a:pPr eaLnBrk="1" hangingPunct="1"/>
            <a:r>
              <a:rPr lang="ru-RU" altLang="ru-RU" sz="2800" b="1">
                <a:solidFill>
                  <a:srgbClr val="002060"/>
                </a:solidFill>
                <a:latin typeface="Arial" charset="0"/>
                <a:cs typeface="Arial" charset="0"/>
              </a:rPr>
              <a:t>Последствия ЧС (2014 г.):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>
          <a:xfrm>
            <a:off x="791049" y="2132856"/>
            <a:ext cx="7742185" cy="2015480"/>
          </a:xfrm>
        </p:spPr>
        <p:txBody>
          <a:bodyPr/>
          <a:lstStyle/>
          <a:p>
            <a:pPr eaLnBrk="1" hangingPunct="1"/>
            <a:r>
              <a:rPr lang="ru-RU" altLang="ru-RU" sz="2400" dirty="0">
                <a:latin typeface="Arial" charset="0"/>
                <a:cs typeface="Arial" charset="0"/>
              </a:rPr>
              <a:t>Пострадали более 4,9 млн чел.</a:t>
            </a:r>
          </a:p>
          <a:p>
            <a:pPr eaLnBrk="1" hangingPunct="1"/>
            <a:r>
              <a:rPr lang="ru-RU" altLang="ru-RU" sz="2400" dirty="0">
                <a:latin typeface="Arial" charset="0"/>
                <a:cs typeface="Arial" charset="0"/>
              </a:rPr>
              <a:t>Погибли 5637 чел.</a:t>
            </a:r>
          </a:p>
          <a:p>
            <a:pPr eaLnBrk="1" hangingPunct="1"/>
            <a:r>
              <a:rPr lang="ru-RU" altLang="ru-RU" sz="2400" dirty="0">
                <a:latin typeface="Arial" charset="0"/>
                <a:cs typeface="Arial" charset="0"/>
              </a:rPr>
              <a:t>Материальный ущерб – более 118 млрд руб.</a:t>
            </a:r>
          </a:p>
        </p:txBody>
      </p:sp>
    </p:spTree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1404442" y="692696"/>
            <a:ext cx="5256584" cy="675481"/>
          </a:xfrm>
        </p:spPr>
        <p:txBody>
          <a:bodyPr/>
          <a:lstStyle/>
          <a:p>
            <a:pPr eaLnBrk="1" hangingPunct="1"/>
            <a:r>
              <a:rPr lang="ru-RU" altLang="ru-RU" sz="2800" b="1" dirty="0">
                <a:solidFill>
                  <a:srgbClr val="002060"/>
                </a:solidFill>
                <a:latin typeface="Arial" charset="0"/>
                <a:cs typeface="Arial" charset="0"/>
              </a:rPr>
              <a:t>На территории РФ (2014 г.):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>
          <a:xfrm>
            <a:off x="612775" y="1484313"/>
            <a:ext cx="8208963" cy="4611687"/>
          </a:xfrm>
        </p:spPr>
        <p:txBody>
          <a:bodyPr/>
          <a:lstStyle/>
          <a:p>
            <a:pPr eaLnBrk="1" hangingPunct="1">
              <a:lnSpc>
                <a:spcPct val="100000"/>
              </a:lnSpc>
              <a:spcBef>
                <a:spcPts val="600"/>
              </a:spcBef>
            </a:pPr>
            <a:r>
              <a:rPr lang="ru-RU" altLang="ru-RU" sz="2400" b="1" dirty="0">
                <a:latin typeface="Arial" charset="0"/>
                <a:cs typeface="Arial" charset="0"/>
              </a:rPr>
              <a:t>предотвращено</a:t>
            </a:r>
            <a:r>
              <a:rPr lang="ru-RU" altLang="ru-RU" sz="2400" b="1" dirty="0">
                <a:solidFill>
                  <a:srgbClr val="002060"/>
                </a:solidFill>
                <a:latin typeface="Arial" charset="0"/>
                <a:cs typeface="Arial" charset="0"/>
              </a:rPr>
              <a:t> </a:t>
            </a:r>
            <a:r>
              <a:rPr lang="ru-RU" altLang="ru-RU" sz="2400" dirty="0">
                <a:latin typeface="Arial" charset="0"/>
                <a:cs typeface="Arial" charset="0"/>
              </a:rPr>
              <a:t>более </a:t>
            </a:r>
            <a:r>
              <a:rPr lang="ru-RU" altLang="ru-RU" sz="2400" b="1" dirty="0">
                <a:solidFill>
                  <a:srgbClr val="0070C0"/>
                </a:solidFill>
                <a:latin typeface="Arial" charset="0"/>
                <a:cs typeface="Arial" charset="0"/>
              </a:rPr>
              <a:t>300 терактов</a:t>
            </a:r>
            <a:r>
              <a:rPr lang="ru-RU" altLang="ru-RU" sz="2400" dirty="0">
                <a:latin typeface="Arial" charset="0"/>
                <a:cs typeface="Arial" charset="0"/>
              </a:rPr>
              <a:t>; 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</a:pPr>
            <a:r>
              <a:rPr lang="ru-RU" altLang="ru-RU" sz="2400" dirty="0">
                <a:latin typeface="Arial" charset="0"/>
                <a:cs typeface="Arial" charset="0"/>
              </a:rPr>
              <a:t>изъято около </a:t>
            </a:r>
            <a:r>
              <a:rPr lang="ru-RU" altLang="ru-RU" sz="2400" b="1" dirty="0">
                <a:solidFill>
                  <a:srgbClr val="0070C0"/>
                </a:solidFill>
                <a:latin typeface="Arial" charset="0"/>
                <a:cs typeface="Arial" charset="0"/>
              </a:rPr>
              <a:t>60 устройств, приведенных в боевое состояние,</a:t>
            </a:r>
            <a:r>
              <a:rPr lang="ru-RU" altLang="ru-RU" sz="2400" dirty="0">
                <a:latin typeface="Arial" charset="0"/>
                <a:cs typeface="Arial" charset="0"/>
              </a:rPr>
              <a:t> и более </a:t>
            </a:r>
            <a:r>
              <a:rPr lang="ru-RU" altLang="ru-RU" sz="2400" b="1" dirty="0">
                <a:solidFill>
                  <a:srgbClr val="0070C0"/>
                </a:solidFill>
                <a:latin typeface="Arial" charset="0"/>
                <a:cs typeface="Arial" charset="0"/>
              </a:rPr>
              <a:t>200 взрывных устройств в разобранном состоянии для транспортировки;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</a:pPr>
            <a:r>
              <a:rPr lang="ru-RU" altLang="ru-RU" sz="2400" dirty="0">
                <a:latin typeface="Arial" charset="0"/>
                <a:cs typeface="Arial" charset="0"/>
              </a:rPr>
              <a:t>для исключения проникновения банд-формирований на территорию РФ на всем протяжении с горными районами Чечни и Грузией </a:t>
            </a:r>
            <a:r>
              <a:rPr lang="ru-RU" altLang="ru-RU" sz="2400" b="1" dirty="0">
                <a:solidFill>
                  <a:srgbClr val="0070C0"/>
                </a:solidFill>
                <a:latin typeface="Arial" charset="0"/>
                <a:cs typeface="Arial" charset="0"/>
              </a:rPr>
              <a:t>дополнительно выставлено более 400 наблюдательных постов, передвижных маневренных групп, секретов и заслонов;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</a:pPr>
            <a:r>
              <a:rPr lang="ru-RU" altLang="ru-RU" sz="2400" dirty="0">
                <a:latin typeface="Arial" charset="0"/>
                <a:cs typeface="Arial" charset="0"/>
              </a:rPr>
              <a:t>проведено на этом направлении </a:t>
            </a:r>
            <a:r>
              <a:rPr lang="ru-RU" altLang="ru-RU" sz="2400" b="1" dirty="0">
                <a:solidFill>
                  <a:srgbClr val="0070C0"/>
                </a:solidFill>
                <a:latin typeface="Arial" charset="0"/>
                <a:cs typeface="Arial" charset="0"/>
              </a:rPr>
              <a:t>115 спецопераций.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</a:pPr>
            <a:endParaRPr lang="ru-RU" altLang="ru-RU" sz="2400" dirty="0">
              <a:latin typeface="Arial" charset="0"/>
              <a:cs typeface="Arial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ru-RU" altLang="ru-RU" sz="2400" dirty="0"/>
          </a:p>
        </p:txBody>
      </p:sp>
    </p:spTree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Заголовок 1"/>
          <p:cNvSpPr>
            <a:spLocks noGrp="1"/>
          </p:cNvSpPr>
          <p:nvPr>
            <p:ph type="title"/>
          </p:nvPr>
        </p:nvSpPr>
        <p:spPr>
          <a:xfrm>
            <a:off x="972394" y="653157"/>
            <a:ext cx="2648000" cy="615603"/>
          </a:xfrm>
        </p:spPr>
        <p:txBody>
          <a:bodyPr/>
          <a:lstStyle/>
          <a:p>
            <a:pPr algn="ctr" eaLnBrk="1" hangingPunct="1"/>
            <a:r>
              <a:rPr lang="ru-RU" altLang="ru-RU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2016 год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6370" y="1484784"/>
            <a:ext cx="7992888" cy="4896544"/>
          </a:xfrm>
        </p:spPr>
        <p:txBody>
          <a:bodyPr>
            <a:normAutofit lnSpcReduction="10000"/>
          </a:bodyPr>
          <a:lstStyle/>
          <a:p>
            <a:pPr marL="0" indent="0" algn="just" eaLnBrk="1" fontAlgn="t" hangingPunct="1">
              <a:lnSpc>
                <a:spcPct val="100000"/>
              </a:lnSpc>
              <a:buNone/>
              <a:defRPr/>
            </a:pPr>
            <a:r>
              <a:rPr lang="ru-RU" sz="2400" dirty="0">
                <a:latin typeface="Arial" charset="0"/>
                <a:cs typeface="Arial" charset="0"/>
              </a:rPr>
              <a:t>По словам директора ФСБ, председателя Национального антитеррористического комитета РФ Александра Васильевича  </a:t>
            </a:r>
            <a:r>
              <a:rPr lang="ru-RU" sz="2400" dirty="0" err="1">
                <a:latin typeface="Arial" charset="0"/>
                <a:cs typeface="Arial" charset="0"/>
              </a:rPr>
              <a:t>Бортникова</a:t>
            </a:r>
            <a:r>
              <a:rPr lang="ru-RU" sz="2400" dirty="0">
                <a:latin typeface="Arial" charset="0"/>
                <a:cs typeface="Arial" charset="0"/>
              </a:rPr>
              <a:t>, прозвучавших на заседании НАК 11 апреля 2017 года, в 2016 году предотвращено 16 терактов в девяти городах России, ликвидировано 46 ячеек международных террористических организаций  (источник: РИА Новости).</a:t>
            </a:r>
          </a:p>
          <a:p>
            <a:pPr marL="0" indent="0" algn="just" eaLnBrk="1" fontAlgn="t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/>
            </a:pPr>
            <a:r>
              <a:rPr lang="ru-RU" sz="2400" dirty="0">
                <a:latin typeface="Arial" charset="0"/>
                <a:cs typeface="Arial" charset="0"/>
              </a:rPr>
              <a:t>«Только за прошедший год было предотвращено 16 терактов в Москве, Санкт-Петербурге, Красноярске, Екатеринбурге, Туле, Уфе, Сочи, Новосибирске и Нижнем Новгороде. Участниками нейтрализованных групп также являлись граждане СНГ», </a:t>
            </a:r>
            <a:r>
              <a:rPr lang="ru-RU" sz="2400" dirty="0">
                <a:latin typeface="Arial"/>
                <a:cs typeface="Arial"/>
              </a:rPr>
              <a:t>‒</a:t>
            </a:r>
            <a:r>
              <a:rPr lang="ru-RU" sz="2400" dirty="0">
                <a:latin typeface="Arial" charset="0"/>
                <a:cs typeface="Arial" charset="0"/>
              </a:rPr>
              <a:t> сказал Бортников. </a:t>
            </a:r>
          </a:p>
          <a:p>
            <a:pPr algn="just" eaLnBrk="1" hangingPunct="1">
              <a:lnSpc>
                <a:spcPct val="100000"/>
              </a:lnSpc>
              <a:defRPr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Прямоугольник 1"/>
          <p:cNvSpPr>
            <a:spLocks noChangeArrowheads="1"/>
          </p:cNvSpPr>
          <p:nvPr/>
        </p:nvSpPr>
        <p:spPr bwMode="auto">
          <a:xfrm>
            <a:off x="1404442" y="692696"/>
            <a:ext cx="2196579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3200" dirty="0">
                <a:solidFill>
                  <a:srgbClr val="002060"/>
                </a:solidFill>
                <a:latin typeface="Arial Black" pitchFamily="34" charset="0"/>
              </a:rPr>
              <a:t>План: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828799" y="1557338"/>
            <a:ext cx="8064475" cy="47513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altLang="ru-RU" dirty="0">
                <a:latin typeface="Arial" pitchFamily="34" charset="0"/>
                <a:cs typeface="Arial" pitchFamily="34" charset="0"/>
              </a:rPr>
              <a:t>Понятие терроризма, террористической деятельности и теракта.</a:t>
            </a:r>
          </a:p>
          <a:p>
            <a:pPr marL="457200" indent="-457200" algn="l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altLang="ru-RU" dirty="0">
                <a:latin typeface="Arial" pitchFamily="34" charset="0"/>
                <a:cs typeface="Arial" pitchFamily="34" charset="0"/>
              </a:rPr>
              <a:t>Структура ЧС, количество погибших</a:t>
            </a:r>
            <a:br>
              <a:rPr lang="ru-RU" altLang="ru-RU" dirty="0">
                <a:latin typeface="Arial" pitchFamily="34" charset="0"/>
                <a:cs typeface="Arial" pitchFamily="34" charset="0"/>
              </a:rPr>
            </a:br>
            <a:r>
              <a:rPr lang="ru-RU" altLang="ru-RU" dirty="0">
                <a:latin typeface="Arial" pitchFamily="34" charset="0"/>
                <a:cs typeface="Arial" pitchFamily="34" charset="0"/>
              </a:rPr>
              <a:t>и последствия ЧС.</a:t>
            </a:r>
          </a:p>
          <a:p>
            <a:pPr marL="457200" indent="-457200" algn="l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altLang="ru-RU" dirty="0">
                <a:latin typeface="Arial" pitchFamily="34" charset="0"/>
                <a:cs typeface="Arial" pitchFamily="34" charset="0"/>
              </a:rPr>
              <a:t>Количество предотвращенных терактов.</a:t>
            </a:r>
          </a:p>
          <a:p>
            <a:pPr marL="457200" indent="-457200" algn="l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altLang="ru-RU" dirty="0">
                <a:latin typeface="Arial" pitchFamily="34" charset="0"/>
                <a:cs typeface="Arial" pitchFamily="34" charset="0"/>
              </a:rPr>
              <a:t>Классификация видов террористических воздействий, носители и цели террора.</a:t>
            </a:r>
          </a:p>
          <a:p>
            <a:pPr marL="457200" indent="-457200" algn="l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altLang="ru-RU" dirty="0">
                <a:latin typeface="Arial" pitchFamily="34" charset="0"/>
                <a:cs typeface="Arial" pitchFamily="34" charset="0"/>
              </a:rPr>
              <a:t>Виды террористических движений.</a:t>
            </a:r>
          </a:p>
          <a:p>
            <a:pPr marL="457200" indent="-457200" algn="l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altLang="ru-RU" dirty="0">
                <a:latin typeface="Arial" pitchFamily="34" charset="0"/>
                <a:cs typeface="Arial" pitchFamily="34" charset="0"/>
              </a:rPr>
              <a:t>Особенности, причины и черты, порождающие современный  терроризм.</a:t>
            </a:r>
          </a:p>
          <a:p>
            <a:pPr marL="457200" indent="-457200" algn="l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altLang="ru-RU" dirty="0">
                <a:latin typeface="Arial" pitchFamily="34" charset="0"/>
                <a:cs typeface="Arial" pitchFamily="34" charset="0"/>
              </a:rPr>
              <a:t>Методы и способы борьбы с терроризмом.</a:t>
            </a:r>
          </a:p>
          <a:p>
            <a:pPr marL="609600" indent="-609600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AutoNum type="arabicPeriod"/>
              <a:defRPr/>
            </a:pPr>
            <a:endParaRPr lang="ru-RU" alt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indent="-609600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ru-RU" alt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363509" y="1614488"/>
            <a:ext cx="4718050" cy="1431925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pPr eaLnBrk="1" hangingPunct="1">
              <a:lnSpc>
                <a:spcPct val="100000"/>
              </a:lnSpc>
            </a:pPr>
            <a:r>
              <a:rPr lang="ru-RU" altLang="ru-RU" sz="2400" b="1" dirty="0">
                <a:latin typeface="Arial" charset="0"/>
                <a:cs typeface="Arial" charset="0"/>
              </a:rPr>
              <a:t>Террор</a:t>
            </a:r>
            <a:r>
              <a:rPr lang="ru-RU" altLang="ru-RU" sz="2400" dirty="0">
                <a:latin typeface="Arial" charset="0"/>
                <a:cs typeface="Arial" charset="0"/>
              </a:rPr>
              <a:t> – политика репрессий со стороны государства, опирающегося на мощь</a:t>
            </a:r>
            <a:r>
              <a:rPr lang="en-US" altLang="ru-RU" sz="2400" dirty="0">
                <a:latin typeface="Arial" charset="0"/>
                <a:cs typeface="Arial" charset="0"/>
              </a:rPr>
              <a:t> </a:t>
            </a:r>
            <a:r>
              <a:rPr lang="ru-RU" altLang="ru-RU" sz="2400" dirty="0">
                <a:latin typeface="Arial" charset="0"/>
                <a:cs typeface="Arial" charset="0"/>
              </a:rPr>
              <a:t>своих </a:t>
            </a:r>
            <a:r>
              <a:rPr lang="en-US" altLang="ru-RU" sz="2400" dirty="0">
                <a:latin typeface="Arial" charset="0"/>
                <a:cs typeface="Arial" charset="0"/>
              </a:rPr>
              <a:t> c</a:t>
            </a:r>
            <a:r>
              <a:rPr lang="ru-RU" altLang="ru-RU" sz="2400" dirty="0">
                <a:latin typeface="Arial" charset="0"/>
                <a:cs typeface="Arial" charset="0"/>
              </a:rPr>
              <a:t>иловых институтов</a:t>
            </a:r>
            <a:endParaRPr lang="ru-RU" altLang="ru-RU" sz="3200" dirty="0">
              <a:latin typeface="Times New Roman" pitchFamily="18" charset="0"/>
            </a:endParaRPr>
          </a:p>
        </p:txBody>
      </p:sp>
      <p:sp>
        <p:nvSpPr>
          <p:cNvPr id="53251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363509" y="3644106"/>
            <a:ext cx="4718050" cy="1657350"/>
          </a:xfrm>
          <a:ln>
            <a:solidFill>
              <a:schemeClr val="tx2"/>
            </a:solidFill>
          </a:ln>
        </p:spPr>
        <p:txBody>
          <a:bodyPr rtlCol="0">
            <a:normAutofit/>
          </a:bodyPr>
          <a:lstStyle/>
          <a:p>
            <a:pPr marL="0" indent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endParaRPr lang="ru-RU" altLang="ru-RU" sz="900" dirty="0">
              <a:latin typeface="Arial" pitchFamily="34" charset="0"/>
              <a:ea typeface="+mj-ea"/>
              <a:cs typeface="Arial" pitchFamily="34" charset="0"/>
            </a:endParaRPr>
          </a:p>
          <a:p>
            <a:pPr marL="0" indent="0" eaLnBrk="1" fontAlgn="auto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altLang="ru-RU" sz="2400" b="1" dirty="0">
                <a:latin typeface="Arial" pitchFamily="34" charset="0"/>
                <a:ea typeface="+mj-ea"/>
                <a:cs typeface="Arial" pitchFamily="34" charset="0"/>
              </a:rPr>
              <a:t>Терроризм</a:t>
            </a:r>
            <a:r>
              <a:rPr lang="ru-RU" altLang="ru-RU" sz="2400" dirty="0">
                <a:latin typeface="Arial" pitchFamily="34" charset="0"/>
                <a:ea typeface="+mj-ea"/>
                <a:cs typeface="Arial" pitchFamily="34" charset="0"/>
              </a:rPr>
              <a:t> – насилие, осуществляемое со стороны оппозиционных группировок</a:t>
            </a:r>
          </a:p>
        </p:txBody>
      </p:sp>
      <p:sp>
        <p:nvSpPr>
          <p:cNvPr id="50180" name="Line 4"/>
          <p:cNvSpPr>
            <a:spLocks noChangeShapeType="1"/>
          </p:cNvSpPr>
          <p:nvPr/>
        </p:nvSpPr>
        <p:spPr bwMode="auto">
          <a:xfrm>
            <a:off x="5653088" y="2276475"/>
            <a:ext cx="115093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0181" name="Text Box 5"/>
          <p:cNvSpPr txBox="1">
            <a:spLocks noChangeArrowheads="1"/>
          </p:cNvSpPr>
          <p:nvPr/>
        </p:nvSpPr>
        <p:spPr bwMode="auto">
          <a:xfrm>
            <a:off x="5649913" y="2540000"/>
            <a:ext cx="1295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sz="2400" b="1">
                <a:solidFill>
                  <a:srgbClr val="002060"/>
                </a:solidFill>
                <a:latin typeface="Times New Roman" pitchFamily="18" charset="0"/>
              </a:rPr>
              <a:t>Оружие</a:t>
            </a:r>
          </a:p>
        </p:txBody>
      </p:sp>
      <p:sp>
        <p:nvSpPr>
          <p:cNvPr id="50182" name="Oval 8"/>
          <p:cNvSpPr>
            <a:spLocks noChangeArrowheads="1"/>
          </p:cNvSpPr>
          <p:nvPr/>
        </p:nvSpPr>
        <p:spPr bwMode="auto">
          <a:xfrm>
            <a:off x="6878638" y="1614488"/>
            <a:ext cx="2086644" cy="143190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2800" b="1" dirty="0">
                <a:solidFill>
                  <a:srgbClr val="FF0000"/>
                </a:solidFill>
                <a:latin typeface="Times New Roman" pitchFamily="18" charset="0"/>
              </a:rPr>
              <a:t>Репрессии</a:t>
            </a:r>
          </a:p>
        </p:txBody>
      </p:sp>
      <p:sp>
        <p:nvSpPr>
          <p:cNvPr id="50183" name="Oval 9"/>
          <p:cNvSpPr>
            <a:spLocks noChangeArrowheads="1"/>
          </p:cNvSpPr>
          <p:nvPr/>
        </p:nvSpPr>
        <p:spPr bwMode="auto">
          <a:xfrm>
            <a:off x="6804025" y="3716338"/>
            <a:ext cx="2233613" cy="151288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2400" b="1">
                <a:solidFill>
                  <a:srgbClr val="FF0000"/>
                </a:solidFill>
                <a:latin typeface="Times New Roman" pitchFamily="18" charset="0"/>
              </a:rPr>
              <a:t>Террористи-</a:t>
            </a:r>
            <a:br>
              <a:rPr lang="ru-RU" altLang="ru-RU" sz="2400" b="1">
                <a:solidFill>
                  <a:srgbClr val="FF0000"/>
                </a:solidFill>
                <a:latin typeface="Times New Roman" pitchFamily="18" charset="0"/>
              </a:rPr>
            </a:br>
            <a:r>
              <a:rPr lang="ru-RU" altLang="ru-RU" sz="2400" b="1">
                <a:solidFill>
                  <a:srgbClr val="FF0000"/>
                </a:solidFill>
                <a:latin typeface="Times New Roman" pitchFamily="18" charset="0"/>
              </a:rPr>
              <a:t>ческий</a:t>
            </a:r>
          </a:p>
          <a:p>
            <a:pPr algn="ctr"/>
            <a:r>
              <a:rPr lang="ru-RU" altLang="ru-RU" sz="2400" b="1">
                <a:solidFill>
                  <a:srgbClr val="FF0000"/>
                </a:solidFill>
                <a:latin typeface="Times New Roman" pitchFamily="18" charset="0"/>
              </a:rPr>
              <a:t> акт</a:t>
            </a:r>
          </a:p>
        </p:txBody>
      </p:sp>
      <p:sp>
        <p:nvSpPr>
          <p:cNvPr id="50184" name="Line 4"/>
          <p:cNvSpPr>
            <a:spLocks noChangeShapeType="1"/>
          </p:cNvSpPr>
          <p:nvPr/>
        </p:nvSpPr>
        <p:spPr bwMode="auto">
          <a:xfrm>
            <a:off x="5649913" y="4473575"/>
            <a:ext cx="115093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0185" name="Text Box 5"/>
          <p:cNvSpPr txBox="1">
            <a:spLocks noChangeArrowheads="1"/>
          </p:cNvSpPr>
          <p:nvPr/>
        </p:nvSpPr>
        <p:spPr bwMode="auto">
          <a:xfrm>
            <a:off x="5626100" y="4772025"/>
            <a:ext cx="1295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sz="2400" b="1">
                <a:solidFill>
                  <a:srgbClr val="002060"/>
                </a:solidFill>
                <a:latin typeface="Times New Roman" pitchFamily="18" charset="0"/>
              </a:rPr>
              <a:t>Оружие</a:t>
            </a:r>
          </a:p>
        </p:txBody>
      </p:sp>
    </p:spTree>
  </p:cSld>
  <p:clrMapOvr>
    <a:masterClrMapping/>
  </p:clrMapOvr>
  <p:transition spd="med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Заголовок 1"/>
          <p:cNvSpPr>
            <a:spLocks noGrp="1"/>
          </p:cNvSpPr>
          <p:nvPr>
            <p:ph type="title"/>
          </p:nvPr>
        </p:nvSpPr>
        <p:spPr>
          <a:xfrm>
            <a:off x="1404442" y="692696"/>
            <a:ext cx="4247852" cy="648047"/>
          </a:xfrm>
        </p:spPr>
        <p:txBody>
          <a:bodyPr/>
          <a:lstStyle/>
          <a:p>
            <a:pPr eaLnBrk="1" hangingPunct="1"/>
            <a:r>
              <a:rPr lang="ru-RU" altLang="ru-RU" sz="2400" b="1" dirty="0">
                <a:solidFill>
                  <a:srgbClr val="002060"/>
                </a:solidFill>
                <a:latin typeface="Arial" charset="0"/>
                <a:cs typeface="Arial" charset="0"/>
              </a:rPr>
              <a:t>Носители</a:t>
            </a:r>
            <a:r>
              <a:rPr lang="ru-RU" altLang="ru-RU" sz="2800" b="1" dirty="0">
                <a:solidFill>
                  <a:srgbClr val="002060"/>
                </a:solidFill>
                <a:latin typeface="Arial" charset="0"/>
                <a:cs typeface="Arial" charset="0"/>
              </a:rPr>
              <a:t> терроризма:</a:t>
            </a:r>
          </a:p>
        </p:txBody>
      </p:sp>
      <p:sp>
        <p:nvSpPr>
          <p:cNvPr id="51203" name="Объект 2"/>
          <p:cNvSpPr>
            <a:spLocks noGrp="1"/>
          </p:cNvSpPr>
          <p:nvPr>
            <p:ph idx="1"/>
          </p:nvPr>
        </p:nvSpPr>
        <p:spPr>
          <a:xfrm>
            <a:off x="1116410" y="1772816"/>
            <a:ext cx="6593130" cy="3599656"/>
          </a:xfrm>
        </p:spPr>
        <p:txBody>
          <a:bodyPr/>
          <a:lstStyle/>
          <a:p>
            <a:pPr eaLnBrk="1" hangingPunct="1"/>
            <a:r>
              <a:rPr lang="ru-RU" altLang="ru-RU" sz="2400" dirty="0">
                <a:solidFill>
                  <a:srgbClr val="333333"/>
                </a:solidFill>
                <a:latin typeface="Arial" charset="0"/>
                <a:cs typeface="Arial" charset="0"/>
              </a:rPr>
              <a:t>отдельные государства или группы государств;</a:t>
            </a:r>
          </a:p>
          <a:p>
            <a:pPr eaLnBrk="1" hangingPunct="1"/>
            <a:r>
              <a:rPr lang="ru-RU" altLang="ru-RU" sz="2400" dirty="0">
                <a:solidFill>
                  <a:srgbClr val="333333"/>
                </a:solidFill>
                <a:latin typeface="Arial" charset="0"/>
                <a:cs typeface="Arial" charset="0"/>
              </a:rPr>
              <a:t>религиозные общества (сообщества);</a:t>
            </a:r>
          </a:p>
          <a:p>
            <a:pPr eaLnBrk="1" hangingPunct="1"/>
            <a:r>
              <a:rPr lang="ru-RU" altLang="ru-RU" sz="2400" dirty="0">
                <a:solidFill>
                  <a:srgbClr val="333333"/>
                </a:solidFill>
                <a:latin typeface="Arial" charset="0"/>
                <a:cs typeface="Arial" charset="0"/>
              </a:rPr>
              <a:t>экстремистские группировки;</a:t>
            </a:r>
          </a:p>
          <a:p>
            <a:pPr eaLnBrk="1" hangingPunct="1"/>
            <a:r>
              <a:rPr lang="ru-RU" altLang="ru-RU" sz="2400" dirty="0">
                <a:solidFill>
                  <a:srgbClr val="333333"/>
                </a:solidFill>
                <a:latin typeface="Arial" charset="0"/>
                <a:cs typeface="Arial" charset="0"/>
              </a:rPr>
              <a:t>отдельные лица или сговор группы;</a:t>
            </a:r>
          </a:p>
          <a:p>
            <a:pPr eaLnBrk="1" hangingPunct="1"/>
            <a:r>
              <a:rPr lang="ru-RU" altLang="ru-RU" sz="2400" dirty="0">
                <a:solidFill>
                  <a:srgbClr val="333333"/>
                </a:solidFill>
                <a:latin typeface="Arial" charset="0"/>
                <a:cs typeface="Arial" charset="0"/>
              </a:rPr>
              <a:t>криминальные структуры;</a:t>
            </a:r>
          </a:p>
          <a:p>
            <a:pPr eaLnBrk="1" hangingPunct="1">
              <a:lnSpc>
                <a:spcPct val="100000"/>
              </a:lnSpc>
            </a:pPr>
            <a:r>
              <a:rPr lang="ru-RU" altLang="ru-RU" sz="2400" dirty="0">
                <a:solidFill>
                  <a:srgbClr val="333333"/>
                </a:solidFill>
                <a:latin typeface="Arial" charset="0"/>
                <a:cs typeface="Arial" charset="0"/>
              </a:rPr>
              <a:t>террористические организации.</a:t>
            </a:r>
          </a:p>
          <a:p>
            <a:pPr eaLnBrk="1" hangingPunct="1">
              <a:lnSpc>
                <a:spcPct val="100000"/>
              </a:lnSpc>
            </a:pPr>
            <a:endParaRPr lang="ru-RU" altLang="ru-RU" b="1" dirty="0">
              <a:solidFill>
                <a:srgbClr val="333333"/>
              </a:solidFill>
              <a:latin typeface="Times New Roman" pitchFamily="18" charset="0"/>
            </a:endParaRPr>
          </a:p>
          <a:p>
            <a:pPr eaLnBrk="1" hangingPunct="1"/>
            <a:endParaRPr lang="ru-RU" altLang="ru-RU" b="1" dirty="0">
              <a:solidFill>
                <a:srgbClr val="333333"/>
              </a:solidFill>
              <a:latin typeface="Times New Roman" pitchFamily="18" charset="0"/>
            </a:endParaRPr>
          </a:p>
          <a:p>
            <a:pPr eaLnBrk="1" hangingPunct="1"/>
            <a:endParaRPr lang="ru-RU" altLang="ru-RU" dirty="0"/>
          </a:p>
        </p:txBody>
      </p:sp>
    </p:spTree>
  </p:cSld>
  <p:clrMapOvr>
    <a:masterClrMapping/>
  </p:clrMapOvr>
  <p:transition spd="med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br>
              <a:rPr lang="ru-RU" altLang="ru-RU"/>
            </a:br>
            <a:endParaRPr lang="ru-RU" altLang="ru-RU"/>
          </a:p>
        </p:txBody>
      </p:sp>
      <p:sp>
        <p:nvSpPr>
          <p:cNvPr id="6144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738771" y="692696"/>
            <a:ext cx="7668046" cy="4319588"/>
          </a:xfrm>
        </p:spPr>
        <p:txBody>
          <a:bodyPr rtlCol="0">
            <a:normAutofit/>
          </a:bodyPr>
          <a:lstStyle/>
          <a:p>
            <a:pPr marL="0" indent="0" algn="just" eaLnBrk="1" fontAlgn="auto" hangingPunct="1">
              <a:lnSpc>
                <a:spcPct val="10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Объекты ТА: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транспортные средства, вокзалы, морские, речные и аэропорты, общественные, торговые и жилые здания, ПОО, ГТС, территории мегаполисов, спортивные сооружения, концертные и выставочные залы, станции метро, системы водоснабжения, предприятия (пищевые, мясо-молочные), системы связи и управления.</a:t>
            </a:r>
          </a:p>
          <a:p>
            <a:pPr marL="0" indent="0" algn="just" eaLnBrk="1" fontAlgn="auto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Средства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: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ВВ и горючие вещества, ядерные заряды, РВ, ОВ, биологические агенты, излучатели электромагнитных импульсов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ru-RU" dirty="0">
              <a:latin typeface="Times New Roman" pitchFamily="18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1260426" y="692696"/>
            <a:ext cx="5132833" cy="567854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altLang="ru-RU" sz="2400" dirty="0">
                <a:solidFill>
                  <a:srgbClr val="002060"/>
                </a:solidFill>
                <a:latin typeface="Arial Black" pitchFamily="34" charset="0"/>
              </a:rPr>
              <a:t>Терроризм (движение)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idx="1"/>
          </p:nvPr>
        </p:nvSpPr>
        <p:spPr>
          <a:xfrm>
            <a:off x="756370" y="1546563"/>
            <a:ext cx="7922046" cy="4611688"/>
          </a:xfrm>
        </p:spPr>
        <p:txBody>
          <a:bodyPr>
            <a:normAutofit/>
          </a:bodyPr>
          <a:lstStyle/>
          <a:p>
            <a:pPr algn="just" eaLnBrk="1" hangingPunct="1">
              <a:lnSpc>
                <a:spcPct val="100000"/>
              </a:lnSpc>
            </a:pPr>
            <a:r>
              <a:rPr lang="ru-RU" altLang="ru-RU" sz="2400" dirty="0">
                <a:latin typeface="Arial" charset="0"/>
                <a:cs typeface="Arial" charset="0"/>
              </a:rPr>
              <a:t>Тактика политической борьбы, характеризующаяся систематическим применением идеологически мотивированного насилия, выражающегося в убийствах, диверсиях, саботаже, похищениях и др. действиях, представляющих угрозу жизни</a:t>
            </a:r>
            <a:br>
              <a:rPr lang="ru-RU" altLang="ru-RU" sz="2400" dirty="0">
                <a:latin typeface="Arial" charset="0"/>
                <a:cs typeface="Arial" charset="0"/>
              </a:rPr>
            </a:br>
            <a:r>
              <a:rPr lang="ru-RU" altLang="ru-RU" sz="2400" dirty="0">
                <a:latin typeface="Arial" charset="0"/>
                <a:cs typeface="Arial" charset="0"/>
              </a:rPr>
              <a:t>и безопасности людей.</a:t>
            </a:r>
          </a:p>
          <a:p>
            <a:pPr algn="just" eaLnBrk="1" hangingPunct="1">
              <a:lnSpc>
                <a:spcPct val="100000"/>
              </a:lnSpc>
            </a:pPr>
            <a:r>
              <a:rPr lang="ru-RU" altLang="ru-RU" sz="2400" dirty="0">
                <a:latin typeface="Arial" charset="0"/>
                <a:cs typeface="Arial" charset="0"/>
              </a:rPr>
              <a:t>Используется как для устранения конкретных противников, так и для запугивания правительства, партий, общественно-политических и религиозных движений, этнических групп, социальных слоев во имя достижения определенных политических, религиозных, социально-экономических целей.</a:t>
            </a:r>
          </a:p>
        </p:txBody>
      </p:sp>
    </p:spTree>
  </p:cSld>
  <p:clrMapOvr>
    <a:masterClrMapping/>
  </p:clrMapOvr>
  <p:transition spd="med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1548953" y="606243"/>
            <a:ext cx="6481068" cy="603920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Виды террористических движений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idx="1"/>
          </p:nvPr>
        </p:nvSpPr>
        <p:spPr>
          <a:xfrm>
            <a:off x="396875" y="1196975"/>
            <a:ext cx="8785225" cy="5545138"/>
          </a:xfrm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altLang="ru-RU" sz="2400" b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Левый </a:t>
            </a:r>
            <a:r>
              <a:rPr lang="ru-RU" altLang="ru-RU" sz="2200" b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терроризм </a:t>
            </a:r>
            <a:r>
              <a:rPr lang="ru-RU" altLang="ru-RU" sz="2200" dirty="0">
                <a:latin typeface="Arial" pitchFamily="34" charset="0"/>
                <a:cs typeface="Arial" pitchFamily="34" charset="0"/>
              </a:rPr>
              <a:t>(«парламентская демократия», благопристойное прикрытие фашизма).</a:t>
            </a:r>
          </a:p>
          <a:p>
            <a:pPr marL="615950" indent="-34290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altLang="ru-RU" sz="2200" dirty="0">
                <a:latin typeface="Arial" charset="0"/>
              </a:rPr>
              <a:t>«</a:t>
            </a:r>
            <a:r>
              <a:rPr lang="ru-RU" altLang="ru-RU" sz="2200" dirty="0" err="1">
                <a:latin typeface="Arial" charset="0"/>
              </a:rPr>
              <a:t>Тупамарос</a:t>
            </a:r>
            <a:r>
              <a:rPr lang="ru-RU" altLang="ru-RU" sz="2200" dirty="0">
                <a:latin typeface="Arial" charset="0"/>
              </a:rPr>
              <a:t>» (Уругвай);</a:t>
            </a:r>
          </a:p>
          <a:p>
            <a:pPr marL="615950" indent="-34290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altLang="ru-RU" sz="2200" dirty="0">
                <a:latin typeface="Arial" charset="0"/>
              </a:rPr>
              <a:t>«Левое революционное движение» (Венесуэла);</a:t>
            </a:r>
          </a:p>
          <a:p>
            <a:pPr marL="615950" indent="-34290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altLang="ru-RU" sz="2200" dirty="0">
                <a:latin typeface="Arial" charset="0"/>
              </a:rPr>
              <a:t>«Национально-освободительное движение» (Бразилия);</a:t>
            </a:r>
          </a:p>
          <a:p>
            <a:pPr marL="615950" indent="-34290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altLang="ru-RU" sz="2200" dirty="0">
                <a:latin typeface="Arial" charset="0"/>
              </a:rPr>
              <a:t>«Революционная народная армия» (Аргентина);</a:t>
            </a:r>
          </a:p>
          <a:p>
            <a:pPr marL="615950" indent="-34290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altLang="ru-RU" sz="2200" dirty="0">
                <a:latin typeface="Arial" charset="0"/>
              </a:rPr>
              <a:t>«Фракция Красной Армии», «Движение 2 июня» (ФРГ);</a:t>
            </a:r>
          </a:p>
          <a:p>
            <a:pPr marL="615950" indent="-34290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altLang="ru-RU" sz="2200" dirty="0">
                <a:latin typeface="Arial" charset="0"/>
              </a:rPr>
              <a:t>«Красные бригады» (Италия);</a:t>
            </a:r>
          </a:p>
          <a:p>
            <a:pPr marL="615950" indent="-34290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altLang="ru-RU" sz="2200" dirty="0">
                <a:latin typeface="Arial" charset="0"/>
              </a:rPr>
              <a:t>«Революционный патриотический и антифашистский фронт», «Группа патриотического сопротивления 1 октября», ГРАПО (Испания);</a:t>
            </a:r>
          </a:p>
          <a:p>
            <a:pPr marL="615950" indent="-34290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altLang="ru-RU" sz="2200" dirty="0">
                <a:latin typeface="Arial" charset="0"/>
              </a:rPr>
              <a:t>«</a:t>
            </a:r>
            <a:r>
              <a:rPr lang="ru-RU" altLang="ru-RU" sz="2200" dirty="0" err="1">
                <a:latin typeface="Arial" charset="0"/>
              </a:rPr>
              <a:t>Аксьен</a:t>
            </a:r>
            <a:r>
              <a:rPr lang="ru-RU" altLang="ru-RU" sz="2200" dirty="0">
                <a:latin typeface="Arial" charset="0"/>
              </a:rPr>
              <a:t> </a:t>
            </a:r>
            <a:r>
              <a:rPr lang="ru-RU" altLang="ru-RU" sz="2200" dirty="0" err="1">
                <a:latin typeface="Arial" charset="0"/>
              </a:rPr>
              <a:t>дарект</a:t>
            </a:r>
            <a:r>
              <a:rPr lang="ru-RU" altLang="ru-RU" sz="2200" dirty="0">
                <a:latin typeface="Arial" charset="0"/>
              </a:rPr>
              <a:t>» («Прямое действие») (Франция);</a:t>
            </a:r>
          </a:p>
          <a:p>
            <a:pPr marL="615950" indent="-34290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altLang="ru-RU" sz="2200" dirty="0">
                <a:latin typeface="Arial" charset="0"/>
              </a:rPr>
              <a:t>«Движение 17 ноября» (Греция);</a:t>
            </a:r>
          </a:p>
          <a:p>
            <a:pPr marL="615950" indent="-34290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altLang="ru-RU" sz="2200" dirty="0">
                <a:latin typeface="Arial" charset="0"/>
              </a:rPr>
              <a:t>«Красная армия Японии»;</a:t>
            </a:r>
          </a:p>
          <a:p>
            <a:pPr marL="615950" indent="-34290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altLang="ru-RU" sz="2200" dirty="0">
                <a:latin typeface="Arial" charset="0"/>
              </a:rPr>
              <a:t>«</a:t>
            </a:r>
            <a:r>
              <a:rPr lang="ru-RU" altLang="ru-RU" sz="2200" dirty="0" err="1">
                <a:latin typeface="Arial" charset="0"/>
              </a:rPr>
              <a:t>Везермены</a:t>
            </a:r>
            <a:r>
              <a:rPr lang="ru-RU" altLang="ru-RU" sz="2200" dirty="0">
                <a:latin typeface="Arial" charset="0"/>
              </a:rPr>
              <a:t>», «Объединенная освободительная армия» (США).</a:t>
            </a:r>
          </a:p>
          <a:p>
            <a:pPr eaLnBrk="1" fontAlgn="auto" hangingPunct="1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altLang="ru-RU" sz="2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1296256" y="692696"/>
            <a:ext cx="6553076" cy="603920"/>
          </a:xfrm>
        </p:spPr>
        <p:txBody>
          <a:bodyPr/>
          <a:lstStyle/>
          <a:p>
            <a:pPr algn="ctr" eaLnBrk="1" hangingPunct="1"/>
            <a:r>
              <a:rPr lang="ru-RU" altLang="ru-RU" sz="2800" b="1" dirty="0">
                <a:solidFill>
                  <a:srgbClr val="002060"/>
                </a:solidFill>
                <a:latin typeface="Arial" charset="0"/>
                <a:cs typeface="Arial" charset="0"/>
              </a:rPr>
              <a:t>Виды террористических движений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idx="1"/>
          </p:nvPr>
        </p:nvSpPr>
        <p:spPr>
          <a:xfrm>
            <a:off x="250825" y="1512888"/>
            <a:ext cx="8786813" cy="5445125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altLang="ru-RU" sz="2400" b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Ультраправый терроризм </a:t>
            </a:r>
            <a:r>
              <a:rPr lang="ru-RU" altLang="ru-RU" sz="2200" dirty="0">
                <a:latin typeface="Arial" pitchFamily="34" charset="0"/>
                <a:cs typeface="Arial" pitchFamily="34" charset="0"/>
              </a:rPr>
              <a:t>(дух шовинизма и нацизм, утверждение тоталитарных принципов организации общества).</a:t>
            </a:r>
          </a:p>
          <a:p>
            <a:pPr marL="627063" indent="-354013" eaLnBrk="1" fontAlgn="auto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altLang="ru-RU" sz="2200" dirty="0">
                <a:latin typeface="Arial" charset="0"/>
              </a:rPr>
              <a:t>«Ангелы-мстители», «Арийское братство», «Вооруженная фаланга», Отряды </a:t>
            </a:r>
            <a:r>
              <a:rPr lang="ru-RU" altLang="ru-RU" sz="2200" dirty="0" err="1">
                <a:latin typeface="Arial" charset="0"/>
              </a:rPr>
              <a:t>Бенито</a:t>
            </a:r>
            <a:r>
              <a:rPr lang="ru-RU" altLang="ru-RU" sz="2200" dirty="0">
                <a:latin typeface="Arial" charset="0"/>
              </a:rPr>
              <a:t> Муссолини», «Отряды Адольфа Гитлера» и др. (Италия);</a:t>
            </a:r>
          </a:p>
          <a:p>
            <a:pPr marL="627063" indent="-354013" eaLnBrk="1" fontAlgn="auto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altLang="ru-RU" sz="2200" dirty="0">
                <a:latin typeface="Arial" charset="0"/>
              </a:rPr>
              <a:t>«Военно-спортивная группа», «Германские группы действия» (ФРГ);</a:t>
            </a:r>
          </a:p>
          <a:p>
            <a:pPr marL="627063" indent="-354013" eaLnBrk="1" fontAlgn="auto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altLang="ru-RU" sz="2200" dirty="0">
                <a:latin typeface="Arial" charset="0"/>
              </a:rPr>
              <a:t>«Секретная вооруженная организация» (ОАС) (Франция);</a:t>
            </a:r>
          </a:p>
          <a:p>
            <a:pPr marL="627063" indent="-354013" eaLnBrk="1" fontAlgn="auto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altLang="ru-RU" sz="2200" dirty="0">
                <a:latin typeface="Arial" charset="0"/>
              </a:rPr>
              <a:t>«Испанский антикоммунистический фронт»; Армия освобождения Португалии»;</a:t>
            </a:r>
          </a:p>
          <a:p>
            <a:pPr marL="627063" indent="-354013" eaLnBrk="1" fontAlgn="auto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altLang="ru-RU" sz="2200" dirty="0">
                <a:latin typeface="Arial" charset="0"/>
              </a:rPr>
              <a:t>Организация национального возрождения» (Греция);</a:t>
            </a:r>
          </a:p>
          <a:p>
            <a:pPr marL="627063" indent="-354013" eaLnBrk="1" fontAlgn="auto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altLang="ru-RU" sz="2200" dirty="0">
                <a:latin typeface="Arial" charset="0"/>
              </a:rPr>
              <a:t>«</a:t>
            </a:r>
            <a:r>
              <a:rPr lang="ru-RU" altLang="ru-RU" sz="2200" dirty="0" err="1">
                <a:latin typeface="Arial" charset="0"/>
              </a:rPr>
              <a:t>Боз</a:t>
            </a:r>
            <a:r>
              <a:rPr lang="ru-RU" altLang="ru-RU" sz="2200" dirty="0">
                <a:latin typeface="Arial" charset="0"/>
              </a:rPr>
              <a:t> </a:t>
            </a:r>
            <a:r>
              <a:rPr lang="ru-RU" altLang="ru-RU" sz="2200" dirty="0" err="1">
                <a:latin typeface="Arial" charset="0"/>
              </a:rPr>
              <a:t>курт</a:t>
            </a:r>
            <a:r>
              <a:rPr lang="ru-RU" altLang="ru-RU" sz="2200" dirty="0">
                <a:latin typeface="Arial" charset="0"/>
              </a:rPr>
              <a:t>» («Серые волки») (Турция);</a:t>
            </a:r>
          </a:p>
          <a:p>
            <a:pPr marL="627063" indent="-354013" eaLnBrk="1" fontAlgn="auto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altLang="ru-RU" sz="2200" dirty="0">
                <a:latin typeface="Arial" charset="0"/>
              </a:rPr>
              <a:t>«Национал-социалистическое движение» (Великобритания);</a:t>
            </a:r>
          </a:p>
          <a:p>
            <a:pPr marL="627063" indent="-354013" eaLnBrk="1" fontAlgn="auto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altLang="ru-RU" sz="2200" dirty="0">
                <a:latin typeface="Arial" charset="0"/>
              </a:rPr>
              <a:t>ККК, «Арийская нация», «Арийская республиканская армия» (США).</a:t>
            </a:r>
          </a:p>
          <a:p>
            <a:pPr eaLnBrk="1" fontAlgn="auto" hangingPunct="1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altLang="ru-RU" sz="2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1296764" y="664493"/>
            <a:ext cx="6625084" cy="603920"/>
          </a:xfrm>
        </p:spPr>
        <p:txBody>
          <a:bodyPr/>
          <a:lstStyle/>
          <a:p>
            <a:pPr algn="ctr" eaLnBrk="1" hangingPunct="1"/>
            <a:r>
              <a:rPr lang="ru-RU" altLang="ru-RU" sz="2800" b="1" dirty="0">
                <a:solidFill>
                  <a:srgbClr val="002060"/>
                </a:solidFill>
                <a:latin typeface="Arial" charset="0"/>
                <a:cs typeface="Arial" charset="0"/>
              </a:rPr>
              <a:t>Виды террористических движений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idx="1"/>
          </p:nvPr>
        </p:nvSpPr>
        <p:spPr>
          <a:xfrm>
            <a:off x="180975" y="1268413"/>
            <a:ext cx="8856663" cy="5518150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altLang="ru-RU" sz="2400" b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Националистический терроризм </a:t>
            </a:r>
            <a:r>
              <a:rPr lang="ru-RU" altLang="ru-RU" sz="2200" dirty="0">
                <a:latin typeface="Arial" pitchFamily="34" charset="0"/>
                <a:cs typeface="Arial" pitchFamily="34" charset="0"/>
              </a:rPr>
              <a:t>(превосходство одной нации над другой внутри страны).</a:t>
            </a:r>
          </a:p>
          <a:p>
            <a:pPr marL="528638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altLang="ru-RU" sz="2200" dirty="0">
                <a:latin typeface="Arial" charset="0"/>
              </a:rPr>
              <a:t>«Ирландская революционная армия» (ИРА);</a:t>
            </a:r>
          </a:p>
          <a:p>
            <a:pPr marL="528638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altLang="ru-RU" sz="2200" dirty="0">
                <a:latin typeface="Arial" charset="0"/>
              </a:rPr>
              <a:t>«</a:t>
            </a:r>
            <a:r>
              <a:rPr lang="ru-RU" altLang="ru-RU" sz="2200" dirty="0" err="1">
                <a:latin typeface="Arial" charset="0"/>
              </a:rPr>
              <a:t>Эускади</a:t>
            </a:r>
            <a:r>
              <a:rPr lang="ru-RU" altLang="ru-RU" sz="2200" dirty="0">
                <a:latin typeface="Arial" charset="0"/>
              </a:rPr>
              <a:t> та </a:t>
            </a:r>
            <a:r>
              <a:rPr lang="ru-RU" altLang="ru-RU" sz="2200" dirty="0" err="1">
                <a:latin typeface="Arial" charset="0"/>
              </a:rPr>
              <a:t>Аскатасуна</a:t>
            </a:r>
            <a:r>
              <a:rPr lang="ru-RU" altLang="ru-RU" sz="2200" dirty="0">
                <a:latin typeface="Arial" charset="0"/>
              </a:rPr>
              <a:t>» («Страна басков и свободы») (Испания, Индия);</a:t>
            </a:r>
          </a:p>
          <a:p>
            <a:pPr marL="528638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altLang="ru-RU" sz="2200" dirty="0">
                <a:latin typeface="Arial" charset="0"/>
              </a:rPr>
              <a:t>«Тигры освобождения Тамил Элама» (Шри-Ланка);</a:t>
            </a:r>
          </a:p>
          <a:p>
            <a:pPr marL="528638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altLang="ru-RU" sz="2200" dirty="0">
                <a:latin typeface="Arial" charset="0"/>
              </a:rPr>
              <a:t>Курдский национальный фронт освобождения;</a:t>
            </a:r>
          </a:p>
          <a:p>
            <a:pPr marL="528638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altLang="ru-RU" sz="2200" dirty="0" err="1">
                <a:latin typeface="Arial" charset="0"/>
              </a:rPr>
              <a:t>Дашнактюцун</a:t>
            </a:r>
            <a:r>
              <a:rPr lang="ru-RU" altLang="ru-RU" sz="2200" dirty="0">
                <a:latin typeface="Arial" charset="0"/>
              </a:rPr>
              <a:t>: Армянская революционная армия, Армянское новое сопротивление и др.;</a:t>
            </a:r>
          </a:p>
          <a:p>
            <a:pPr marL="528638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altLang="ru-RU" sz="2200" dirty="0">
                <a:latin typeface="Arial" charset="0"/>
              </a:rPr>
              <a:t>Фронт национального освобождения Корсики;</a:t>
            </a:r>
          </a:p>
          <a:p>
            <a:pPr marL="528638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altLang="ru-RU" sz="2200" dirty="0">
                <a:latin typeface="Arial" charset="0"/>
              </a:rPr>
              <a:t>Национальный революционный фронт Восточного Туркестана (Синьцзян-Уйгурский автономный район Китая) и др.;</a:t>
            </a:r>
          </a:p>
          <a:p>
            <a:pPr marL="528638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altLang="ru-RU" sz="2200" dirty="0">
                <a:latin typeface="Arial" charset="0"/>
              </a:rPr>
              <a:t>«</a:t>
            </a:r>
            <a:r>
              <a:rPr lang="ru-RU" altLang="ru-RU" sz="2200" dirty="0" err="1">
                <a:latin typeface="Arial" charset="0"/>
              </a:rPr>
              <a:t>Мивцах</a:t>
            </a:r>
            <a:r>
              <a:rPr lang="ru-RU" altLang="ru-RU" sz="2200" dirty="0">
                <a:latin typeface="Arial" charset="0"/>
              </a:rPr>
              <a:t> </a:t>
            </a:r>
            <a:r>
              <a:rPr lang="ru-RU" altLang="ru-RU" sz="2200" dirty="0" err="1">
                <a:latin typeface="Arial" charset="0"/>
              </a:rPr>
              <a:t>эвлохим</a:t>
            </a:r>
            <a:r>
              <a:rPr lang="ru-RU" altLang="ru-RU" sz="2200" dirty="0">
                <a:latin typeface="Arial" charset="0"/>
              </a:rPr>
              <a:t>», «</a:t>
            </a:r>
            <a:r>
              <a:rPr lang="ru-RU" altLang="ru-RU" sz="2200" dirty="0" err="1">
                <a:latin typeface="Arial" charset="0"/>
              </a:rPr>
              <a:t>Ках</a:t>
            </a:r>
            <a:r>
              <a:rPr lang="ru-RU" altLang="ru-RU" sz="2200" dirty="0">
                <a:latin typeface="Arial" charset="0"/>
              </a:rPr>
              <a:t>» (Израиль);</a:t>
            </a:r>
          </a:p>
          <a:p>
            <a:pPr marL="528638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altLang="ru-RU" sz="2200" dirty="0">
                <a:latin typeface="Arial" charset="0"/>
              </a:rPr>
              <a:t>«Аль-</a:t>
            </a:r>
            <a:r>
              <a:rPr lang="ru-RU" altLang="ru-RU" sz="2200" dirty="0" err="1">
                <a:latin typeface="Arial" charset="0"/>
              </a:rPr>
              <a:t>Фатх</a:t>
            </a:r>
            <a:r>
              <a:rPr lang="ru-RU" altLang="ru-RU" sz="2200" dirty="0">
                <a:latin typeface="Arial" charset="0"/>
              </a:rPr>
              <a:t>» (Движение национального освобождения Палестины), «Черный сентябрь», «Народный фронт освобождения Палестины</a:t>
            </a:r>
            <a:r>
              <a:rPr lang="ru-RU" altLang="ru-RU" sz="2400" dirty="0">
                <a:latin typeface="Arial" charset="0"/>
              </a:rPr>
              <a:t>».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altLang="ru-RU" sz="2400" i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1332260" y="692696"/>
            <a:ext cx="6481068" cy="603920"/>
          </a:xfrm>
        </p:spPr>
        <p:txBody>
          <a:bodyPr/>
          <a:lstStyle/>
          <a:p>
            <a:pPr algn="ctr" eaLnBrk="1" hangingPunct="1"/>
            <a:r>
              <a:rPr lang="ru-RU" altLang="ru-RU" sz="2800" b="1" dirty="0">
                <a:solidFill>
                  <a:srgbClr val="002060"/>
                </a:solidFill>
                <a:latin typeface="Arial" charset="0"/>
                <a:cs typeface="Arial" charset="0"/>
              </a:rPr>
              <a:t>Виды террористических движений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idx="1"/>
          </p:nvPr>
        </p:nvSpPr>
        <p:spPr>
          <a:xfrm>
            <a:off x="250825" y="1412875"/>
            <a:ext cx="8786813" cy="5300663"/>
          </a:xfrm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altLang="ru-RU" sz="2400" b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Исламский терроризм </a:t>
            </a:r>
            <a:r>
              <a:rPr lang="ru-RU" altLang="ru-RU" sz="2200" dirty="0">
                <a:latin typeface="Arial" pitchFamily="34" charset="0"/>
                <a:cs typeface="Arial" pitchFamily="34" charset="0"/>
              </a:rPr>
              <a:t>(общественно-религиозные организации Саудовской Аравии, Судана, Ирана, Пакистана и Афганистана; два общих врага: западный образ жизни и Израиль как государство неверных, оккупировавшее священные земли ислама. «Против тех, кто не соблюдает законы ислама, необходимо сражаться. Полное уничтожение, не оставляющее большого и малого»).</a:t>
            </a:r>
          </a:p>
          <a:p>
            <a:pPr marL="738188" indent="-342900" eaLnBrk="1" fontAlgn="auto" hangingPunct="1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altLang="ru-RU" sz="2200" dirty="0">
                <a:latin typeface="Arial" charset="0"/>
              </a:rPr>
              <a:t>«Братья-мусульмане» (Египет и др. страны);</a:t>
            </a:r>
          </a:p>
          <a:p>
            <a:pPr marL="738188" indent="-342900" eaLnBrk="1" fontAlgn="auto" hangingPunct="1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altLang="ru-RU" sz="2200" dirty="0">
                <a:latin typeface="Arial" charset="0"/>
              </a:rPr>
              <a:t>«Исламский джихад» (международная группировка);</a:t>
            </a:r>
          </a:p>
          <a:p>
            <a:pPr marL="738188" indent="-342900" eaLnBrk="1" fontAlgn="auto" hangingPunct="1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altLang="ru-RU" sz="2200" dirty="0">
                <a:latin typeface="Arial" charset="0"/>
              </a:rPr>
              <a:t>«</a:t>
            </a:r>
            <a:r>
              <a:rPr lang="ru-RU" altLang="ru-RU" sz="2200" dirty="0" err="1">
                <a:latin typeface="Arial" charset="0"/>
              </a:rPr>
              <a:t>Хезболлах</a:t>
            </a:r>
            <a:r>
              <a:rPr lang="ru-RU" altLang="ru-RU" sz="2200" dirty="0">
                <a:latin typeface="Arial" charset="0"/>
              </a:rPr>
              <a:t>» («Партия аллаха») (учреждено в Иране);</a:t>
            </a:r>
          </a:p>
          <a:p>
            <a:pPr marL="738188" indent="-342900" eaLnBrk="1" fontAlgn="auto" hangingPunct="1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altLang="ru-RU" sz="2200" dirty="0">
                <a:latin typeface="Arial" charset="0"/>
              </a:rPr>
              <a:t>«Исламское движение сопротивления» («</a:t>
            </a:r>
            <a:r>
              <a:rPr lang="ru-RU" altLang="ru-RU" sz="2200" dirty="0" err="1">
                <a:latin typeface="Arial" charset="0"/>
              </a:rPr>
              <a:t>Хамас</a:t>
            </a:r>
            <a:r>
              <a:rPr lang="ru-RU" altLang="ru-RU" sz="2200" dirty="0">
                <a:latin typeface="Arial" charset="0"/>
              </a:rPr>
              <a:t>»);</a:t>
            </a:r>
          </a:p>
          <a:p>
            <a:pPr marL="738188" indent="-342900" eaLnBrk="1" fontAlgn="auto" hangingPunct="1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altLang="ru-RU" sz="2200" dirty="0">
                <a:latin typeface="Arial" charset="0"/>
              </a:rPr>
              <a:t>«Совершенствующиеся» (США);</a:t>
            </a:r>
          </a:p>
          <a:p>
            <a:pPr marL="738188" indent="-342900" eaLnBrk="1" fontAlgn="auto" hangingPunct="1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altLang="ru-RU" sz="2200" dirty="0">
                <a:latin typeface="Arial" charset="0"/>
              </a:rPr>
              <a:t>«Аль-</a:t>
            </a:r>
            <a:r>
              <a:rPr lang="ru-RU" altLang="ru-RU" sz="2200" dirty="0" err="1">
                <a:latin typeface="Arial" charset="0"/>
              </a:rPr>
              <a:t>Кайда</a:t>
            </a:r>
            <a:r>
              <a:rPr lang="ru-RU" altLang="ru-RU" sz="2200" dirty="0">
                <a:latin typeface="Arial" charset="0"/>
              </a:rPr>
              <a:t>» («Основа»); «Талибан» .</a:t>
            </a:r>
            <a:endParaRPr lang="ru-RU" altLang="ru-RU" sz="2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1224248" y="692696"/>
            <a:ext cx="6697092" cy="603920"/>
          </a:xfrm>
        </p:spPr>
        <p:txBody>
          <a:bodyPr/>
          <a:lstStyle/>
          <a:p>
            <a:pPr algn="ctr" eaLnBrk="1" hangingPunct="1"/>
            <a:r>
              <a:rPr lang="ru-RU" altLang="ru-RU" sz="2800" b="1" dirty="0">
                <a:solidFill>
                  <a:srgbClr val="002060"/>
                </a:solidFill>
                <a:latin typeface="Arial" charset="0"/>
                <a:cs typeface="Arial" charset="0"/>
              </a:rPr>
              <a:t>Виды террористических движений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idx="1"/>
          </p:nvPr>
        </p:nvSpPr>
        <p:spPr>
          <a:xfrm>
            <a:off x="250825" y="1412875"/>
            <a:ext cx="8786813" cy="5300663"/>
          </a:xfrm>
        </p:spPr>
        <p:txBody>
          <a:bodyPr rtlCol="0">
            <a:normAutofit/>
          </a:bodyPr>
          <a:lstStyle/>
          <a:p>
            <a:pPr eaLnBrk="1" fontAlgn="auto" hangingPunct="1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altLang="ru-RU" sz="2400" b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Ваххабизм</a:t>
            </a:r>
            <a:r>
              <a:rPr lang="ru-RU" altLang="ru-RU" sz="2000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2200" dirty="0">
                <a:latin typeface="Arial" pitchFamily="34" charset="0"/>
                <a:cs typeface="Arial" pitchFamily="34" charset="0"/>
              </a:rPr>
              <a:t>(священная война против иноверцев и еретиков, все мусульмане – братья, независимо от места их проживания).</a:t>
            </a:r>
          </a:p>
          <a:p>
            <a:pPr marL="723900" indent="-368300"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altLang="ru-RU" sz="2200" dirty="0">
                <a:latin typeface="Arial" charset="0"/>
              </a:rPr>
              <a:t>1992–1994 гг. – создание в Чечне, Дагестане, Кабардино-Балкарии, Карачаево-Черкессии, Башкирии, Татарстане сети летних лагерей для оздоровления молодежи и ознакомления ее с основами ислама.</a:t>
            </a:r>
          </a:p>
          <a:p>
            <a:pPr marL="723900" indent="-368300"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altLang="ru-RU" sz="2200" dirty="0">
                <a:latin typeface="Arial" charset="0"/>
              </a:rPr>
              <a:t>С 1992 г. – массовая пропаганда идей ваххабизма в Чечне и Дагестане.</a:t>
            </a:r>
          </a:p>
          <a:p>
            <a:pPr marL="723900" indent="-368300"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altLang="ru-RU" sz="2200" dirty="0">
                <a:latin typeface="Arial" charset="0"/>
              </a:rPr>
              <a:t>1994 г. – съезд мусульман Ичкерии провозгласил курс на построение Исламского государства.</a:t>
            </a:r>
          </a:p>
          <a:p>
            <a:pPr eaLnBrk="1" fontAlgn="auto" hangingPunct="1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altLang="ru-RU" sz="2200" dirty="0"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altLang="ru-RU" sz="2200" dirty="0"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altLang="ru-RU" sz="2400" i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260426" y="620688"/>
            <a:ext cx="5652914" cy="677515"/>
          </a:xfrm>
          <a:extLst/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ru-RU" sz="3200" b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Политический терроризм</a:t>
            </a:r>
          </a:p>
        </p:txBody>
      </p:sp>
      <p:pic>
        <p:nvPicPr>
          <p:cNvPr id="59395" name="Picture 3" descr="Кхмеры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09121" y="1844675"/>
            <a:ext cx="4008438" cy="3743325"/>
          </a:xfrm>
        </p:spPr>
      </p:pic>
      <p:sp>
        <p:nvSpPr>
          <p:cNvPr id="59396" name="Text Box 4"/>
          <p:cNvSpPr txBox="1">
            <a:spLocks noChangeArrowheads="1"/>
          </p:cNvSpPr>
          <p:nvPr/>
        </p:nvSpPr>
        <p:spPr bwMode="auto">
          <a:xfrm>
            <a:off x="468313" y="1844675"/>
            <a:ext cx="4105275" cy="249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sz="2400">
                <a:latin typeface="Arial" charset="0"/>
              </a:rPr>
              <a:t>В Камбодже в 70-х годах </a:t>
            </a:r>
            <a:r>
              <a:rPr lang="en-US" altLang="ru-RU" sz="2400">
                <a:latin typeface="Arial" charset="0"/>
              </a:rPr>
              <a:t>XX </a:t>
            </a:r>
            <a:r>
              <a:rPr lang="ru-RU" altLang="ru-RU" sz="2400">
                <a:latin typeface="Arial" charset="0"/>
              </a:rPr>
              <a:t>в. к власти пришла радикальная группировка «Красные кхмеры».</a:t>
            </a:r>
          </a:p>
          <a:p>
            <a:pPr>
              <a:spcBef>
                <a:spcPct val="50000"/>
              </a:spcBef>
            </a:pPr>
            <a:r>
              <a:rPr lang="ru-RU" altLang="ru-RU" sz="2400">
                <a:latin typeface="Arial" charset="0"/>
              </a:rPr>
              <a:t>Были убиты более</a:t>
            </a:r>
            <a:br>
              <a:rPr lang="ru-RU" altLang="ru-RU" sz="2400">
                <a:latin typeface="Arial" charset="0"/>
              </a:rPr>
            </a:br>
            <a:r>
              <a:rPr lang="ru-RU" altLang="ru-RU" sz="2400">
                <a:latin typeface="Arial" charset="0"/>
              </a:rPr>
              <a:t>2 миллионов человек. </a:t>
            </a:r>
          </a:p>
        </p:txBody>
      </p:sp>
    </p:spTree>
  </p:cSld>
  <p:clrMapOvr>
    <a:masterClrMapping/>
  </p:clrMapOvr>
  <p:transition>
    <p:checke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828675" y="1700213"/>
            <a:ext cx="7848600" cy="324095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lnSpc>
                <a:spcPct val="110000"/>
              </a:lnSpc>
              <a:spcAft>
                <a:spcPts val="0"/>
              </a:spcAft>
              <a:defRPr/>
            </a:pPr>
            <a:r>
              <a:rPr lang="ru-RU" sz="27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Терроризм</a:t>
            </a:r>
            <a:r>
              <a:rPr lang="ru-RU" sz="27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700" dirty="0">
                <a:latin typeface="Arial" pitchFamily="34" charset="0"/>
                <a:cs typeface="Arial" pitchFamily="34" charset="0"/>
              </a:rPr>
              <a:t>– идеология насилия и практика воздействия на принятие решения органами государственной власти, органами местного самоуправления и международными организациями, связанные с устранением населения и (или) иными формами противоправных насильственных действий (</a:t>
            </a:r>
            <a:r>
              <a:rPr lang="ru-RU" sz="2700" i="1" dirty="0">
                <a:latin typeface="Arial" pitchFamily="34" charset="0"/>
                <a:cs typeface="Arial" pitchFamily="34" charset="0"/>
              </a:rPr>
              <a:t>Федеральный закон от 06.03.2006 г. № 35-ФЗ</a:t>
            </a:r>
            <a:r>
              <a:rPr lang="ru-RU" sz="2700" dirty="0">
                <a:latin typeface="Arial" pitchFamily="34" charset="0"/>
                <a:cs typeface="Arial" pitchFamily="34" charset="0"/>
              </a:rPr>
              <a:t>).</a:t>
            </a:r>
            <a:br>
              <a:rPr lang="ru-RU" sz="2700" i="1" dirty="0">
                <a:latin typeface="Arial" pitchFamily="34" charset="0"/>
                <a:cs typeface="Arial" pitchFamily="34" charset="0"/>
              </a:rPr>
            </a:br>
            <a:r>
              <a:rPr lang="ru-RU" sz="2700" dirty="0">
                <a:latin typeface="Arial" pitchFamily="34" charset="0"/>
                <a:cs typeface="Arial" pitchFamily="34" charset="0"/>
              </a:rPr>
              <a:t> </a:t>
            </a:r>
            <a:br>
              <a:rPr lang="ru-RU" sz="2700" dirty="0">
                <a:latin typeface="Arial" pitchFamily="34" charset="0"/>
                <a:cs typeface="Arial" pitchFamily="34" charset="0"/>
              </a:rPr>
            </a:br>
            <a:br>
              <a:rPr lang="ru-RU" sz="2400" dirty="0">
                <a:latin typeface="Arial" pitchFamily="34" charset="0"/>
                <a:cs typeface="Arial" pitchFamily="34" charset="0"/>
              </a:rPr>
            </a:br>
            <a:endParaRPr lang="ru-RU" sz="24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2771" name="Заголовок 1"/>
          <p:cNvSpPr txBox="1">
            <a:spLocks/>
          </p:cNvSpPr>
          <p:nvPr/>
        </p:nvSpPr>
        <p:spPr bwMode="auto">
          <a:xfrm>
            <a:off x="1188418" y="548680"/>
            <a:ext cx="4608512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ru-RU" altLang="ru-RU" sz="2400" dirty="0">
                <a:solidFill>
                  <a:srgbClr val="002060"/>
                </a:solidFill>
                <a:latin typeface="Arial Black" pitchFamily="34" charset="0"/>
              </a:rPr>
              <a:t>Понятие терроризма</a:t>
            </a:r>
          </a:p>
        </p:txBody>
      </p:sp>
    </p:spTree>
  </p:cSld>
  <p:clrMapOvr>
    <a:masterClrMapping/>
  </p:clrMapOvr>
  <p:transition spd="med"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3" descr="Покушение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28778" y="1681162"/>
            <a:ext cx="4535488" cy="4114800"/>
          </a:xfrm>
        </p:spPr>
      </p:pic>
      <p:sp>
        <p:nvSpPr>
          <p:cNvPr id="60419" name="Text Box 4"/>
          <p:cNvSpPr txBox="1">
            <a:spLocks noChangeArrowheads="1"/>
          </p:cNvSpPr>
          <p:nvPr/>
        </p:nvSpPr>
        <p:spPr bwMode="auto">
          <a:xfrm>
            <a:off x="755650" y="1584325"/>
            <a:ext cx="3529013" cy="430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ts val="600"/>
              </a:spcBef>
            </a:pPr>
            <a:r>
              <a:rPr lang="ru-RU" altLang="ru-RU" sz="2400">
                <a:latin typeface="Arial" charset="0"/>
              </a:rPr>
              <a:t>Гаврило Принцип  убил в 1914 г. эрцгерцога Франца Фердинанда.</a:t>
            </a:r>
          </a:p>
          <a:p>
            <a:pPr>
              <a:spcBef>
                <a:spcPts val="600"/>
              </a:spcBef>
            </a:pPr>
            <a:r>
              <a:rPr lang="ru-RU" altLang="ru-RU" sz="2400">
                <a:latin typeface="Arial" charset="0"/>
              </a:rPr>
              <a:t>За ним стояла мощная подпольная организация «Черная рука».</a:t>
            </a:r>
          </a:p>
          <a:p>
            <a:pPr>
              <a:spcBef>
                <a:spcPts val="600"/>
              </a:spcBef>
            </a:pPr>
            <a:r>
              <a:rPr lang="ru-RU" altLang="ru-RU" sz="2400">
                <a:latin typeface="Arial" charset="0"/>
              </a:rPr>
              <a:t>Роковой выстрел в Сараево стал поводом к началу Первой мировой войны. 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404442" y="734454"/>
            <a:ext cx="4160044" cy="461491"/>
          </a:xfrm>
          <a:prstGeom prst="rect">
            <a:avLst/>
          </a:prstGeom>
          <a:noFill/>
          <a:extLst/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ru-RU" altLang="ru-RU" sz="2400" b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Политический терроризм</a:t>
            </a:r>
          </a:p>
        </p:txBody>
      </p:sp>
    </p:spTree>
  </p:cSld>
  <p:clrMapOvr>
    <a:masterClrMapping/>
  </p:clrMapOvr>
  <p:transition>
    <p:checker dir="vert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3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2394" y="1916832"/>
            <a:ext cx="3241675" cy="4114800"/>
          </a:xfrm>
        </p:spPr>
      </p:pic>
      <p:pic>
        <p:nvPicPr>
          <p:cNvPr id="61443" name="Picture 4" descr="Группа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48858" y="1916832"/>
            <a:ext cx="3560763" cy="4114800"/>
          </a:xfrm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332434" y="692696"/>
            <a:ext cx="5096148" cy="605507"/>
          </a:xfrm>
          <a:prstGeom prst="rect">
            <a:avLst/>
          </a:prstGeom>
          <a:noFill/>
          <a:extLst/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ru-RU" altLang="ru-RU" sz="3200" b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Этнический терроризм</a:t>
            </a:r>
          </a:p>
        </p:txBody>
      </p:sp>
    </p:spTree>
  </p:cSld>
  <p:clrMapOvr>
    <a:masterClrMapping/>
  </p:clrMapOvr>
  <p:transition>
    <p:plus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3" descr="Ладен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2354" y="2036834"/>
            <a:ext cx="3827463" cy="4392613"/>
          </a:xfrm>
        </p:spPr>
      </p:pic>
      <p:pic>
        <p:nvPicPr>
          <p:cNvPr id="62467" name="Picture 4" descr="i[14]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32834" y="2019392"/>
            <a:ext cx="3959225" cy="4392613"/>
          </a:xfrm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332434" y="692696"/>
            <a:ext cx="5240164" cy="533499"/>
          </a:xfrm>
          <a:prstGeom prst="rect">
            <a:avLst/>
          </a:prstGeom>
          <a:noFill/>
          <a:extLst/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ru-RU" altLang="ru-RU" sz="3200" b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Религиозный терроризм</a:t>
            </a:r>
          </a:p>
        </p:txBody>
      </p:sp>
    </p:spTree>
  </p:cSld>
  <p:clrMapOvr>
    <a:masterClrMapping/>
  </p:clrMapOvr>
  <p:transition>
    <p:circl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3" descr="Асахара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2354" y="1989138"/>
            <a:ext cx="3352800" cy="4114800"/>
          </a:xfrm>
        </p:spPr>
      </p:pic>
      <p:pic>
        <p:nvPicPr>
          <p:cNvPr id="63491" name="Picture 4" descr="Газ в метро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32834" y="1922901"/>
            <a:ext cx="3717925" cy="4176712"/>
          </a:xfrm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116410" y="754200"/>
            <a:ext cx="5112568" cy="461491"/>
          </a:xfrm>
          <a:prstGeom prst="rect">
            <a:avLst/>
          </a:prstGeom>
          <a:noFill/>
          <a:extLst/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ru-RU" altLang="ru-RU" sz="2800" b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Религиозный терроризм</a:t>
            </a:r>
          </a:p>
        </p:txBody>
      </p:sp>
    </p:spTree>
  </p:cSld>
  <p:clrMapOvr>
    <a:masterClrMapping/>
  </p:clrMapOvr>
  <p:transition>
    <p:cover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3" descr="Пушкинская пл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7700" y="1412776"/>
            <a:ext cx="7850188" cy="4895850"/>
          </a:xfrm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188418" y="692696"/>
            <a:ext cx="5816228" cy="533499"/>
          </a:xfrm>
          <a:prstGeom prst="rect">
            <a:avLst/>
          </a:prstGeom>
          <a:noFill/>
          <a:extLst/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ru-RU" altLang="ru-RU" sz="3200" b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Криминальный терроризм</a:t>
            </a:r>
          </a:p>
        </p:txBody>
      </p:sp>
    </p:spTree>
  </p:cSld>
  <p:clrMapOvr>
    <a:masterClrMapping/>
  </p:clrMapOvr>
  <p:transition>
    <p:diamond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3" descr="Александр II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0346" y="1328922"/>
            <a:ext cx="8318500" cy="4962525"/>
          </a:xfrm>
        </p:spPr>
      </p:pic>
      <p:sp>
        <p:nvSpPr>
          <p:cNvPr id="65539" name="Text Box 4"/>
          <p:cNvSpPr txBox="1">
            <a:spLocks noChangeArrowheads="1"/>
          </p:cNvSpPr>
          <p:nvPr/>
        </p:nvSpPr>
        <p:spPr bwMode="auto">
          <a:xfrm>
            <a:off x="1692474" y="6416140"/>
            <a:ext cx="63388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ru-RU" altLang="ru-RU" sz="2000" dirty="0">
                <a:latin typeface="Arial" charset="0"/>
              </a:rPr>
              <a:t>Гибель императора Александра </a:t>
            </a:r>
            <a:r>
              <a:rPr lang="en-US" altLang="ru-RU" sz="2000" dirty="0">
                <a:latin typeface="Arial" charset="0"/>
              </a:rPr>
              <a:t>II</a:t>
            </a:r>
            <a:endParaRPr lang="ru-RU" altLang="ru-RU" sz="2000" dirty="0">
              <a:latin typeface="Arial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404442" y="668239"/>
            <a:ext cx="4304060" cy="576362"/>
          </a:xfrm>
          <a:prstGeom prst="rect">
            <a:avLst/>
          </a:prstGeom>
          <a:noFill/>
          <a:extLst/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ru-RU" altLang="ru-RU" sz="3200" b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Терроризм в России</a:t>
            </a:r>
          </a:p>
        </p:txBody>
      </p:sp>
    </p:spTree>
  </p:cSld>
  <p:clrMapOvr>
    <a:masterClrMapping/>
  </p:clrMapOvr>
  <p:transition spd="med"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72394" y="1633692"/>
            <a:ext cx="7992888" cy="4525962"/>
          </a:xfrm>
          <a:extLst/>
        </p:spPr>
        <p:txBody>
          <a:bodyPr rtlCol="0">
            <a:normAutofit lnSpcReduction="10000"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altLang="ru-RU" sz="2400" dirty="0">
                <a:latin typeface="Arial" pitchFamily="34" charset="0"/>
                <a:cs typeface="Arial" pitchFamily="34" charset="0"/>
              </a:rPr>
              <a:t>С 1990 г. – более 70 захватов воздушных судов.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altLang="ru-RU" sz="2400" dirty="0">
                <a:latin typeface="Arial" pitchFamily="34" charset="0"/>
                <a:cs typeface="Arial" pitchFamily="34" charset="0"/>
              </a:rPr>
              <a:t>1995 г. – захват больницы в г. Буденновске.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altLang="ru-RU" sz="2400" dirty="0">
                <a:latin typeface="Arial" pitchFamily="34" charset="0"/>
                <a:cs typeface="Arial" pitchFamily="34" charset="0"/>
              </a:rPr>
              <a:t>1996 г. – взрыв на </a:t>
            </a:r>
            <a:r>
              <a:rPr lang="ru-RU" altLang="ru-RU" sz="2400" dirty="0" err="1">
                <a:latin typeface="Arial" pitchFamily="34" charset="0"/>
                <a:cs typeface="Arial" pitchFamily="34" charset="0"/>
              </a:rPr>
              <a:t>Котляковском</a:t>
            </a:r>
            <a:r>
              <a:rPr lang="ru-RU" altLang="ru-RU" sz="2400" dirty="0">
                <a:latin typeface="Arial" pitchFamily="34" charset="0"/>
                <a:cs typeface="Arial" pitchFamily="34" charset="0"/>
              </a:rPr>
              <a:t> кладбище.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altLang="ru-RU" sz="2400" dirty="0">
                <a:latin typeface="Arial" pitchFamily="34" charset="0"/>
                <a:cs typeface="Arial" pitchFamily="34" charset="0"/>
              </a:rPr>
              <a:t>1998 г. – террористическое вторжение в Дагестан.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altLang="ru-RU" sz="2400" dirty="0">
                <a:latin typeface="Arial" pitchFamily="34" charset="0"/>
                <a:cs typeface="Arial" pitchFamily="34" charset="0"/>
              </a:rPr>
              <a:t>1999 г. – взрывы домов в г. Москве.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altLang="ru-RU" sz="2400" dirty="0">
                <a:latin typeface="Arial" pitchFamily="34" charset="0"/>
                <a:cs typeface="Arial" pitchFamily="34" charset="0"/>
              </a:rPr>
              <a:t>2000 г. –  взрыв в переходе на Пушкинской пл.</a:t>
            </a:r>
          </a:p>
          <a:p>
            <a:pPr marL="1255713" indent="-1255713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altLang="ru-RU" sz="2400" dirty="0">
                <a:latin typeface="Arial" pitchFamily="34" charset="0"/>
                <a:cs typeface="Arial" pitchFamily="34" charset="0"/>
              </a:rPr>
              <a:t>2002 г. – захват заложников в театральном центре на Дубровке.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altLang="ru-RU" sz="2400" dirty="0">
                <a:latin typeface="Arial" pitchFamily="34" charset="0"/>
                <a:cs typeface="Arial" pitchFamily="34" charset="0"/>
              </a:rPr>
              <a:t>2004 г. – захват школы в г. Беслане.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altLang="ru-RU" sz="2400" dirty="0">
                <a:latin typeface="Arial" pitchFamily="34" charset="0"/>
                <a:cs typeface="Arial" pitchFamily="34" charset="0"/>
              </a:rPr>
              <a:t>2005 г. – взрывы ст. метро в г. Москве.</a:t>
            </a:r>
          </a:p>
        </p:txBody>
      </p:sp>
      <p:sp>
        <p:nvSpPr>
          <p:cNvPr id="66563" name="Rectangle 2"/>
          <p:cNvSpPr txBox="1">
            <a:spLocks noChangeArrowheads="1"/>
          </p:cNvSpPr>
          <p:nvPr/>
        </p:nvSpPr>
        <p:spPr bwMode="auto">
          <a:xfrm>
            <a:off x="1332434" y="692696"/>
            <a:ext cx="6320284" cy="533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ru-RU" altLang="ru-RU" b="1" dirty="0">
                <a:solidFill>
                  <a:srgbClr val="002060"/>
                </a:solidFill>
                <a:latin typeface="Arial" charset="0"/>
              </a:rPr>
              <a:t>Терроризм в современной России</a:t>
            </a:r>
          </a:p>
        </p:txBody>
      </p:sp>
    </p:spTree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1623844" y="620688"/>
            <a:ext cx="7254875" cy="576263"/>
          </a:xfrm>
        </p:spPr>
        <p:txBody>
          <a:bodyPr/>
          <a:lstStyle/>
          <a:p>
            <a:pPr eaLnBrk="1" hangingPunct="1"/>
            <a:r>
              <a:rPr lang="ru-RU" altLang="ru-RU" sz="2800" b="1" dirty="0">
                <a:solidFill>
                  <a:srgbClr val="002060"/>
                </a:solidFill>
                <a:latin typeface="Arial" charset="0"/>
                <a:cs typeface="Arial" charset="0"/>
              </a:rPr>
              <a:t>Черты современного терроризма: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idx="1"/>
          </p:nvPr>
        </p:nvSpPr>
        <p:spPr>
          <a:xfrm>
            <a:off x="323850" y="1412875"/>
            <a:ext cx="8570913" cy="5184775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altLang="ru-RU" sz="2400" dirty="0">
                <a:latin typeface="Arial" pitchFamily="34" charset="0"/>
                <a:cs typeface="Arial" pitchFamily="34" charset="0"/>
              </a:rPr>
              <a:t>подпитка молодежью (националистические, исламские ТО, существующие десятилетиями);</a:t>
            </a:r>
          </a:p>
          <a:p>
            <a:pPr eaLnBrk="1" fontAlgn="auto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altLang="ru-RU" sz="2400" dirty="0">
                <a:latin typeface="Arial" pitchFamily="34" charset="0"/>
                <a:cs typeface="Arial" pitchFamily="34" charset="0"/>
              </a:rPr>
              <a:t>существенное расширение ареала исламского фундаментализма;</a:t>
            </a:r>
          </a:p>
          <a:p>
            <a:pPr eaLnBrk="1" fontAlgn="auto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altLang="ru-RU" sz="2400" dirty="0">
                <a:latin typeface="Arial" pitchFamily="34" charset="0"/>
                <a:cs typeface="Arial" pitchFamily="34" charset="0"/>
              </a:rPr>
              <a:t>ТО не ограничиваются рамками ТА, а придают большое значение политической стратегии;</a:t>
            </a:r>
          </a:p>
          <a:p>
            <a:pPr eaLnBrk="1" fontAlgn="auto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altLang="ru-RU" sz="2400" dirty="0">
                <a:latin typeface="Arial" pitchFamily="34" charset="0"/>
                <a:cs typeface="Arial" pitchFamily="34" charset="0"/>
              </a:rPr>
              <a:t>тенденция перехода от конкретных целей (захват авиалайнеров) к беспорядочным убийствам;</a:t>
            </a:r>
          </a:p>
          <a:p>
            <a:pPr eaLnBrk="1" fontAlgn="auto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altLang="ru-RU" sz="2400" dirty="0">
                <a:latin typeface="Arial" pitchFamily="34" charset="0"/>
                <a:cs typeface="Arial" pitchFamily="34" charset="0"/>
              </a:rPr>
              <a:t>линия раздела между ТО различных толков стала менее отчетливой;</a:t>
            </a:r>
          </a:p>
          <a:p>
            <a:pPr eaLnBrk="1" fontAlgn="auto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altLang="ru-RU" sz="2400" dirty="0">
                <a:latin typeface="Arial" pitchFamily="34" charset="0"/>
                <a:cs typeface="Arial" pitchFamily="34" charset="0"/>
              </a:rPr>
              <a:t>террористы-смертники;</a:t>
            </a:r>
          </a:p>
          <a:p>
            <a:pPr eaLnBrk="1" fontAlgn="auto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altLang="ru-RU" sz="2400" dirty="0">
                <a:latin typeface="Arial" pitchFamily="34" charset="0"/>
                <a:cs typeface="Arial" pitchFamily="34" charset="0"/>
              </a:rPr>
              <a:t>новые виды оружия; </a:t>
            </a:r>
          </a:p>
          <a:p>
            <a:pPr eaLnBrk="1" fontAlgn="auto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altLang="ru-RU" sz="2400" dirty="0">
                <a:latin typeface="Arial" pitchFamily="34" charset="0"/>
                <a:cs typeface="Arial" pitchFamily="34" charset="0"/>
              </a:rPr>
              <a:t>около 100 крупных ТО в разных странах мира.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ru-RU" altLang="ru-RU" dirty="0">
              <a:solidFill>
                <a:srgbClr val="FFFF99"/>
              </a:solidFill>
              <a:latin typeface="Times New Roman" pitchFamily="18" charset="0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altLang="ru-RU" dirty="0">
              <a:solidFill>
                <a:srgbClr val="FFFF99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1" name="Text Box 3"/>
          <p:cNvSpPr txBox="1">
            <a:spLocks noChangeArrowheads="1"/>
          </p:cNvSpPr>
          <p:nvPr/>
        </p:nvSpPr>
        <p:spPr bwMode="auto">
          <a:xfrm>
            <a:off x="900386" y="1988840"/>
            <a:ext cx="7777163" cy="253841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fontAlgn="auto">
              <a:spcBef>
                <a:spcPts val="1800"/>
              </a:spcBef>
              <a:spcAft>
                <a:spcPts val="0"/>
              </a:spcAft>
              <a:defRPr/>
            </a:pPr>
            <a:r>
              <a:rPr lang="ru-RU" altLang="ru-RU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Кибертерроризм</a:t>
            </a:r>
            <a:r>
              <a:rPr lang="ru-RU" alt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.</a:t>
            </a:r>
            <a:r>
              <a:rPr lang="ru-RU" altLang="ru-RU" sz="2400" dirty="0">
                <a:solidFill>
                  <a:srgbClr val="002060"/>
                </a:solidFill>
                <a:latin typeface="Arial" charset="0"/>
                <a:cs typeface="+mn-cs"/>
              </a:rPr>
              <a:t> </a:t>
            </a:r>
            <a:r>
              <a:rPr lang="ru-RU" altLang="ru-RU" sz="2400" dirty="0">
                <a:latin typeface="Arial" charset="0"/>
                <a:cs typeface="+mn-cs"/>
              </a:rPr>
              <a:t>Наиболее крупный акт </a:t>
            </a:r>
            <a:r>
              <a:rPr lang="ru-RU" altLang="ru-RU" sz="2400" dirty="0" err="1">
                <a:latin typeface="Arial" charset="0"/>
                <a:cs typeface="+mn-cs"/>
              </a:rPr>
              <a:t>кибертерроризма</a:t>
            </a:r>
            <a:r>
              <a:rPr lang="ru-RU" altLang="ru-RU" sz="2400" dirty="0">
                <a:latin typeface="Arial" charset="0"/>
                <a:cs typeface="+mn-cs"/>
              </a:rPr>
              <a:t> – отключение электричества в США в августе 2003 года.</a:t>
            </a:r>
          </a:p>
          <a:p>
            <a:pPr fontAlgn="auto">
              <a:spcBef>
                <a:spcPts val="1800"/>
              </a:spcBef>
              <a:spcAft>
                <a:spcPts val="0"/>
              </a:spcAft>
              <a:defRPr/>
            </a:pPr>
            <a:r>
              <a:rPr lang="ru-RU" altLang="ru-RU" sz="2400" dirty="0">
                <a:latin typeface="Arial" charset="0"/>
                <a:cs typeface="+mn-cs"/>
              </a:rPr>
              <a:t>Отключение электричества приписывают новой террористической организации Арабский Электронный Джихад. </a:t>
            </a:r>
          </a:p>
        </p:txBody>
      </p:sp>
      <p:sp>
        <p:nvSpPr>
          <p:cNvPr id="68611" name="Rectangle 2"/>
          <p:cNvSpPr txBox="1">
            <a:spLocks noChangeArrowheads="1"/>
          </p:cNvSpPr>
          <p:nvPr/>
        </p:nvSpPr>
        <p:spPr bwMode="auto">
          <a:xfrm>
            <a:off x="1260426" y="692696"/>
            <a:ext cx="4160614" cy="534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ru-RU" altLang="ru-RU" b="1" dirty="0">
                <a:solidFill>
                  <a:srgbClr val="002060"/>
                </a:solidFill>
                <a:latin typeface="Arial" charset="0"/>
              </a:rPr>
              <a:t>Терроризм будущего</a:t>
            </a:r>
          </a:p>
        </p:txBody>
      </p:sp>
    </p:spTree>
  </p:cSld>
  <p:clrMapOvr>
    <a:masterClrMapping/>
  </p:clrMapOvr>
  <p:transition>
    <p:wheel spokes="8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484313"/>
            <a:ext cx="7888288" cy="4692650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идеологическое, информационное и административное противодействие формированию у граждан террористических намерений;</a:t>
            </a:r>
          </a:p>
          <a:p>
            <a:pPr eaLnBrk="1" fontAlgn="auto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правовое и оперативное противодействие возникновению террористических групп и организаций;</a:t>
            </a:r>
          </a:p>
          <a:p>
            <a:pPr eaLnBrk="1" fontAlgn="auto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создание эффективной системы контроля за оборотом оружия, взрывчатых веществ, расщепляющихся материалов, химически и биологически опасных рецептур и других средств, используемых для совершения террористических актов;</a:t>
            </a:r>
          </a:p>
          <a:p>
            <a:pPr eaLnBrk="1" fontAlgn="auto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формирование агентурной сети по предупреждению</a:t>
            </a:r>
            <a:b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и пресечению террористических действий;</a:t>
            </a:r>
          </a:p>
          <a:p>
            <a:pPr eaLnBrk="1" fontAlgn="auto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формирование системы мероприятий по защите и повышению устойчивости функционирования критически важных объектов инфраструктуры.</a:t>
            </a:r>
          </a:p>
        </p:txBody>
      </p:sp>
      <p:sp>
        <p:nvSpPr>
          <p:cNvPr id="69635" name="Rectangle 2"/>
          <p:cNvSpPr txBox="1">
            <a:spLocks noChangeArrowheads="1"/>
          </p:cNvSpPr>
          <p:nvPr/>
        </p:nvSpPr>
        <p:spPr bwMode="auto">
          <a:xfrm>
            <a:off x="1404442" y="620688"/>
            <a:ext cx="7488832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ru-RU" altLang="ru-RU" sz="2400" b="1" dirty="0">
                <a:solidFill>
                  <a:srgbClr val="002060"/>
                </a:solidFill>
                <a:latin typeface="Arial" charset="0"/>
              </a:rPr>
              <a:t>Стратегия борьбы с терроризмом </a:t>
            </a:r>
            <a:r>
              <a:rPr lang="ru-RU" altLang="ru-RU" sz="2400" b="1" dirty="0">
                <a:latin typeface="Arial" charset="0"/>
              </a:rPr>
              <a:t>включает в себя:</a:t>
            </a:r>
          </a:p>
        </p:txBody>
      </p:sp>
    </p:spTree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Заголовок 1"/>
          <p:cNvSpPr>
            <a:spLocks noGrp="1"/>
          </p:cNvSpPr>
          <p:nvPr>
            <p:ph type="title"/>
          </p:nvPr>
        </p:nvSpPr>
        <p:spPr>
          <a:xfrm>
            <a:off x="1332434" y="649937"/>
            <a:ext cx="4464968" cy="576064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altLang="ru-RU" sz="2400" dirty="0">
                <a:solidFill>
                  <a:srgbClr val="002060"/>
                </a:solidFill>
                <a:latin typeface="Arial Black" pitchFamily="34" charset="0"/>
              </a:rPr>
              <a:t>Понятие терроризма</a:t>
            </a:r>
          </a:p>
        </p:txBody>
      </p:sp>
      <p:sp>
        <p:nvSpPr>
          <p:cNvPr id="48131" name="Объект 2"/>
          <p:cNvSpPr>
            <a:spLocks noGrp="1"/>
          </p:cNvSpPr>
          <p:nvPr>
            <p:ph idx="1"/>
          </p:nvPr>
        </p:nvSpPr>
        <p:spPr>
          <a:xfrm>
            <a:off x="360090" y="1196752"/>
            <a:ext cx="8425408" cy="5256931"/>
          </a:xfrm>
        </p:spPr>
        <p:txBody>
          <a:bodyPr rtlCol="0">
            <a:normAutofit fontScale="92500" lnSpcReduction="10000"/>
          </a:bodyPr>
          <a:lstStyle/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altLang="ru-RU" sz="1800" b="1" dirty="0"/>
              <a:t>ТЕРРОРИЗМ</a:t>
            </a:r>
            <a:r>
              <a:rPr lang="ru-RU" altLang="ru-RU" sz="1800" dirty="0"/>
              <a:t> </a:t>
            </a:r>
            <a:r>
              <a:rPr lang="ru-RU" altLang="ru-RU" sz="1800" dirty="0">
                <a:latin typeface="Arial" pitchFamily="34" charset="0"/>
                <a:cs typeface="Arial" pitchFamily="34" charset="0"/>
              </a:rPr>
              <a:t>– противоправное, уголовно наказуемое деяние, совершенное</a:t>
            </a:r>
            <a:br>
              <a:rPr lang="ru-RU" altLang="ru-RU" sz="1800" dirty="0">
                <a:latin typeface="Arial" pitchFamily="34" charset="0"/>
                <a:cs typeface="Arial" pitchFamily="34" charset="0"/>
              </a:rPr>
            </a:br>
            <a:r>
              <a:rPr lang="ru-RU" altLang="ru-RU" sz="1800" dirty="0">
                <a:latin typeface="Arial" pitchFamily="34" charset="0"/>
                <a:cs typeface="Arial" pitchFamily="34" charset="0"/>
              </a:rPr>
              <a:t>в целях нарушения общественной безопасности, оказания воздействия на принятие органами власти решений, устрашения населения, проявляющееся</a:t>
            </a:r>
            <a:br>
              <a:rPr lang="ru-RU" altLang="ru-RU" sz="1800" dirty="0">
                <a:latin typeface="Arial" pitchFamily="34" charset="0"/>
                <a:cs typeface="Arial" pitchFamily="34" charset="0"/>
              </a:rPr>
            </a:br>
            <a:r>
              <a:rPr lang="ru-RU" altLang="ru-RU" sz="1800" dirty="0">
                <a:latin typeface="Arial" pitchFamily="34" charset="0"/>
                <a:cs typeface="Arial" pitchFamily="34" charset="0"/>
              </a:rPr>
              <a:t>в виде: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altLang="ru-RU" sz="1800" dirty="0">
                <a:latin typeface="Arial" pitchFamily="34" charset="0"/>
                <a:cs typeface="Arial" pitchFamily="34" charset="0"/>
              </a:rPr>
              <a:t>насилия или угрозы его применения в отношении физических или юридических лиц;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altLang="ru-RU" sz="1800" dirty="0">
                <a:latin typeface="Arial" pitchFamily="34" charset="0"/>
                <a:cs typeface="Arial" pitchFamily="34" charset="0"/>
              </a:rPr>
              <a:t>уничтожения (повреждения) или угрозы уничтожения (повреждения) имущества и других материальных объектов, создающих опасность гибели людей;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altLang="ru-RU" sz="1800" dirty="0">
                <a:latin typeface="Arial" pitchFamily="34" charset="0"/>
                <a:cs typeface="Arial" pitchFamily="34" charset="0"/>
              </a:rPr>
              <a:t>причинения значительного имущественного ущерба либо наступления иных общественно опасных последствий;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altLang="ru-RU" sz="1800" dirty="0">
                <a:latin typeface="Arial" pitchFamily="34" charset="0"/>
                <a:cs typeface="Arial" pitchFamily="34" charset="0"/>
              </a:rPr>
              <a:t>посягательства на жизнь государственного или общественного деятеля, совершенного для прекращения его государственной или иной политической деятельности либо из мести за такую деятельность;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altLang="ru-RU" sz="1800" dirty="0">
                <a:latin typeface="Arial" pitchFamily="34" charset="0"/>
                <a:cs typeface="Arial" pitchFamily="34" charset="0"/>
              </a:rPr>
              <a:t>нападения на представителя иностранного государства или сотрудника международной организации, пользующегося международной защитой,</a:t>
            </a:r>
            <a:br>
              <a:rPr lang="ru-RU" altLang="ru-RU" sz="1800" dirty="0">
                <a:latin typeface="Arial" pitchFamily="34" charset="0"/>
                <a:cs typeface="Arial" pitchFamily="34" charset="0"/>
              </a:rPr>
            </a:br>
            <a:r>
              <a:rPr lang="ru-RU" altLang="ru-RU" sz="1800" dirty="0">
                <a:latin typeface="Arial" pitchFamily="34" charset="0"/>
                <a:cs typeface="Arial" pitchFamily="34" charset="0"/>
              </a:rPr>
              <a:t>а равно на служебные помещения или транспортные средства лиц, пользующихся международной защитой;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altLang="ru-RU" sz="1800" dirty="0">
                <a:latin typeface="Arial" pitchFamily="34" charset="0"/>
                <a:cs typeface="Arial" pitchFamily="34" charset="0"/>
              </a:rPr>
              <a:t>иных деяний, подпадающих под понятие террористических в соответствии</a:t>
            </a:r>
            <a:br>
              <a:rPr lang="ru-RU" altLang="ru-RU" sz="1800" dirty="0">
                <a:latin typeface="Arial" pitchFamily="34" charset="0"/>
                <a:cs typeface="Arial" pitchFamily="34" charset="0"/>
              </a:rPr>
            </a:br>
            <a:r>
              <a:rPr lang="ru-RU" altLang="ru-RU" sz="1800" dirty="0">
                <a:latin typeface="Arial" pitchFamily="34" charset="0"/>
                <a:cs typeface="Arial" pitchFamily="34" charset="0"/>
              </a:rPr>
              <a:t>с национальным законодательством сторон, а также иными общепризнанными международно-правовыми актами, направленными на борьбу с терроризмом.</a:t>
            </a:r>
          </a:p>
        </p:txBody>
      </p:sp>
    </p:spTree>
  </p:cSld>
  <p:clrMapOvr>
    <a:masterClrMapping/>
  </p:clrMapOvr>
  <p:transition spd="med">
    <p:fad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Объект 2"/>
          <p:cNvSpPr>
            <a:spLocks noGrp="1"/>
          </p:cNvSpPr>
          <p:nvPr>
            <p:ph idx="1"/>
          </p:nvPr>
        </p:nvSpPr>
        <p:spPr>
          <a:xfrm>
            <a:off x="468313" y="1341438"/>
            <a:ext cx="8424862" cy="5256212"/>
          </a:xfrm>
        </p:spPr>
        <p:txBody>
          <a:bodyPr/>
          <a:lstStyle/>
          <a:p>
            <a:pPr eaLnBrk="1" hangingPunct="1">
              <a:lnSpc>
                <a:spcPct val="100000"/>
              </a:lnSpc>
              <a:spcBef>
                <a:spcPts val="600"/>
              </a:spcBef>
            </a:pPr>
            <a:r>
              <a:rPr lang="ru-RU" altLang="ru-RU" sz="2000" b="1">
                <a:latin typeface="Arial" charset="0"/>
                <a:cs typeface="Arial" charset="0"/>
              </a:rPr>
              <a:t>законодательные</a:t>
            </a:r>
            <a:r>
              <a:rPr lang="ru-RU" altLang="ru-RU" sz="2000">
                <a:latin typeface="Arial" charset="0"/>
                <a:cs typeface="Arial" charset="0"/>
              </a:rPr>
              <a:t>: в законодательствах всех стран должны быть нормы права, препятствующие применению метода международного терроризма – психологического давления;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</a:pPr>
            <a:r>
              <a:rPr lang="ru-RU" altLang="ru-RU" sz="2000" b="1">
                <a:latin typeface="Arial" charset="0"/>
                <a:cs typeface="Arial" charset="0"/>
              </a:rPr>
              <a:t>информационные</a:t>
            </a:r>
            <a:r>
              <a:rPr lang="ru-RU" altLang="ru-RU" sz="2000">
                <a:latin typeface="Arial" charset="0"/>
                <a:cs typeface="Arial" charset="0"/>
              </a:rPr>
              <a:t>: в законодательство всех стран и обычаи делового оборота и журналистской этики внести изменения, позволяющие блокировать применение метода международного терроризма;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</a:pPr>
            <a:r>
              <a:rPr lang="ru-RU" altLang="ru-RU" sz="2000" b="1">
                <a:latin typeface="Arial" charset="0"/>
                <a:cs typeface="Arial" charset="0"/>
              </a:rPr>
              <a:t>идеологические</a:t>
            </a:r>
            <a:r>
              <a:rPr lang="ru-RU" altLang="ru-RU" sz="2000">
                <a:latin typeface="Arial" charset="0"/>
                <a:cs typeface="Arial" charset="0"/>
              </a:rPr>
              <a:t>: в религиозные догмы всех религиозных конфессий внести уточнения и разъяснения, осуждающие применение метода международного терроризма и позволяющие автоматически отлучать от конфессий всех лиц, причастных к терроризму;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</a:pPr>
            <a:r>
              <a:rPr lang="ru-RU" altLang="ru-RU" sz="2000" b="1">
                <a:latin typeface="Arial" charset="0"/>
                <a:cs typeface="Arial" charset="0"/>
              </a:rPr>
              <a:t>судебные</a:t>
            </a:r>
            <a:r>
              <a:rPr lang="ru-RU" altLang="ru-RU" sz="2000">
                <a:latin typeface="Arial" charset="0"/>
                <a:cs typeface="Arial" charset="0"/>
              </a:rPr>
              <a:t>: выбрать и создать Международный трибунал по борьбе с международным терроризмом, имеющий исключительное право на дознание, следствие и суд всех лиц, причастных к международному терроризму;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764482" y="692696"/>
            <a:ext cx="7254875" cy="576263"/>
          </a:xfrm>
          <a:prstGeom prst="rect">
            <a:avLst/>
          </a:prstGeom>
        </p:spPr>
        <p:txBody>
          <a:bodyPr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Методы и способы борьбы с терроризмом:</a:t>
            </a:r>
          </a:p>
        </p:txBody>
      </p:sp>
    </p:spTree>
  </p:cSld>
  <p:clrMapOvr>
    <a:masterClrMapping/>
  </p:clrMapOvr>
  <p:transition spd="med">
    <p:fad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8313" y="1341438"/>
            <a:ext cx="8424862" cy="5256212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медицинские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: в законодательство и медицинские оценочные показатели всех стран желательно внести медицинские правовые нормы, позволяющие изолировать руководителей террористов, террористов и сочувствующих (как действующих, так и потенциальных), а также реквизировать их движимое и недвижимое имущество и финансовые ресурсы;</a:t>
            </a:r>
          </a:p>
          <a:p>
            <a:pPr eaLnBrk="1" fontAlgn="auto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финансовые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: в финансовые нормы, показатели и обычаи делового оборота всех стран внести правовые нормы, позволяющие автоматически блокировать любое движение финансовых и материальных ресурсов, которые могут быть направлены на поддержку международного терроризма;</a:t>
            </a:r>
          </a:p>
          <a:p>
            <a:pPr eaLnBrk="1" fontAlgn="auto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военные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: в перспективе создать международные специальные вооруженные силы для борьбы с международным терроризмом, имеющие исключительное право борьбы с терроризмом на территории любого государства и исключительное право действовать без согласования и связи с национальным правительством.</a:t>
            </a:r>
          </a:p>
        </p:txBody>
      </p:sp>
      <p:sp>
        <p:nvSpPr>
          <p:cNvPr id="71683" name="Rectangle 2"/>
          <p:cNvSpPr txBox="1">
            <a:spLocks noChangeArrowheads="1"/>
          </p:cNvSpPr>
          <p:nvPr/>
        </p:nvSpPr>
        <p:spPr bwMode="auto">
          <a:xfrm>
            <a:off x="1980506" y="620688"/>
            <a:ext cx="5743327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lnSpc>
                <a:spcPct val="90000"/>
              </a:lnSpc>
            </a:pPr>
            <a:r>
              <a:rPr lang="ru-RU" altLang="ru-RU" sz="2000" b="1" dirty="0">
                <a:solidFill>
                  <a:srgbClr val="002060"/>
                </a:solidFill>
                <a:latin typeface="Arial" charset="0"/>
              </a:rPr>
              <a:t>Методы и способы борьбы с терроризмом:</a:t>
            </a:r>
          </a:p>
        </p:txBody>
      </p:sp>
    </p:spTree>
  </p:cSld>
  <p:clrMapOvr>
    <a:masterClrMapping/>
  </p:clrMapOvr>
  <p:transition spd="med">
    <p:fad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idx="1"/>
          </p:nvPr>
        </p:nvSpPr>
        <p:spPr>
          <a:xfrm>
            <a:off x="612775" y="476969"/>
            <a:ext cx="8532813" cy="5904061"/>
          </a:xfrm>
        </p:spPr>
        <p:txBody>
          <a:bodyPr rtlCol="0">
            <a:normAutofit/>
          </a:bodyPr>
          <a:lstStyle/>
          <a:p>
            <a:pPr marL="531813" indent="0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ru-RU" b="1" dirty="0">
              <a:solidFill>
                <a:srgbClr val="002060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marL="531813" indent="0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b="1" dirty="0">
                <a:solidFill>
                  <a:srgbClr val="002060"/>
                </a:solidFill>
                <a:latin typeface="Arial" pitchFamily="34" charset="0"/>
                <a:ea typeface="+mj-ea"/>
                <a:cs typeface="Arial" pitchFamily="34" charset="0"/>
              </a:rPr>
              <a:t>     Борьба с терроризмом в РФ осуществляется:</a:t>
            </a:r>
          </a:p>
          <a:p>
            <a:pPr marL="355600" indent="-355600" eaLnBrk="1" fontAlgn="auto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400" dirty="0">
                <a:latin typeface="Arial" charset="0"/>
              </a:rPr>
              <a:t>Федеральной службой безопасности (ФСБ);</a:t>
            </a:r>
          </a:p>
          <a:p>
            <a:pPr marL="355600" indent="-355600" eaLnBrk="1" fontAlgn="auto" hangingPunct="1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400" dirty="0">
                <a:latin typeface="Arial" charset="0"/>
              </a:rPr>
              <a:t>Министерством внутренних дел (МВД);</a:t>
            </a:r>
          </a:p>
          <a:p>
            <a:pPr marL="355600" indent="-355600" eaLnBrk="1" fontAlgn="auto" hangingPunct="1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400" dirty="0">
                <a:latin typeface="Arial" charset="0"/>
              </a:rPr>
              <a:t>Министерством обороны (МО);</a:t>
            </a:r>
          </a:p>
          <a:p>
            <a:pPr marL="355600" indent="-355600" eaLnBrk="1" fontAlgn="auto" hangingPunct="1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400" dirty="0">
                <a:latin typeface="Arial" charset="0"/>
              </a:rPr>
              <a:t>Службой внешней разведки (СВР);</a:t>
            </a:r>
          </a:p>
          <a:p>
            <a:pPr marL="355600" indent="-355600" eaLnBrk="1" fontAlgn="auto" hangingPunct="1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400" dirty="0">
                <a:latin typeface="Arial" charset="0"/>
              </a:rPr>
              <a:t>Федеральной службой охраны (ФСО);</a:t>
            </a:r>
          </a:p>
          <a:p>
            <a:pPr marL="355600" indent="-355600" eaLnBrk="1" fontAlgn="auto" hangingPunct="1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400" dirty="0">
                <a:latin typeface="Arial" charset="0"/>
              </a:rPr>
              <a:t>Федеральной пограничной службой (ФПС); </a:t>
            </a:r>
          </a:p>
          <a:p>
            <a:pPr marL="355600" indent="-355600" eaLnBrk="1" fontAlgn="auto" hangingPunct="1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400" dirty="0">
                <a:latin typeface="Arial" charset="0"/>
              </a:rPr>
              <a:t>а также другими органами власти в соответствии с законами «О борьбе с терроризмом» от 25.07.98</a:t>
            </a:r>
            <a:br>
              <a:rPr lang="ru-RU" sz="2400" dirty="0">
                <a:latin typeface="Arial" charset="0"/>
              </a:rPr>
            </a:br>
            <a:r>
              <a:rPr lang="ru-RU" sz="2400" dirty="0">
                <a:latin typeface="Arial" charset="0"/>
              </a:rPr>
              <a:t>№ 130-ФЗ и «О противодействии терроризму» от 06.03.06 № 35-ФЗ.</a:t>
            </a:r>
          </a:p>
          <a:p>
            <a:pPr eaLnBrk="1" fontAlgn="auto" hangingPunct="1">
              <a:lnSpc>
                <a:spcPct val="10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400" dirty="0">
                <a:latin typeface="Arial" charset="0"/>
              </a:rPr>
              <a:t>Общее руководство осуществляет Правительство РФ.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b="1" dirty="0">
              <a:solidFill>
                <a:srgbClr val="50F654"/>
              </a:solidFill>
              <a:latin typeface="Arial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3"/>
          <p:cNvSpPr>
            <a:spLocks noGrp="1" noChangeArrowheads="1"/>
          </p:cNvSpPr>
          <p:nvPr>
            <p:ph idx="1"/>
          </p:nvPr>
        </p:nvSpPr>
        <p:spPr>
          <a:xfrm>
            <a:off x="900113" y="1557338"/>
            <a:ext cx="7921625" cy="4538662"/>
          </a:xfrm>
          <a:extLst/>
        </p:spPr>
        <p:txBody>
          <a:bodyPr rtlCol="0">
            <a:normAutofit/>
          </a:bodyPr>
          <a:lstStyle/>
          <a:p>
            <a:pPr marL="0" indent="0" eaLnBrk="1" fontAlgn="auto" hangingPunct="1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altLang="ru-RU" sz="2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Терроризм</a:t>
            </a:r>
            <a:r>
              <a:rPr lang="ru-RU" altLang="ru-RU" sz="2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ru-RU" altLang="ru-RU" sz="2200" dirty="0">
                <a:latin typeface="Arial" charset="0"/>
              </a:rPr>
              <a:t>– совершение взрыва, поджога или иных действий, создающих опасность гибели людей, причинения значительного имущественного ущерба либо наступления иных общественно опасных последствий, если эти действия совершены в целях нарушения общественной безопасности, устрашения населения либо оказания воздействия на принятие решений органами власти, а также угроза совершения указанных действий в тех же целях </a:t>
            </a:r>
            <a:r>
              <a:rPr lang="ru-RU" altLang="ru-RU" sz="2200" i="1" dirty="0">
                <a:latin typeface="Arial" charset="0"/>
              </a:rPr>
              <a:t>(ст. 205 УК РФ</a:t>
            </a:r>
            <a:r>
              <a:rPr lang="ru-RU" altLang="ru-RU" sz="2200" dirty="0">
                <a:latin typeface="Arial" charset="0"/>
              </a:rPr>
              <a:t>).</a:t>
            </a:r>
          </a:p>
          <a:p>
            <a:pPr marL="0" indent="0" eaLnBrk="1" fontAlgn="auto" hangingPunct="1">
              <a:lnSpc>
                <a:spcPct val="100000"/>
              </a:lnSpc>
              <a:spcAft>
                <a:spcPts val="0"/>
              </a:spcAft>
              <a:buFontTx/>
              <a:buNone/>
              <a:defRPr/>
            </a:pPr>
            <a:r>
              <a:rPr lang="ru-RU" altLang="ru-RU" sz="2200" b="1" dirty="0">
                <a:solidFill>
                  <a:srgbClr val="002060"/>
                </a:solidFill>
                <a:latin typeface="Arial" charset="0"/>
              </a:rPr>
              <a:t>Наказывается лишением свободы на срок от 6 до 15</a:t>
            </a:r>
            <a:br>
              <a:rPr lang="ru-RU" altLang="ru-RU" sz="2200" b="1" dirty="0">
                <a:solidFill>
                  <a:srgbClr val="002060"/>
                </a:solidFill>
                <a:latin typeface="Arial" charset="0"/>
              </a:rPr>
            </a:br>
            <a:r>
              <a:rPr lang="ru-RU" altLang="ru-RU" sz="2200" b="1" dirty="0">
                <a:solidFill>
                  <a:srgbClr val="002060"/>
                </a:solidFill>
                <a:latin typeface="Arial" charset="0"/>
              </a:rPr>
              <a:t>и более лет, а также пожизненным заключением.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altLang="ru-RU" sz="2400" dirty="0">
              <a:latin typeface="Arial" charset="0"/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altLang="ru-RU" sz="2000" dirty="0"/>
          </a:p>
        </p:txBody>
      </p:sp>
      <p:sp>
        <p:nvSpPr>
          <p:cNvPr id="73731" name="Прямоугольник 1"/>
          <p:cNvSpPr>
            <a:spLocks noChangeArrowheads="1"/>
          </p:cNvSpPr>
          <p:nvPr/>
        </p:nvSpPr>
        <p:spPr bwMode="auto">
          <a:xfrm>
            <a:off x="1260426" y="692696"/>
            <a:ext cx="5473253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2800" b="1">
                <a:solidFill>
                  <a:srgbClr val="002060"/>
                </a:solidFill>
              </a:rPr>
              <a:t>Борьба с терроризмом в РФ</a:t>
            </a:r>
            <a:endParaRPr lang="ru-RU" altLang="ru-RU" sz="2800">
              <a:latin typeface="Calibri" pitchFamily="34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1451301" y="404813"/>
            <a:ext cx="7345288" cy="1223962"/>
          </a:xfrm>
          <a:extLst/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Преступления против общественной безопасности и общественного порядка (раздел </a:t>
            </a:r>
            <a:r>
              <a:rPr lang="en-US" alt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IX</a:t>
            </a:r>
            <a:r>
              <a:rPr lang="ru-RU" alt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УК РФ): </a:t>
            </a:r>
            <a:endParaRPr lang="ru-RU" altLang="ru-RU" sz="2800" b="1" dirty="0">
              <a:solidFill>
                <a:srgbClr val="00206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83971" name="Rectangle 3"/>
          <p:cNvSpPr>
            <a:spLocks noGrp="1" noChangeArrowheads="1"/>
          </p:cNvSpPr>
          <p:nvPr>
            <p:ph idx="1"/>
          </p:nvPr>
        </p:nvSpPr>
        <p:spPr>
          <a:xfrm>
            <a:off x="1116411" y="1988841"/>
            <a:ext cx="7345288" cy="3456384"/>
          </a:xfrm>
          <a:extLst/>
        </p:spPr>
        <p:txBody>
          <a:bodyPr rtlCol="0">
            <a:normAutofit/>
          </a:bodyPr>
          <a:lstStyle/>
          <a:p>
            <a:pPr marL="358775" indent="-358775" eaLnBrk="1" fontAlgn="auto" hangingPunct="1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alt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терроризм (ст. 205 УК РФ);</a:t>
            </a:r>
          </a:p>
          <a:p>
            <a:pPr marL="358775" indent="-358775" eaLnBrk="1" fontAlgn="auto" hangingPunct="1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alt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массовые беспорядки (ст. 212 УК РФ);</a:t>
            </a:r>
          </a:p>
          <a:p>
            <a:pPr marL="358775" indent="-358775" eaLnBrk="1" fontAlgn="auto" hangingPunct="1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alt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хулиганство (ст. 213 УК РФ);</a:t>
            </a:r>
          </a:p>
          <a:p>
            <a:pPr marL="358775" indent="-358775" eaLnBrk="1" fontAlgn="auto" hangingPunct="1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alt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вандализм (ст. 214 УК РФ);</a:t>
            </a:r>
          </a:p>
          <a:p>
            <a:pPr marL="358775" indent="-358775" eaLnBrk="1" fontAlgn="auto" hangingPunct="1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alt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захват заложника (ст. 206 УК РФ);</a:t>
            </a:r>
          </a:p>
          <a:p>
            <a:pPr marL="358775" indent="-358775" eaLnBrk="1" fontAlgn="auto" hangingPunct="1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alt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загрязнение воды, почвы, воздуха (специальная глава раздела </a:t>
            </a:r>
            <a:r>
              <a:rPr lang="en-US" altLang="ru-RU" sz="2400" dirty="0">
                <a:latin typeface="Arial" panose="020B0604020202020204" pitchFamily="34" charset="0"/>
                <a:cs typeface="Arial" panose="020B0604020202020204" pitchFamily="34" charset="0"/>
              </a:rPr>
              <a:t>IX</a:t>
            </a:r>
            <a:r>
              <a:rPr lang="ru-RU" alt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УК РФ).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ru-RU" altLang="ru-RU" dirty="0">
              <a:solidFill>
                <a:srgbClr val="FF0000"/>
              </a:solidFill>
              <a:latin typeface="Arial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088147" y="1772816"/>
            <a:ext cx="7849269" cy="4608512"/>
          </a:xfrm>
          <a:extLst/>
        </p:spPr>
        <p:txBody>
          <a:bodyPr rtlCol="0">
            <a:normAutofit fontScale="92500" lnSpcReduction="20000"/>
          </a:bodyPr>
          <a:lstStyle/>
          <a:p>
            <a:pPr marL="0" indent="0" eaLnBrk="1" fontAlgn="auto" hangingPunct="1"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alt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Захват заложника</a:t>
            </a:r>
            <a:r>
              <a:rPr lang="ru-RU" altLang="ru-RU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ru-RU" altLang="ru-RU" sz="2000" dirty="0">
                <a:latin typeface="Arial" charset="0"/>
              </a:rPr>
              <a:t>– преступление, совершаемое в целях понуждения государства, организаций или гражданина совершить какое-либо действие или воздержаться от совершения какого-либо действия как условия освобождения заложника </a:t>
            </a:r>
            <a:r>
              <a:rPr lang="ru-RU" altLang="ru-RU" sz="2000" i="1" dirty="0">
                <a:latin typeface="Arial" charset="0"/>
              </a:rPr>
              <a:t>(ст. 206 УК РФ</a:t>
            </a:r>
            <a:r>
              <a:rPr lang="ru-RU" altLang="ru-RU" sz="2000" dirty="0">
                <a:latin typeface="Arial" charset="0"/>
              </a:rPr>
              <a:t>).</a:t>
            </a:r>
          </a:p>
          <a:p>
            <a:pPr marL="0" indent="0" algn="ctr" eaLnBrk="1" fontAlgn="auto" hangingPunct="1"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altLang="ru-RU" sz="2000" b="1" dirty="0">
                <a:solidFill>
                  <a:srgbClr val="002060"/>
                </a:solidFill>
                <a:latin typeface="Arial" charset="0"/>
              </a:rPr>
              <a:t>Захват человека наказывается лишением свободы</a:t>
            </a:r>
            <a:br>
              <a:rPr lang="ru-RU" altLang="ru-RU" sz="2000" b="1" dirty="0">
                <a:solidFill>
                  <a:srgbClr val="002060"/>
                </a:solidFill>
                <a:latin typeface="Arial" charset="0"/>
              </a:rPr>
            </a:br>
            <a:r>
              <a:rPr lang="ru-RU" altLang="ru-RU" sz="2000" b="1" dirty="0">
                <a:solidFill>
                  <a:srgbClr val="002060"/>
                </a:solidFill>
                <a:latin typeface="Arial" charset="0"/>
              </a:rPr>
              <a:t>на срок от 5 до 10 лет.</a:t>
            </a:r>
          </a:p>
          <a:p>
            <a:pPr marL="0" indent="0" eaLnBrk="1" fontAlgn="auto" hangingPunct="1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altLang="ru-RU" sz="2000" b="1" dirty="0">
                <a:solidFill>
                  <a:srgbClr val="002060"/>
                </a:solidFill>
                <a:latin typeface="Arial" charset="0"/>
              </a:rPr>
              <a:t>То же деяние, совершенное:</a:t>
            </a:r>
          </a:p>
          <a:p>
            <a:pPr eaLnBrk="1" fontAlgn="auto" hangingPunct="1"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altLang="ru-RU" sz="2000" dirty="0">
                <a:latin typeface="Arial" charset="0"/>
              </a:rPr>
              <a:t>группой лиц по предварительному сговору;</a:t>
            </a:r>
          </a:p>
          <a:p>
            <a:pPr eaLnBrk="1" fontAlgn="auto" hangingPunct="1"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altLang="ru-RU" sz="2000" dirty="0">
                <a:latin typeface="Arial" charset="0"/>
              </a:rPr>
              <a:t>неоднократно;</a:t>
            </a:r>
          </a:p>
          <a:p>
            <a:pPr eaLnBrk="1" fontAlgn="auto" hangingPunct="1"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altLang="ru-RU" sz="2000" dirty="0">
                <a:latin typeface="Arial" charset="0"/>
              </a:rPr>
              <a:t>с применением насилия, опасного для жизни или здоровья;</a:t>
            </a:r>
          </a:p>
          <a:p>
            <a:pPr eaLnBrk="1" fontAlgn="auto" hangingPunct="1"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altLang="ru-RU" sz="2000" dirty="0">
                <a:latin typeface="Arial" charset="0"/>
              </a:rPr>
              <a:t>с применением оружия или предметов, используемых в качестве оружия;</a:t>
            </a:r>
          </a:p>
          <a:p>
            <a:pPr eaLnBrk="1" fontAlgn="auto" hangingPunct="1"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altLang="ru-RU" sz="2000" dirty="0">
                <a:latin typeface="Arial" charset="0"/>
              </a:rPr>
              <a:t>в отношении заведомо несовершеннолетнего;</a:t>
            </a:r>
          </a:p>
          <a:p>
            <a:pPr eaLnBrk="1" fontAlgn="auto" hangingPunct="1"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altLang="ru-RU" sz="2000" dirty="0">
                <a:latin typeface="Arial" charset="0"/>
              </a:rPr>
              <a:t>в отношении двух или более лиц;</a:t>
            </a:r>
          </a:p>
          <a:p>
            <a:pPr eaLnBrk="1" fontAlgn="auto" hangingPunct="1"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altLang="ru-RU" sz="2000" dirty="0">
                <a:latin typeface="Arial" charset="0"/>
              </a:rPr>
              <a:t>из корыстных побуждений или по найму,</a:t>
            </a:r>
          </a:p>
          <a:p>
            <a:pPr marL="0" indent="0" algn="ctr" eaLnBrk="1" fontAlgn="auto" hangingPunct="1">
              <a:spcBef>
                <a:spcPts val="300"/>
              </a:spcBef>
              <a:spcAft>
                <a:spcPts val="0"/>
              </a:spcAft>
              <a:buFontTx/>
              <a:buNone/>
              <a:tabLst>
                <a:tab pos="0" algn="l"/>
              </a:tabLst>
              <a:defRPr/>
            </a:pPr>
            <a:r>
              <a:rPr lang="ru-RU" altLang="ru-RU" sz="2000" b="1" dirty="0">
                <a:solidFill>
                  <a:srgbClr val="002060"/>
                </a:solidFill>
                <a:latin typeface="Arial" charset="0"/>
              </a:rPr>
              <a:t>наказывается лишением свободы на срок</a:t>
            </a:r>
            <a:br>
              <a:rPr lang="ru-RU" altLang="ru-RU" sz="2000" b="1" dirty="0">
                <a:solidFill>
                  <a:srgbClr val="002060"/>
                </a:solidFill>
                <a:latin typeface="Arial" charset="0"/>
              </a:rPr>
            </a:br>
            <a:r>
              <a:rPr lang="ru-RU" altLang="ru-RU" sz="2000" b="1" dirty="0">
                <a:solidFill>
                  <a:srgbClr val="002060"/>
                </a:solidFill>
                <a:latin typeface="Arial" charset="0"/>
              </a:rPr>
              <a:t>от 6 до 15 и более лет, а также пожизненным заключением.</a:t>
            </a:r>
          </a:p>
        </p:txBody>
      </p:sp>
      <p:sp>
        <p:nvSpPr>
          <p:cNvPr id="75779" name="Прямоугольник 1"/>
          <p:cNvSpPr>
            <a:spLocks noChangeArrowheads="1"/>
          </p:cNvSpPr>
          <p:nvPr/>
        </p:nvSpPr>
        <p:spPr bwMode="auto">
          <a:xfrm>
            <a:off x="1116013" y="115888"/>
            <a:ext cx="7345362" cy="138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2800" b="1" dirty="0">
                <a:solidFill>
                  <a:srgbClr val="002060"/>
                </a:solidFill>
              </a:rPr>
              <a:t>Наказание по УК РФ за террористическую деятельность и пособничество</a:t>
            </a:r>
            <a:endParaRPr lang="ru-RU" altLang="ru-RU" sz="2800" dirty="0">
              <a:latin typeface="Calibri" pitchFamily="34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Прямоугольник 1"/>
          <p:cNvSpPr>
            <a:spLocks noChangeArrowheads="1"/>
          </p:cNvSpPr>
          <p:nvPr/>
        </p:nvSpPr>
        <p:spPr bwMode="auto">
          <a:xfrm>
            <a:off x="972394" y="692696"/>
            <a:ext cx="38527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2400" dirty="0">
                <a:solidFill>
                  <a:srgbClr val="002060"/>
                </a:solidFill>
                <a:latin typeface="Arial Black" pitchFamily="34" charset="0"/>
              </a:rPr>
              <a:t>Литература:</a:t>
            </a:r>
          </a:p>
        </p:txBody>
      </p:sp>
      <p:sp>
        <p:nvSpPr>
          <p:cNvPr id="76803" name="Прямоугольник 2"/>
          <p:cNvSpPr>
            <a:spLocks noChangeArrowheads="1"/>
          </p:cNvSpPr>
          <p:nvPr/>
        </p:nvSpPr>
        <p:spPr bwMode="auto">
          <a:xfrm>
            <a:off x="387349" y="1412776"/>
            <a:ext cx="8640763" cy="51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58775" indent="-358775">
              <a:spcBef>
                <a:spcPts val="600"/>
              </a:spcBef>
              <a:buFont typeface="Wingdings" pitchFamily="2" charset="2"/>
              <a:buAutoNum type="arabicPeriod"/>
              <a:tabLst>
                <a:tab pos="358775" algn="l"/>
              </a:tabLst>
            </a:pPr>
            <a:r>
              <a:rPr lang="ru-RU" altLang="ru-RU" i="1" dirty="0"/>
              <a:t>Авдеев, Ю. И. </a:t>
            </a:r>
            <a:r>
              <a:rPr lang="ru-RU" altLang="ru-RU" dirty="0"/>
              <a:t>Терроризм в современной России : состояние, возможные перспективы, некоторые вопросы противостояния / Ю. И. Авдеев // Противодействие терроризму. Проблемы ХХI века </a:t>
            </a:r>
            <a:r>
              <a:rPr lang="ru-RU" altLang="ru-RU" dirty="0">
                <a:latin typeface="Calibri" pitchFamily="34" charset="0"/>
              </a:rPr>
              <a:t>–</a:t>
            </a:r>
            <a:r>
              <a:rPr lang="ru-RU" altLang="ru-RU" dirty="0"/>
              <a:t> </a:t>
            </a:r>
            <a:r>
              <a:rPr lang="ru-RU" altLang="ru-RU" dirty="0" err="1"/>
              <a:t>Counter-Terrorism</a:t>
            </a:r>
            <a:r>
              <a:rPr lang="ru-RU" altLang="ru-RU" dirty="0"/>
              <a:t>. </a:t>
            </a:r>
            <a:r>
              <a:rPr lang="ru-RU" altLang="ru-RU" dirty="0">
                <a:latin typeface="Calibri" pitchFamily="34" charset="0"/>
              </a:rPr>
              <a:t>–</a:t>
            </a:r>
            <a:r>
              <a:rPr lang="ru-RU" altLang="ru-RU" dirty="0"/>
              <a:t> 2014. </a:t>
            </a:r>
            <a:r>
              <a:rPr lang="ru-RU" altLang="ru-RU" dirty="0">
                <a:latin typeface="Calibri" pitchFamily="34" charset="0"/>
              </a:rPr>
              <a:t>– </a:t>
            </a:r>
            <a:r>
              <a:rPr lang="ru-RU" altLang="ru-RU" dirty="0"/>
              <a:t>№ 3. </a:t>
            </a:r>
            <a:r>
              <a:rPr lang="ru-RU" altLang="ru-RU" dirty="0">
                <a:latin typeface="Calibri" pitchFamily="34" charset="0"/>
              </a:rPr>
              <a:t>–</a:t>
            </a:r>
            <a:r>
              <a:rPr lang="ru-RU" altLang="ru-RU" dirty="0"/>
              <a:t> С. 4</a:t>
            </a:r>
            <a:r>
              <a:rPr lang="ru-RU" altLang="ru-RU" dirty="0">
                <a:latin typeface="Calibri" pitchFamily="34" charset="0"/>
              </a:rPr>
              <a:t>–</a:t>
            </a:r>
            <a:r>
              <a:rPr lang="ru-RU" altLang="ru-RU" dirty="0"/>
              <a:t>20.</a:t>
            </a:r>
          </a:p>
          <a:p>
            <a:pPr marL="358775" indent="-358775">
              <a:spcBef>
                <a:spcPts val="600"/>
              </a:spcBef>
              <a:buFont typeface="Wingdings" pitchFamily="2" charset="2"/>
              <a:buAutoNum type="arabicPeriod"/>
              <a:tabLst>
                <a:tab pos="358775" algn="l"/>
              </a:tabLst>
            </a:pPr>
            <a:r>
              <a:rPr lang="ru-RU" altLang="ru-RU" i="1" dirty="0"/>
              <a:t>Действия</a:t>
            </a:r>
            <a:r>
              <a:rPr lang="ru-RU" altLang="ru-RU" dirty="0"/>
              <a:t> населения по предупреждению террористических акций : учеб.-метод. пособие / сост.: В. В. Шевченко, С. Ю. Блинов, Б. М. Бузин ; ред.</a:t>
            </a:r>
            <a:br>
              <a:rPr lang="ru-RU" altLang="ru-RU" dirty="0"/>
            </a:br>
            <a:r>
              <a:rPr lang="ru-RU" altLang="ru-RU" dirty="0"/>
              <a:t>А. И. Ефремов. </a:t>
            </a:r>
            <a:r>
              <a:rPr lang="ru-RU" altLang="ru-RU" dirty="0">
                <a:latin typeface="Calibri" pitchFamily="34" charset="0"/>
              </a:rPr>
              <a:t>–</a:t>
            </a:r>
            <a:r>
              <a:rPr lang="ru-RU" altLang="ru-RU" dirty="0"/>
              <a:t> М. : [б. и.], 2001. </a:t>
            </a:r>
            <a:r>
              <a:rPr lang="ru-RU" altLang="ru-RU" dirty="0">
                <a:latin typeface="Calibri" pitchFamily="34" charset="0"/>
              </a:rPr>
              <a:t>–</a:t>
            </a:r>
            <a:r>
              <a:rPr lang="ru-RU" altLang="ru-RU" dirty="0"/>
              <a:t> 47 с. </a:t>
            </a:r>
            <a:r>
              <a:rPr lang="ru-RU" altLang="ru-RU" dirty="0">
                <a:latin typeface="Calibri" pitchFamily="34" charset="0"/>
              </a:rPr>
              <a:t>–</a:t>
            </a:r>
            <a:r>
              <a:rPr lang="ru-RU" altLang="ru-RU" dirty="0"/>
              <a:t> (Библиотечка «Военные знания»). </a:t>
            </a:r>
          </a:p>
          <a:p>
            <a:pPr marL="358775" indent="-358775">
              <a:spcBef>
                <a:spcPts val="600"/>
              </a:spcBef>
              <a:buFont typeface="Wingdings" pitchFamily="2" charset="2"/>
              <a:buAutoNum type="arabicPeriod"/>
              <a:tabLst>
                <a:tab pos="358775" algn="l"/>
              </a:tabLst>
            </a:pPr>
            <a:r>
              <a:rPr lang="ru-RU" altLang="ru-RU" i="1" dirty="0"/>
              <a:t>Карлов, Г. П. </a:t>
            </a:r>
            <a:r>
              <a:rPr lang="ru-RU" altLang="ru-RU" dirty="0"/>
              <a:t>Противодействие терроризму : учеб.-метод. пособие / Г. П. Карлов, В. Ф. Харин, Г. А. Проскурин и др. – Красноярск : </a:t>
            </a:r>
            <a:r>
              <a:rPr lang="ru-RU" altLang="ru-RU" dirty="0" err="1"/>
              <a:t>СибГТУ</a:t>
            </a:r>
            <a:r>
              <a:rPr lang="ru-RU" altLang="ru-RU" dirty="0"/>
              <a:t>, 2008. – 62 с.</a:t>
            </a:r>
          </a:p>
          <a:p>
            <a:pPr marL="358775" indent="-358775">
              <a:spcBef>
                <a:spcPts val="600"/>
              </a:spcBef>
              <a:buFont typeface="Wingdings" pitchFamily="2" charset="2"/>
              <a:buAutoNum type="arabicPeriod"/>
              <a:tabLst>
                <a:tab pos="358775" algn="l"/>
              </a:tabLst>
            </a:pPr>
            <a:r>
              <a:rPr lang="ru-RU" altLang="ru-RU" i="1" dirty="0"/>
              <a:t>Методические</a:t>
            </a:r>
            <a:r>
              <a:rPr lang="ru-RU" altLang="ru-RU" dirty="0"/>
              <a:t> разработки академии гражданской защиты МЧС России. – М., 2010. – 47 с.</a:t>
            </a:r>
          </a:p>
          <a:p>
            <a:pPr marL="358775" indent="-358775">
              <a:spcBef>
                <a:spcPts val="600"/>
              </a:spcBef>
              <a:buFont typeface="Wingdings" pitchFamily="2" charset="2"/>
              <a:buAutoNum type="arabicPeriod"/>
              <a:tabLst>
                <a:tab pos="358775" algn="l"/>
              </a:tabLst>
            </a:pPr>
            <a:r>
              <a:rPr lang="ru-RU" altLang="ru-RU" i="1" dirty="0"/>
              <a:t>Метелев, С. Е. </a:t>
            </a:r>
            <a:r>
              <a:rPr lang="ru-RU" altLang="ru-RU" dirty="0"/>
              <a:t>Терроризм и антитеррористическая деятельность : учеб.-метод. пособие / С. Е. Метелев. – Омск : </a:t>
            </a:r>
            <a:r>
              <a:rPr lang="ru-RU" altLang="ru-RU" dirty="0" err="1"/>
              <a:t>РосЗИТЛП</a:t>
            </a:r>
            <a:r>
              <a:rPr lang="ru-RU" altLang="ru-RU" dirty="0"/>
              <a:t>, 2006. – 259 с. </a:t>
            </a:r>
          </a:p>
          <a:p>
            <a:pPr marL="358775" indent="-358775">
              <a:spcBef>
                <a:spcPts val="600"/>
              </a:spcBef>
              <a:buFont typeface="Wingdings" pitchFamily="2" charset="2"/>
              <a:buAutoNum type="arabicPeriod"/>
              <a:tabLst>
                <a:tab pos="358775" algn="l"/>
              </a:tabLst>
            </a:pPr>
            <a:r>
              <a:rPr lang="ru-RU" altLang="ru-RU" i="1" dirty="0"/>
              <a:t>Постановление</a:t>
            </a:r>
            <a:r>
              <a:rPr lang="ru-RU" altLang="ru-RU" dirty="0"/>
              <a:t> Правительства РФ от 15.09.99 № 1040 «О мерах по противодействию терроризму».</a:t>
            </a:r>
          </a:p>
        </p:txBody>
      </p:sp>
    </p:spTree>
  </p:cSld>
  <p:clrMapOvr>
    <a:masterClrMapping/>
  </p:clrMapOvr>
  <p:transition spd="med">
    <p:fade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Прямоугольник 1"/>
          <p:cNvSpPr>
            <a:spLocks noChangeArrowheads="1"/>
          </p:cNvSpPr>
          <p:nvPr/>
        </p:nvSpPr>
        <p:spPr bwMode="auto">
          <a:xfrm>
            <a:off x="1116410" y="692696"/>
            <a:ext cx="358390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2400" dirty="0">
                <a:solidFill>
                  <a:srgbClr val="002060"/>
                </a:solidFill>
                <a:latin typeface="Arial Black" pitchFamily="34" charset="0"/>
              </a:rPr>
              <a:t>Литература:</a:t>
            </a:r>
          </a:p>
        </p:txBody>
      </p:sp>
      <p:sp>
        <p:nvSpPr>
          <p:cNvPr id="77827" name="Прямоугольник 2"/>
          <p:cNvSpPr>
            <a:spLocks noChangeArrowheads="1"/>
          </p:cNvSpPr>
          <p:nvPr/>
        </p:nvSpPr>
        <p:spPr bwMode="auto">
          <a:xfrm>
            <a:off x="540346" y="1556792"/>
            <a:ext cx="8424862" cy="218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58775" indent="-358775">
              <a:spcBef>
                <a:spcPts val="600"/>
              </a:spcBef>
              <a:buFont typeface="Calibri Light" pitchFamily="34" charset="0"/>
              <a:buAutoNum type="arabicPeriod" startAt="7"/>
              <a:tabLst>
                <a:tab pos="358775" algn="l"/>
              </a:tabLst>
            </a:pPr>
            <a:r>
              <a:rPr lang="ru-RU" altLang="ru-RU" i="1" dirty="0"/>
              <a:t>Применение</a:t>
            </a:r>
            <a:r>
              <a:rPr lang="ru-RU" altLang="ru-RU" dirty="0"/>
              <a:t> сил и средств ГО при предупреждении и ликвидации последствий возможных крупномасштабных террористических акций на территории Российской Федерации : метод. рекомендации. – М., 2003. </a:t>
            </a:r>
          </a:p>
          <a:p>
            <a:pPr marL="358775" indent="-358775">
              <a:spcBef>
                <a:spcPts val="600"/>
              </a:spcBef>
              <a:buFont typeface="Calibri Light" pitchFamily="34" charset="0"/>
              <a:buAutoNum type="arabicPeriod" startAt="7"/>
              <a:tabLst>
                <a:tab pos="358775" algn="l"/>
              </a:tabLst>
            </a:pPr>
            <a:r>
              <a:rPr lang="ru-RU" altLang="ru-RU" i="1" dirty="0"/>
              <a:t>Федеральный</a:t>
            </a:r>
            <a:r>
              <a:rPr lang="ru-RU" altLang="ru-RU" dirty="0"/>
              <a:t> закон от 06.03.06 № 35-ФЗ «О противодействии терроризму».</a:t>
            </a:r>
          </a:p>
          <a:p>
            <a:pPr marL="358775" indent="-358775">
              <a:spcBef>
                <a:spcPts val="600"/>
              </a:spcBef>
              <a:buFont typeface="Wingdings" pitchFamily="2" charset="2"/>
              <a:buAutoNum type="arabicPeriod" startAt="7"/>
              <a:tabLst>
                <a:tab pos="358775" algn="l"/>
              </a:tabLst>
            </a:pPr>
            <a:r>
              <a:rPr lang="ru-RU" altLang="ru-RU" i="1" dirty="0"/>
              <a:t>Ткаченко, В. В. </a:t>
            </a:r>
            <a:r>
              <a:rPr lang="ru-RU" altLang="ru-RU" dirty="0"/>
              <a:t>Российский терроризм. Проблемы уголовной ответственности / В. В. Ткаченко, С. В. Ткаченко. – М. : ИНФРА-М, 2014.</a:t>
            </a:r>
          </a:p>
        </p:txBody>
      </p:sp>
    </p:spTree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Заголовок 1"/>
          <p:cNvSpPr>
            <a:spLocks noGrp="1"/>
          </p:cNvSpPr>
          <p:nvPr>
            <p:ph type="title"/>
          </p:nvPr>
        </p:nvSpPr>
        <p:spPr>
          <a:xfrm>
            <a:off x="1404442" y="692696"/>
            <a:ext cx="4720481" cy="503783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altLang="ru-RU" sz="2800" b="1" dirty="0">
                <a:solidFill>
                  <a:srgbClr val="002060"/>
                </a:solidFill>
                <a:latin typeface="Arial" charset="0"/>
                <a:cs typeface="Arial" charset="0"/>
              </a:rPr>
              <a:t>Классификация терроризма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8378" y="1412776"/>
            <a:ext cx="7705452" cy="4968453"/>
          </a:xfrm>
        </p:spPr>
        <p:txBody>
          <a:bodyPr rtlCol="0">
            <a:normAutofit lnSpcReduction="10000"/>
          </a:bodyPr>
          <a:lstStyle/>
          <a:p>
            <a:pPr marL="450850" indent="-450850" eaLnBrk="1" fontAlgn="auto" hangingPunct="1">
              <a:lnSpc>
                <a:spcPct val="1000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200" b="1" dirty="0">
                <a:latin typeface="Arial" pitchFamily="34" charset="0"/>
                <a:cs typeface="Arial" pitchFamily="34" charset="0"/>
              </a:rPr>
              <a:t>По характеру воздействия: </a:t>
            </a:r>
          </a:p>
          <a:p>
            <a:pPr marL="804863" indent="-273050" eaLnBrk="1" fontAlgn="auto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200" dirty="0">
                <a:latin typeface="Arial" pitchFamily="34" charset="0"/>
                <a:cs typeface="Arial" pitchFamily="34" charset="0"/>
              </a:rPr>
              <a:t>организационный характер;</a:t>
            </a:r>
          </a:p>
          <a:p>
            <a:pPr marL="804863" indent="-273050" eaLnBrk="1" fontAlgn="auto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200" dirty="0">
                <a:latin typeface="Arial" pitchFamily="34" charset="0"/>
                <a:cs typeface="Arial" pitchFamily="34" charset="0"/>
              </a:rPr>
              <a:t>физическое воздействие;</a:t>
            </a:r>
          </a:p>
          <a:p>
            <a:pPr marL="804863" indent="-273050" eaLnBrk="1" fontAlgn="auto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200" dirty="0">
                <a:latin typeface="Arial" pitchFamily="34" charset="0"/>
                <a:cs typeface="Arial" pitchFamily="34" charset="0"/>
              </a:rPr>
              <a:t>материальное воздействие;</a:t>
            </a:r>
          </a:p>
          <a:p>
            <a:pPr marL="804863" indent="-273050" eaLnBrk="1" fontAlgn="auto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200" dirty="0">
                <a:latin typeface="Arial" pitchFamily="34" charset="0"/>
                <a:cs typeface="Arial" pitchFamily="34" charset="0"/>
              </a:rPr>
              <a:t>психологическое воздействие.</a:t>
            </a:r>
          </a:p>
          <a:p>
            <a:pPr marL="457200" indent="-457200" eaLnBrk="1" fontAlgn="auto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 startAt="2"/>
              <a:defRPr/>
            </a:pPr>
            <a:r>
              <a:rPr lang="ru-RU" sz="2200" b="1" dirty="0">
                <a:latin typeface="Arial" pitchFamily="34" charset="0"/>
                <a:cs typeface="Arial" pitchFamily="34" charset="0"/>
              </a:rPr>
              <a:t>По преследуемым политическим и социальным целям:</a:t>
            </a:r>
          </a:p>
          <a:p>
            <a:pPr marL="803275" indent="-285750" eaLnBrk="1" fontAlgn="auto" hangingPunct="1"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200" dirty="0">
                <a:latin typeface="Arial" pitchFamily="34" charset="0"/>
                <a:cs typeface="Arial" pitchFamily="34" charset="0"/>
              </a:rPr>
              <a:t>демонстративный;</a:t>
            </a:r>
          </a:p>
          <a:p>
            <a:pPr marL="803275" indent="-285750" eaLnBrk="1" fontAlgn="auto" hangingPunct="1"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200" dirty="0">
                <a:latin typeface="Arial" pitchFamily="34" charset="0"/>
                <a:cs typeface="Arial" pitchFamily="34" charset="0"/>
              </a:rPr>
              <a:t>сплачивающий;</a:t>
            </a:r>
          </a:p>
          <a:p>
            <a:pPr marL="803275" indent="-285750" eaLnBrk="1" fontAlgn="auto" hangingPunct="1"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200" dirty="0">
                <a:latin typeface="Arial" pitchFamily="34" charset="0"/>
                <a:cs typeface="Arial" pitchFamily="34" charset="0"/>
              </a:rPr>
              <a:t>провокационный и др.</a:t>
            </a:r>
          </a:p>
          <a:p>
            <a:pPr marL="457200" indent="-457200" eaLnBrk="1" fontAlgn="auto" hangingPunct="1">
              <a:lnSpc>
                <a:spcPct val="100000"/>
              </a:lnSpc>
              <a:spcAft>
                <a:spcPts val="0"/>
              </a:spcAft>
              <a:buFont typeface="+mj-lt"/>
              <a:buAutoNum type="arabicPeriod" startAt="3"/>
              <a:defRPr/>
            </a:pPr>
            <a:r>
              <a:rPr lang="ru-RU" sz="2200" b="1" dirty="0">
                <a:latin typeface="Arial" pitchFamily="34" charset="0"/>
                <a:cs typeface="Arial" pitchFamily="34" charset="0"/>
              </a:rPr>
              <a:t>По масштабам:</a:t>
            </a:r>
          </a:p>
          <a:p>
            <a:pPr marL="804863" indent="-273050" eaLnBrk="1" fontAlgn="auto" hangingPunct="1"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200" dirty="0">
                <a:latin typeface="Arial" pitchFamily="34" charset="0"/>
                <a:cs typeface="Arial" pitchFamily="34" charset="0"/>
              </a:rPr>
              <a:t>государственный;</a:t>
            </a:r>
          </a:p>
          <a:p>
            <a:pPr marL="804863" indent="-273050" eaLnBrk="1" fontAlgn="auto" hangingPunct="1"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200" dirty="0">
                <a:latin typeface="Arial" pitchFamily="34" charset="0"/>
                <a:cs typeface="Arial" pitchFamily="34" charset="0"/>
              </a:rPr>
              <a:t>международный;</a:t>
            </a:r>
          </a:p>
          <a:p>
            <a:pPr marL="804863" indent="-273050" eaLnBrk="1" fontAlgn="auto" hangingPunct="1"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200" dirty="0">
                <a:latin typeface="Arial" pitchFamily="34" charset="0"/>
                <a:cs typeface="Arial" pitchFamily="34" charset="0"/>
              </a:rPr>
              <a:t>внутренний (локальный).</a:t>
            </a:r>
          </a:p>
          <a:p>
            <a:pPr marL="450850" indent="-450850" eaLnBrk="1" fontAlgn="auto" hangingPunct="1">
              <a:spcAft>
                <a:spcPts val="0"/>
              </a:spcAft>
              <a:buFont typeface="+mj-lt"/>
              <a:buAutoNum type="arabicPeriod" startAt="2"/>
              <a:defRPr/>
            </a:pPr>
            <a:endParaRPr lang="ru-RU" sz="2000" b="1" dirty="0">
              <a:latin typeface="Arial" pitchFamily="34" charset="0"/>
              <a:cs typeface="Arial" pitchFamily="34" charset="0"/>
            </a:endParaRP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 startAt="2"/>
              <a:defRPr/>
            </a:pPr>
            <a:endParaRPr lang="ru-RU" sz="2000" b="1" dirty="0">
              <a:latin typeface="Arial" pitchFamily="34" charset="0"/>
              <a:cs typeface="Arial" pitchFamily="34" charset="0"/>
            </a:endParaRP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 startAt="2"/>
              <a:defRPr/>
            </a:pPr>
            <a:endParaRPr lang="ru-RU" sz="2000" b="1" dirty="0">
              <a:latin typeface="Arial" pitchFamily="34" charset="0"/>
              <a:cs typeface="Arial" pitchFamily="34" charset="0"/>
            </a:endParaRP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 startAt="2"/>
              <a:defRPr/>
            </a:pPr>
            <a:endParaRPr lang="ru-RU" dirty="0"/>
          </a:p>
        </p:txBody>
      </p:sp>
    </p:spTree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Заголовок 1"/>
          <p:cNvSpPr>
            <a:spLocks noGrp="1"/>
          </p:cNvSpPr>
          <p:nvPr>
            <p:ph type="title"/>
          </p:nvPr>
        </p:nvSpPr>
        <p:spPr>
          <a:xfrm>
            <a:off x="1404442" y="692696"/>
            <a:ext cx="4536405" cy="504800"/>
          </a:xfrm>
        </p:spPr>
        <p:txBody>
          <a:bodyPr/>
          <a:lstStyle/>
          <a:p>
            <a:pPr algn="ctr" eaLnBrk="1" hangingPunct="1"/>
            <a:r>
              <a:rPr lang="ru-RU" altLang="ru-RU" sz="2400" b="1" dirty="0">
                <a:latin typeface="Arial" charset="0"/>
                <a:cs typeface="Arial" charset="0"/>
              </a:rPr>
              <a:t>Классификация терроризма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2775" y="1544639"/>
            <a:ext cx="8280400" cy="4332634"/>
          </a:xfrm>
        </p:spPr>
        <p:txBody>
          <a:bodyPr rtlCol="0">
            <a:normAutofit/>
          </a:bodyPr>
          <a:lstStyle/>
          <a:p>
            <a:pPr marL="457200" indent="-457200" eaLnBrk="1" fontAlgn="auto" hangingPunct="1">
              <a:lnSpc>
                <a:spcPct val="100000"/>
              </a:lnSpc>
              <a:spcAft>
                <a:spcPts val="0"/>
              </a:spcAft>
              <a:buFont typeface="+mj-lt"/>
              <a:buAutoNum type="arabicPeriod" startAt="4"/>
              <a:defRPr/>
            </a:pPr>
            <a:r>
              <a:rPr lang="ru-RU" sz="2200" b="1" dirty="0">
                <a:latin typeface="Arial" pitchFamily="34" charset="0"/>
                <a:cs typeface="Arial" pitchFamily="34" charset="0"/>
              </a:rPr>
              <a:t>По признаку используемых средств:</a:t>
            </a:r>
          </a:p>
          <a:p>
            <a:pPr marL="722313" indent="-285750" eaLnBrk="1" fontAlgn="auto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200" dirty="0">
                <a:latin typeface="Arial" pitchFamily="34" charset="0"/>
                <a:cs typeface="Arial" pitchFamily="34" charset="0"/>
              </a:rPr>
              <a:t>традиционный (огнестрельное оружие, ВВ и др.);</a:t>
            </a:r>
          </a:p>
          <a:p>
            <a:pPr marL="722313" indent="-285750" eaLnBrk="1" fontAlgn="auto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200" dirty="0">
                <a:latin typeface="Arial" pitchFamily="34" charset="0"/>
                <a:cs typeface="Arial" pitchFamily="34" charset="0"/>
              </a:rPr>
              <a:t>технологический (ядерный, химический, биологический, </a:t>
            </a:r>
            <a:r>
              <a:rPr lang="ru-RU" sz="2200" dirty="0" err="1">
                <a:latin typeface="Arial" pitchFamily="34" charset="0"/>
                <a:cs typeface="Arial" pitchFamily="34" charset="0"/>
              </a:rPr>
              <a:t>кибертерроризм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 и др.).</a:t>
            </a:r>
          </a:p>
          <a:p>
            <a:pPr marL="457200" indent="-457200" eaLnBrk="1" fontAlgn="auto" hangingPunct="1">
              <a:lnSpc>
                <a:spcPct val="100000"/>
              </a:lnSpc>
              <a:spcAft>
                <a:spcPts val="0"/>
              </a:spcAft>
              <a:buFont typeface="+mj-lt"/>
              <a:buAutoNum type="arabicPeriod" startAt="5"/>
              <a:defRPr/>
            </a:pPr>
            <a:r>
              <a:rPr lang="ru-RU" sz="2200" b="1" dirty="0">
                <a:latin typeface="Arial" pitchFamily="34" charset="0"/>
                <a:cs typeface="Arial" pitchFamily="34" charset="0"/>
              </a:rPr>
              <a:t>По видам применяемых средств воздействия:</a:t>
            </a:r>
          </a:p>
          <a:p>
            <a:pPr marL="723900" indent="-273050" eaLnBrk="1" fontAlgn="auto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200" dirty="0">
                <a:latin typeface="Arial" pitchFamily="34" charset="0"/>
                <a:cs typeface="Arial" pitchFamily="34" charset="0"/>
              </a:rPr>
              <a:t>обычный;</a:t>
            </a:r>
          </a:p>
          <a:p>
            <a:pPr marL="723900" indent="-273050" eaLnBrk="1" fontAlgn="auto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200" dirty="0">
                <a:latin typeface="Arial" pitchFamily="34" charset="0"/>
                <a:cs typeface="Arial" pitchFamily="34" charset="0"/>
              </a:rPr>
              <a:t>промышленный (ядерный, химический, биологический);</a:t>
            </a:r>
          </a:p>
          <a:p>
            <a:pPr marL="723900" indent="-273050" eaLnBrk="1" fontAlgn="auto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200" dirty="0">
                <a:latin typeface="Arial" pitchFamily="34" charset="0"/>
                <a:cs typeface="Arial" pitchFamily="34" charset="0"/>
              </a:rPr>
              <a:t>электромагнитный;</a:t>
            </a:r>
          </a:p>
          <a:p>
            <a:pPr marL="723900" indent="-273050" eaLnBrk="1" fontAlgn="auto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200" dirty="0">
                <a:latin typeface="Arial" pitchFamily="34" charset="0"/>
                <a:cs typeface="Arial" pitchFamily="34" charset="0"/>
              </a:rPr>
              <a:t>кибернетический;</a:t>
            </a:r>
          </a:p>
          <a:p>
            <a:pPr marL="723900" indent="-273050" eaLnBrk="1" fontAlgn="auto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200" dirty="0">
                <a:latin typeface="Arial" pitchFamily="34" charset="0"/>
                <a:cs typeface="Arial" pitchFamily="34" charset="0"/>
              </a:rPr>
              <a:t>информационный;</a:t>
            </a:r>
          </a:p>
          <a:p>
            <a:pPr marL="723900" indent="-273050" eaLnBrk="1" fontAlgn="auto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200" dirty="0">
                <a:latin typeface="Arial" pitchFamily="34" charset="0"/>
                <a:cs typeface="Arial" pitchFamily="34" charset="0"/>
              </a:rPr>
              <a:t>экономический.</a:t>
            </a:r>
            <a:endParaRPr lang="ru-RU" sz="2200" b="1" dirty="0">
              <a:latin typeface="Arial" pitchFamily="34" charset="0"/>
              <a:cs typeface="Arial" pitchFamily="34" charset="0"/>
            </a:endParaRP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 startAt="4"/>
              <a:defRPr/>
            </a:pPr>
            <a:endParaRPr lang="ru-RU" sz="2000" b="1" dirty="0">
              <a:latin typeface="Arial" pitchFamily="34" charset="0"/>
              <a:cs typeface="Arial" pitchFamily="34" charset="0"/>
            </a:endParaRP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 startAt="4"/>
              <a:defRPr/>
            </a:pPr>
            <a:endParaRPr lang="ru-RU" sz="2000" b="1" dirty="0">
              <a:latin typeface="Arial" pitchFamily="34" charset="0"/>
              <a:cs typeface="Arial" pitchFamily="34" charset="0"/>
            </a:endParaRP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 startAt="4"/>
              <a:defRPr/>
            </a:pPr>
            <a:endParaRPr lang="ru-RU" dirty="0"/>
          </a:p>
        </p:txBody>
      </p:sp>
    </p:spTree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Заголовок 1"/>
          <p:cNvSpPr>
            <a:spLocks noGrp="1"/>
          </p:cNvSpPr>
          <p:nvPr>
            <p:ph type="title"/>
          </p:nvPr>
        </p:nvSpPr>
        <p:spPr>
          <a:xfrm>
            <a:off x="1332434" y="671834"/>
            <a:ext cx="5368106" cy="565149"/>
          </a:xfrm>
        </p:spPr>
        <p:txBody>
          <a:bodyPr/>
          <a:lstStyle/>
          <a:p>
            <a:pPr algn="ctr" eaLnBrk="1" hangingPunct="1"/>
            <a:r>
              <a:rPr lang="ru-RU" alt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Классификация терроризма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8378" y="1448829"/>
            <a:ext cx="6769348" cy="3960341"/>
          </a:xfrm>
        </p:spPr>
        <p:txBody>
          <a:bodyPr rtlCol="0">
            <a:normAutofit/>
          </a:bodyPr>
          <a:lstStyle/>
          <a:p>
            <a:pPr marL="457200" indent="-457200" eaLnBrk="1" fontAlgn="auto" hangingPunct="1">
              <a:lnSpc>
                <a:spcPct val="100000"/>
              </a:lnSpc>
              <a:spcAft>
                <a:spcPts val="0"/>
              </a:spcAft>
              <a:buFont typeface="+mj-lt"/>
              <a:buAutoNum type="arabicPeriod" startAt="6"/>
              <a:defRPr/>
            </a:pPr>
            <a:r>
              <a:rPr lang="ru-RU" sz="2200" b="1" dirty="0">
                <a:latin typeface="Arial" pitchFamily="34" charset="0"/>
                <a:cs typeface="Arial" pitchFamily="34" charset="0"/>
              </a:rPr>
              <a:t>По формам:</a:t>
            </a:r>
          </a:p>
          <a:p>
            <a:pPr marL="801688" indent="-350838" eaLnBrk="1" fontAlgn="auto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200" dirty="0">
                <a:latin typeface="Arial" pitchFamily="34" charset="0"/>
                <a:cs typeface="Arial" pitchFamily="34" charset="0"/>
              </a:rPr>
              <a:t>взрывы;</a:t>
            </a:r>
          </a:p>
          <a:p>
            <a:pPr marL="801688" indent="-350838" eaLnBrk="1" fontAlgn="auto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200" dirty="0">
                <a:latin typeface="Arial" pitchFamily="34" charset="0"/>
                <a:cs typeface="Arial" pitchFamily="34" charset="0"/>
              </a:rPr>
              <a:t>поджоги;</a:t>
            </a:r>
          </a:p>
          <a:p>
            <a:pPr marL="801688" indent="-350838" eaLnBrk="1" fontAlgn="auto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200" dirty="0">
                <a:latin typeface="Arial" pitchFamily="34" charset="0"/>
                <a:cs typeface="Arial" pitchFamily="34" charset="0"/>
              </a:rPr>
              <a:t>применение оружия массового поражения;</a:t>
            </a:r>
          </a:p>
          <a:p>
            <a:pPr marL="801688" indent="-350838" eaLnBrk="1" fontAlgn="auto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200" dirty="0">
                <a:latin typeface="Arial" pitchFamily="34" charset="0"/>
                <a:cs typeface="Arial" pitchFamily="34" charset="0"/>
              </a:rPr>
              <a:t>захват заложников;</a:t>
            </a:r>
          </a:p>
          <a:p>
            <a:pPr marL="801688" indent="-350838" eaLnBrk="1" fontAlgn="auto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200" dirty="0">
                <a:latin typeface="Arial" pitchFamily="34" charset="0"/>
                <a:cs typeface="Arial" pitchFamily="34" charset="0"/>
              </a:rPr>
              <a:t>похищение людей.</a:t>
            </a:r>
          </a:p>
          <a:p>
            <a:pPr marL="457200" indent="-457200" eaLnBrk="1" fontAlgn="auto" hangingPunct="1">
              <a:lnSpc>
                <a:spcPct val="100000"/>
              </a:lnSpc>
              <a:spcAft>
                <a:spcPts val="0"/>
              </a:spcAft>
              <a:buFont typeface="+mj-lt"/>
              <a:buAutoNum type="arabicPeriod" startAt="7"/>
              <a:defRPr/>
            </a:pPr>
            <a:r>
              <a:rPr lang="ru-RU" sz="2200" b="1" dirty="0">
                <a:latin typeface="Arial" pitchFamily="34" charset="0"/>
                <a:cs typeface="Arial" pitchFamily="34" charset="0"/>
              </a:rPr>
              <a:t>По привлекаемым силам и средствам:</a:t>
            </a:r>
          </a:p>
          <a:p>
            <a:pPr marL="804863" indent="-354013" eaLnBrk="1" fontAlgn="auto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200" dirty="0">
                <a:latin typeface="Arial" pitchFamily="34" charset="0"/>
                <a:cs typeface="Arial" pitchFamily="34" charset="0"/>
              </a:rPr>
              <a:t>индивидуальный;</a:t>
            </a:r>
          </a:p>
          <a:p>
            <a:pPr marL="804863" indent="-354013" eaLnBrk="1" fontAlgn="auto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200" dirty="0">
                <a:latin typeface="Arial" pitchFamily="34" charset="0"/>
                <a:cs typeface="Arial" pitchFamily="34" charset="0"/>
              </a:rPr>
              <a:t>групповой;</a:t>
            </a:r>
          </a:p>
          <a:p>
            <a:pPr marL="804863" indent="-354013" eaLnBrk="1" fontAlgn="auto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200" dirty="0">
                <a:latin typeface="Arial" pitchFamily="34" charset="0"/>
                <a:cs typeface="Arial" pitchFamily="34" charset="0"/>
              </a:rPr>
              <a:t>массовый.</a:t>
            </a:r>
          </a:p>
          <a:p>
            <a:pPr marL="450850" indent="-450850" eaLnBrk="1" fontAlgn="auto" hangingPunct="1">
              <a:spcAft>
                <a:spcPts val="0"/>
              </a:spcAft>
              <a:buFont typeface="+mj-lt"/>
              <a:buAutoNum type="arabicPeriod" startAt="6"/>
              <a:defRPr/>
            </a:pPr>
            <a:endParaRPr lang="ru-RU" sz="2000" b="1" dirty="0">
              <a:latin typeface="Arial" pitchFamily="34" charset="0"/>
              <a:cs typeface="Arial" pitchFamily="34" charset="0"/>
            </a:endParaRP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 startAt="6"/>
              <a:defRPr/>
            </a:pPr>
            <a:endParaRPr lang="ru-RU" sz="2000" b="1" dirty="0">
              <a:latin typeface="Arial" pitchFamily="34" charset="0"/>
              <a:cs typeface="Arial" pitchFamily="34" charset="0"/>
            </a:endParaRP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 startAt="6"/>
              <a:defRPr/>
            </a:pPr>
            <a:endParaRPr lang="ru-RU" sz="2000" b="1" dirty="0">
              <a:latin typeface="Arial" pitchFamily="34" charset="0"/>
              <a:cs typeface="Arial" pitchFamily="34" charset="0"/>
            </a:endParaRP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 startAt="6"/>
              <a:defRPr/>
            </a:pPr>
            <a:endParaRPr lang="ru-RU" dirty="0"/>
          </a:p>
        </p:txBody>
      </p:sp>
    </p:spTree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2"/>
          <p:cNvSpPr txBox="1">
            <a:spLocks/>
          </p:cNvSpPr>
          <p:nvPr/>
        </p:nvSpPr>
        <p:spPr>
          <a:xfrm>
            <a:off x="1476375" y="490538"/>
            <a:ext cx="6408738" cy="6477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Bef>
                <a:spcPts val="18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9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Причины, порождающие рост терроризма</a:t>
            </a:r>
            <a:endParaRPr lang="ru-RU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476375" y="1343025"/>
            <a:ext cx="2376488" cy="792163"/>
          </a:xfrm>
          <a:prstGeom prst="rect">
            <a:avLst/>
          </a:prstGeom>
          <a:solidFill>
            <a:srgbClr val="FFCC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Нерешенность социальных, национальных и религиозных проблем</a:t>
            </a:r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>
            <a:off x="4716463" y="1138238"/>
            <a:ext cx="0" cy="466725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Прямоугольник 36"/>
          <p:cNvSpPr/>
          <p:nvPr/>
        </p:nvSpPr>
        <p:spPr>
          <a:xfrm>
            <a:off x="5508625" y="1343025"/>
            <a:ext cx="2376488" cy="792163"/>
          </a:xfrm>
          <a:prstGeom prst="rect">
            <a:avLst/>
          </a:prstGeom>
          <a:solidFill>
            <a:srgbClr val="FFCC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Войны и военные конфликты, в рамках которых теракты становятся составной частью</a:t>
            </a:r>
          </a:p>
        </p:txBody>
      </p:sp>
      <p:cxnSp>
        <p:nvCxnSpPr>
          <p:cNvPr id="44" name="Прямая со стрелкой 43"/>
          <p:cNvCxnSpPr>
            <a:endCxn id="37" idx="1"/>
          </p:cNvCxnSpPr>
          <p:nvPr/>
        </p:nvCxnSpPr>
        <p:spPr>
          <a:xfrm>
            <a:off x="3852863" y="1739900"/>
            <a:ext cx="1655762" cy="0"/>
          </a:xfrm>
          <a:prstGeom prst="straightConnector1">
            <a:avLst/>
          </a:prstGeom>
          <a:ln w="190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Прямоугольник 47"/>
          <p:cNvSpPr/>
          <p:nvPr/>
        </p:nvSpPr>
        <p:spPr>
          <a:xfrm>
            <a:off x="1476375" y="2633663"/>
            <a:ext cx="2376488" cy="792162"/>
          </a:xfrm>
          <a:prstGeom prst="rect">
            <a:avLst/>
          </a:prstGeom>
          <a:solidFill>
            <a:srgbClr val="FFCC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Расслоение общества по уровню материального состояния, культуре и кредитоспособности</a:t>
            </a:r>
          </a:p>
        </p:txBody>
      </p:sp>
      <p:sp>
        <p:nvSpPr>
          <p:cNvPr id="49" name="Прямоугольник 48"/>
          <p:cNvSpPr/>
          <p:nvPr/>
        </p:nvSpPr>
        <p:spPr>
          <a:xfrm>
            <a:off x="1476375" y="3933825"/>
            <a:ext cx="2376488" cy="790575"/>
          </a:xfrm>
          <a:prstGeom prst="rect">
            <a:avLst/>
          </a:prstGeom>
          <a:solidFill>
            <a:srgbClr val="FFCC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Слабость законодательной базы и нежелание правоохранительных органов следовать закону</a:t>
            </a:r>
          </a:p>
        </p:txBody>
      </p:sp>
      <p:sp>
        <p:nvSpPr>
          <p:cNvPr id="57" name="Прямоугольник 56"/>
          <p:cNvSpPr/>
          <p:nvPr/>
        </p:nvSpPr>
        <p:spPr>
          <a:xfrm>
            <a:off x="1457325" y="5229225"/>
            <a:ext cx="2376488" cy="1152525"/>
          </a:xfrm>
          <a:prstGeom prst="rect">
            <a:avLst/>
          </a:prstGeom>
          <a:solidFill>
            <a:srgbClr val="FFCC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Существование обществ</a:t>
            </a:r>
            <a:b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организаций (религиозных, сектантских), ведущих борьбу за справедливость своего учения по спасению человечества</a:t>
            </a:r>
          </a:p>
        </p:txBody>
      </p:sp>
      <p:sp>
        <p:nvSpPr>
          <p:cNvPr id="58" name="Прямоугольник 57"/>
          <p:cNvSpPr/>
          <p:nvPr/>
        </p:nvSpPr>
        <p:spPr>
          <a:xfrm>
            <a:off x="5534025" y="5248275"/>
            <a:ext cx="2374900" cy="1133475"/>
          </a:xfrm>
          <a:prstGeom prst="rect">
            <a:avLst/>
          </a:prstGeom>
          <a:solidFill>
            <a:srgbClr val="FFCC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Несправедливость решения экономических и финансовых вопросов при разделе государственной собственности</a:t>
            </a:r>
          </a:p>
        </p:txBody>
      </p:sp>
      <p:sp>
        <p:nvSpPr>
          <p:cNvPr id="59" name="Прямоугольник 58"/>
          <p:cNvSpPr/>
          <p:nvPr/>
        </p:nvSpPr>
        <p:spPr>
          <a:xfrm>
            <a:off x="5508625" y="2633663"/>
            <a:ext cx="2376488" cy="792162"/>
          </a:xfrm>
          <a:prstGeom prst="rect">
            <a:avLst/>
          </a:prstGeom>
          <a:solidFill>
            <a:srgbClr val="FFCC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Организованная преступность и криминализация ряда государственных и коммерческих структур</a:t>
            </a:r>
          </a:p>
        </p:txBody>
      </p:sp>
      <p:sp>
        <p:nvSpPr>
          <p:cNvPr id="60" name="Прямоугольник 59"/>
          <p:cNvSpPr/>
          <p:nvPr/>
        </p:nvSpPr>
        <p:spPr>
          <a:xfrm>
            <a:off x="5534025" y="3716338"/>
            <a:ext cx="2374900" cy="1008062"/>
          </a:xfrm>
          <a:prstGeom prst="rect">
            <a:avLst/>
          </a:prstGeom>
          <a:solidFill>
            <a:srgbClr val="FFCC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Распространение крайних националистических проявлений, религиозного экстремизма и межэтнических конфликтов.</a:t>
            </a:r>
          </a:p>
        </p:txBody>
      </p:sp>
      <p:cxnSp>
        <p:nvCxnSpPr>
          <p:cNvPr id="61" name="Прямая со стрелкой 60"/>
          <p:cNvCxnSpPr/>
          <p:nvPr/>
        </p:nvCxnSpPr>
        <p:spPr>
          <a:xfrm>
            <a:off x="3870325" y="3044825"/>
            <a:ext cx="1655763" cy="0"/>
          </a:xfrm>
          <a:prstGeom prst="straightConnector1">
            <a:avLst/>
          </a:prstGeom>
          <a:ln w="190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 стрелкой 61"/>
          <p:cNvCxnSpPr/>
          <p:nvPr/>
        </p:nvCxnSpPr>
        <p:spPr>
          <a:xfrm>
            <a:off x="3878263" y="4329113"/>
            <a:ext cx="1657350" cy="0"/>
          </a:xfrm>
          <a:prstGeom prst="straightConnector1">
            <a:avLst/>
          </a:prstGeom>
          <a:ln w="190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 стрелкой 62"/>
          <p:cNvCxnSpPr/>
          <p:nvPr/>
        </p:nvCxnSpPr>
        <p:spPr>
          <a:xfrm>
            <a:off x="3870325" y="5815013"/>
            <a:ext cx="1655763" cy="0"/>
          </a:xfrm>
          <a:prstGeom prst="straightConnector1">
            <a:avLst/>
          </a:prstGeom>
          <a:ln w="190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1476451" y="692696"/>
            <a:ext cx="7272808" cy="792162"/>
          </a:xfrm>
        </p:spPr>
        <p:txBody>
          <a:bodyPr/>
          <a:lstStyle/>
          <a:p>
            <a:pPr eaLnBrk="1" hangingPunct="1"/>
            <a:r>
              <a:rPr lang="ru-RU" altLang="ru-RU" sz="2800" b="1" dirty="0">
                <a:solidFill>
                  <a:srgbClr val="002060"/>
                </a:solidFill>
                <a:latin typeface="Arial" charset="0"/>
                <a:cs typeface="Arial" charset="0"/>
              </a:rPr>
              <a:t>Предпосылки терроризма: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idx="1"/>
          </p:nvPr>
        </p:nvSpPr>
        <p:spPr>
          <a:xfrm>
            <a:off x="539750" y="1628775"/>
            <a:ext cx="8072438" cy="4467225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Рассогласованность действий ветвей власти.</a:t>
            </a:r>
          </a:p>
          <a:p>
            <a:pPr eaLnBrk="1" fontAlgn="auto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Неспособность обеспечить уровень защищенности населения.</a:t>
            </a:r>
          </a:p>
          <a:p>
            <a:pPr eaLnBrk="1" fontAlgn="auto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Стремление к переделу собственности и наживе.</a:t>
            </a:r>
          </a:p>
          <a:p>
            <a:pPr eaLnBrk="1" fontAlgn="auto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Появление теневых лидеров и структур (олигархов</a:t>
            </a:r>
            <a:br>
              <a:rPr lang="ru-RU" sz="2400" dirty="0">
                <a:latin typeface="Arial" pitchFamily="34" charset="0"/>
                <a:cs typeface="Arial" pitchFamily="34" charset="0"/>
              </a:rPr>
            </a:br>
            <a:r>
              <a:rPr lang="ru-RU" sz="2400" dirty="0">
                <a:latin typeface="Arial" pitchFamily="34" charset="0"/>
                <a:cs typeface="Arial" pitchFamily="34" charset="0"/>
              </a:rPr>
              <a:t>и монополистов).</a:t>
            </a:r>
          </a:p>
          <a:p>
            <a:pPr eaLnBrk="1" fontAlgn="auto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Изменение понятия справедливости и порядка.</a:t>
            </a:r>
          </a:p>
          <a:p>
            <a:pPr eaLnBrk="1" fontAlgn="auto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Осознание общностями людей своей социальной униженности.</a:t>
            </a:r>
          </a:p>
          <a:p>
            <a:pPr eaLnBrk="1" fontAlgn="auto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Возведение в культ силы и оружия для решения проблем.</a:t>
            </a:r>
          </a:p>
        </p:txBody>
      </p:sp>
    </p:spTree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1_Default Design">
  <a:themeElements>
    <a:clrScheme name="Другая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4472C4"/>
      </a:accent4>
      <a:accent5>
        <a:srgbClr val="FFC000"/>
      </a:accent5>
      <a:accent6>
        <a:srgbClr val="70AD47"/>
      </a:accent6>
      <a:hlink>
        <a:srgbClr val="0563C1"/>
      </a:hlink>
      <a:folHlink>
        <a:srgbClr val="954F72"/>
      </a:folHlink>
    </a:clrScheme>
    <a:fontScheme name="Другая 1">
      <a:majorFont>
        <a:latin typeface="Franklin Gothic Medium"/>
        <a:ea typeface=""/>
        <a:cs typeface=""/>
      </a:majorFont>
      <a:minorFont>
        <a:latin typeface="Franklin Gothic Book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C0808">
            <a:alpha val="48000"/>
          </a:srgbClr>
        </a:solidFill>
        <a:ln w="28575" cap="flat" cmpd="sng" algn="ctr">
          <a:solidFill>
            <a:srgbClr val="F74747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Tx/>
          <a:buSzTx/>
          <a:buFont typeface="Wingdings" pitchFamily="2" charset="2"/>
          <a:buNone/>
          <a:tabLst/>
          <a:defRPr kumimoji="0" lang="ru-RU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C0808">
            <a:alpha val="48000"/>
          </a:srgbClr>
        </a:solidFill>
        <a:ln w="28575" cap="flat" cmpd="sng" algn="ctr">
          <a:solidFill>
            <a:srgbClr val="F74747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Tx/>
          <a:buSzTx/>
          <a:buFont typeface="Wingdings" pitchFamily="2" charset="2"/>
          <a:buNone/>
          <a:tabLst/>
          <a:defRPr kumimoji="0" lang="ru-RU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2621</TotalTime>
  <Words>3052</Words>
  <Application>Microsoft Office PowerPoint</Application>
  <PresentationFormat>Произвольный</PresentationFormat>
  <Paragraphs>294</Paragraphs>
  <Slides>47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47</vt:i4>
      </vt:variant>
    </vt:vector>
  </HeadingPairs>
  <TitlesOfParts>
    <vt:vector size="62" baseType="lpstr">
      <vt:lpstr>Arial</vt:lpstr>
      <vt:lpstr>Arial Black</vt:lpstr>
      <vt:lpstr>Calibri</vt:lpstr>
      <vt:lpstr>Calibri Light</vt:lpstr>
      <vt:lpstr>Century Gothic</vt:lpstr>
      <vt:lpstr>Franklin Gothic Book</vt:lpstr>
      <vt:lpstr>Franklin Gothic Medium</vt:lpstr>
      <vt:lpstr>Tahoma</vt:lpstr>
      <vt:lpstr>Times New Roman</vt:lpstr>
      <vt:lpstr>Wingdings</vt:lpstr>
      <vt:lpstr>Wingdings 3</vt:lpstr>
      <vt:lpstr>1_Default Design</vt:lpstr>
      <vt:lpstr>Легкий дым</vt:lpstr>
      <vt:lpstr>Диаграмма</vt:lpstr>
      <vt:lpstr>Microsoft Excel Chart</vt:lpstr>
      <vt:lpstr>Презентация PowerPoint</vt:lpstr>
      <vt:lpstr>Презентация PowerPoint</vt:lpstr>
      <vt:lpstr>Терроризм – идеология насилия и практика воздействия на принятие решения органами государственной власти, органами местного самоуправления и международными организациями, связанные с устранением населения и (или) иными формами противоправных насильственных действий (Федеральный закон от 06.03.2006 г. № 35-ФЗ).    </vt:lpstr>
      <vt:lpstr>Понятие терроризма</vt:lpstr>
      <vt:lpstr>Классификация терроризма</vt:lpstr>
      <vt:lpstr>Классификация терроризма</vt:lpstr>
      <vt:lpstr>Классификация терроризма</vt:lpstr>
      <vt:lpstr>Презентация PowerPoint</vt:lpstr>
      <vt:lpstr>Предпосылки терроризма:</vt:lpstr>
      <vt:lpstr>Возможные цели:</vt:lpstr>
      <vt:lpstr>Масштабы:</vt:lpstr>
      <vt:lpstr>Способы террористических актов:</vt:lpstr>
      <vt:lpstr>Террористическая деятельность включает:</vt:lpstr>
      <vt:lpstr>ТЕРРОРИСТИЧЕСКИЙ АКТ</vt:lpstr>
      <vt:lpstr>Структура ЧС по видам (в %) 2014 г.</vt:lpstr>
      <vt:lpstr>Количество пострадавших в результате ЧС в (в %) 2014 г.</vt:lpstr>
      <vt:lpstr>Последствия ЧС (2014 г.):</vt:lpstr>
      <vt:lpstr>На территории РФ (2014 г.):</vt:lpstr>
      <vt:lpstr>2016 год</vt:lpstr>
      <vt:lpstr>Террор – политика репрессий со стороны государства, опирающегося на мощь своих  cиловых институтов</vt:lpstr>
      <vt:lpstr>Носители терроризма:</vt:lpstr>
      <vt:lpstr> </vt:lpstr>
      <vt:lpstr>Терроризм (движение)</vt:lpstr>
      <vt:lpstr>Виды террористических движений</vt:lpstr>
      <vt:lpstr>Виды террористических движений</vt:lpstr>
      <vt:lpstr>Виды террористических движений</vt:lpstr>
      <vt:lpstr>Виды террористических движений</vt:lpstr>
      <vt:lpstr>Виды террористических движений</vt:lpstr>
      <vt:lpstr>Политический терроризм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Черты современного терроризма: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Преступления против общественной безопасности и общественного порядка (раздел IX УК РФ): 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Дмитрий</dc:creator>
  <cp:lastModifiedBy>PGAU</cp:lastModifiedBy>
  <cp:revision>188</cp:revision>
  <cp:lastPrinted>2017-03-02T05:23:38Z</cp:lastPrinted>
  <dcterms:created xsi:type="dcterms:W3CDTF">2012-09-16T05:10:25Z</dcterms:created>
  <dcterms:modified xsi:type="dcterms:W3CDTF">2025-04-21T05:16:14Z</dcterms:modified>
</cp:coreProperties>
</file>