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3D869-62B1-44EC-A952-4781887F803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14411-50D3-493B-9200-0F44CB7B36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14411-50D3-493B-9200-0F44CB7B365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D9197-81F0-4808-9B1E-C42D38237148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BDCB95-B58A-4B1C-9B74-CADD41A2759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Определение качества мёда. Фальсификация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8544" t="18634" r="31294" b="26067"/>
          <a:stretch>
            <a:fillRect/>
          </a:stretch>
        </p:blipFill>
        <p:spPr bwMode="auto">
          <a:xfrm>
            <a:off x="683568" y="332656"/>
            <a:ext cx="7848872" cy="607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Определение массовой доли воды по индексу рефракции</a:t>
            </a:r>
          </a:p>
          <a:p>
            <a:pPr algn="just">
              <a:buNone/>
            </a:pPr>
            <a:r>
              <a:rPr lang="ru-RU" sz="1800" dirty="0"/>
              <a:t>		Метод основан на зависимости показателя преломления меда от содержания массовой доли воды.</a:t>
            </a:r>
          </a:p>
          <a:p>
            <a:pPr algn="just">
              <a:buNone/>
            </a:pPr>
            <a:r>
              <a:rPr lang="ru-RU" sz="1800" dirty="0"/>
              <a:t>		Подготовка пробы меда. Для определения используют жидкий мед. Закристаллизованный мед помещают в стеклянный бюкс, плотно закрывают крышкой и нагревают на водяной бане при температуре 60°С до жидкого состояния. Затем бюкс охлаждают до комнатной температуры. Воду, сконденсировавшуюся на внутренней поверхности бюкса, и массу меда тщательно перемешивают стеклянной палочкой.</a:t>
            </a:r>
          </a:p>
          <a:p>
            <a:pPr algn="just">
              <a:buNone/>
            </a:pPr>
            <a:r>
              <a:rPr lang="ru-RU" sz="1800" dirty="0"/>
              <a:t>		Каплю сиропообразного меда наносят на нижнюю призму рефрактометра и измеряют показатель преломления.</a:t>
            </a:r>
          </a:p>
          <a:p>
            <a:pPr algn="just">
              <a:buNone/>
            </a:pPr>
            <a:r>
              <a:rPr lang="ru-RU" sz="1800" dirty="0"/>
              <a:t>		Полученный показатель преломления пересчитывают на массовую долю воды по таблице.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массовой доли воды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8744" t="28700" r="33063" b="20201"/>
          <a:stretch>
            <a:fillRect/>
          </a:stretch>
        </p:blipFill>
        <p:spPr bwMode="auto">
          <a:xfrm>
            <a:off x="539552" y="332656"/>
            <a:ext cx="8136904" cy="61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/>
              <a:t>		Сущность метода заключается в идентификации зерен пыльцы.</a:t>
            </a:r>
          </a:p>
          <a:p>
            <a:pPr algn="just">
              <a:buNone/>
            </a:pPr>
            <a:r>
              <a:rPr lang="ru-RU" sz="1800" dirty="0"/>
              <a:t>		20 г меда растворяют в 40 см</a:t>
            </a:r>
            <a:r>
              <a:rPr lang="ru-RU" sz="1800" baseline="30000" dirty="0"/>
              <a:t>3</a:t>
            </a:r>
            <a:r>
              <a:rPr lang="ru-RU" sz="1800" dirty="0"/>
              <a:t> дистиллированной воды. Тщательно перемешивают, переносят в </a:t>
            </a:r>
            <a:r>
              <a:rPr lang="ru-RU" sz="1800" dirty="0" err="1"/>
              <a:t>центрифужные</a:t>
            </a:r>
            <a:r>
              <a:rPr lang="ru-RU" sz="1800" dirty="0"/>
              <a:t> пробирки и центрифугируют в течение 15 мин. с частотой вращения 10-50 с. После центрифугирования жидкость сливают, а каплю осадка переносят петлей на предметное стекло. Стекло либо покрывают покровным стеклом, либо после </a:t>
            </a:r>
            <a:r>
              <a:rPr lang="ru-RU" sz="1800" dirty="0" err="1"/>
              <a:t>подсыхания</a:t>
            </a:r>
            <a:r>
              <a:rPr lang="ru-RU" sz="1800" dirty="0"/>
              <a:t> фиксируют содержимое каплей спирта.</a:t>
            </a:r>
          </a:p>
          <a:p>
            <a:pPr algn="just">
              <a:buNone/>
            </a:pPr>
            <a:r>
              <a:rPr lang="ru-RU" sz="1800" dirty="0"/>
              <a:t>		Закристаллизованный мед помещают на подогретое до 50-60°С предметное стекло.</a:t>
            </a:r>
          </a:p>
          <a:p>
            <a:pPr algn="just">
              <a:buNone/>
            </a:pPr>
            <a:r>
              <a:rPr lang="ru-RU" sz="1800" dirty="0"/>
              <a:t>		Идентификацию пыльцевых зерен производят по качественным признакам в соответствии с рисунками 1, 2.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цветочной пыльцы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476672"/>
            <a:ext cx="4320480" cy="5619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Рис.1 Пыльца</a:t>
            </a:r>
          </a:p>
          <a:p>
            <a:pPr algn="just">
              <a:buNone/>
            </a:pPr>
            <a:r>
              <a:rPr lang="ru-RU" sz="2400" dirty="0"/>
              <a:t>1 - одуванчика; </a:t>
            </a:r>
          </a:p>
          <a:p>
            <a:pPr algn="just">
              <a:buNone/>
            </a:pPr>
            <a:r>
              <a:rPr lang="ru-RU" sz="2400" dirty="0"/>
              <a:t>2 - льна; </a:t>
            </a:r>
          </a:p>
          <a:p>
            <a:pPr algn="just">
              <a:buNone/>
            </a:pPr>
            <a:r>
              <a:rPr lang="ru-RU" sz="2400" dirty="0"/>
              <a:t>3 - лука репчатого; </a:t>
            </a:r>
          </a:p>
          <a:p>
            <a:pPr algn="just">
              <a:buNone/>
            </a:pPr>
            <a:r>
              <a:rPr lang="ru-RU" sz="2400" dirty="0"/>
              <a:t>4 - донника; </a:t>
            </a:r>
          </a:p>
          <a:p>
            <a:pPr algn="just">
              <a:buNone/>
            </a:pPr>
            <a:r>
              <a:rPr lang="ru-RU" sz="2400" dirty="0"/>
              <a:t>5 - сурепки; </a:t>
            </a:r>
          </a:p>
          <a:p>
            <a:pPr algn="just">
              <a:buNone/>
            </a:pPr>
            <a:r>
              <a:rPr lang="ru-RU" sz="2400" dirty="0"/>
              <a:t>6 - рододендрона (токсична); </a:t>
            </a:r>
          </a:p>
          <a:p>
            <a:pPr algn="just">
              <a:buNone/>
            </a:pPr>
            <a:r>
              <a:rPr lang="ru-RU" sz="2400" dirty="0"/>
              <a:t>7 - белены черной (токсична); </a:t>
            </a:r>
          </a:p>
          <a:p>
            <a:pPr algn="just">
              <a:buNone/>
            </a:pPr>
            <a:r>
              <a:rPr lang="ru-RU" sz="2400" dirty="0"/>
              <a:t>8 - ивы; </a:t>
            </a:r>
          </a:p>
          <a:p>
            <a:pPr algn="just">
              <a:buNone/>
            </a:pPr>
            <a:r>
              <a:rPr lang="ru-RU" sz="2400" dirty="0"/>
              <a:t>9 - багульника болотного (токсична)</a:t>
            </a:r>
          </a:p>
        </p:txBody>
      </p:sp>
      <p:pic>
        <p:nvPicPr>
          <p:cNvPr id="27650" name="Picture 2" descr="https://api.docs.cntd.ru/img/90/13/22/3/50e51907-5e79-4567-a5db-f230016b511d/P00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017918" cy="538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404664"/>
            <a:ext cx="3466728" cy="5904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Рис.2 Пыльца</a:t>
            </a:r>
          </a:p>
          <a:p>
            <a:pPr algn="just">
              <a:buNone/>
            </a:pPr>
            <a:r>
              <a:rPr lang="ru-RU" sz="2400" dirty="0"/>
              <a:t>1 - липы; </a:t>
            </a:r>
          </a:p>
          <a:p>
            <a:pPr algn="just">
              <a:buNone/>
            </a:pPr>
            <a:r>
              <a:rPr lang="ru-RU" sz="2400" dirty="0"/>
              <a:t>2 - медуницы; </a:t>
            </a:r>
          </a:p>
          <a:p>
            <a:pPr algn="just">
              <a:buNone/>
            </a:pPr>
            <a:r>
              <a:rPr lang="ru-RU" sz="2400" dirty="0"/>
              <a:t>3 - клевера шведского розового; </a:t>
            </a:r>
          </a:p>
          <a:p>
            <a:pPr algn="just">
              <a:buNone/>
            </a:pPr>
            <a:r>
              <a:rPr lang="ru-RU" sz="2400" dirty="0"/>
              <a:t>4 - горчицы; </a:t>
            </a:r>
          </a:p>
          <a:p>
            <a:pPr algn="just">
              <a:buNone/>
            </a:pPr>
            <a:r>
              <a:rPr lang="ru-RU" sz="2400" dirty="0"/>
              <a:t>5 - акации белой; </a:t>
            </a:r>
          </a:p>
          <a:p>
            <a:pPr algn="just">
              <a:buNone/>
            </a:pPr>
            <a:r>
              <a:rPr lang="ru-RU" sz="2400" dirty="0"/>
              <a:t>6 - подсолнечника; </a:t>
            </a:r>
          </a:p>
          <a:p>
            <a:pPr algn="just">
              <a:buNone/>
            </a:pPr>
            <a:r>
              <a:rPr lang="ru-RU" sz="2400" dirty="0"/>
              <a:t>7 - тополя; </a:t>
            </a:r>
          </a:p>
          <a:p>
            <a:pPr algn="just">
              <a:buNone/>
            </a:pPr>
            <a:r>
              <a:rPr lang="ru-RU" sz="2400" dirty="0"/>
              <a:t>8 - шалфея; </a:t>
            </a:r>
          </a:p>
          <a:p>
            <a:pPr algn="just">
              <a:buNone/>
            </a:pPr>
            <a:r>
              <a:rPr lang="ru-RU" sz="2400" dirty="0"/>
              <a:t>9 - гречихи посевной</a:t>
            </a:r>
          </a:p>
        </p:txBody>
      </p:sp>
      <p:pic>
        <p:nvPicPr>
          <p:cNvPr id="31746" name="Picture 2" descr="https://api.docs.cntd.ru/img/90/13/22/3/50e51907-5e79-4567-a5db-f230016b511d/P00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611104" cy="590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		Кислотность меда выражается нормальными градусами (</a:t>
            </a:r>
            <a:r>
              <a:rPr lang="ru-RU" dirty="0" err="1"/>
              <a:t>миллиэквивалентами</a:t>
            </a:r>
            <a:r>
              <a:rPr lang="ru-RU" dirty="0"/>
              <a:t>) - количество см</a:t>
            </a:r>
            <a:r>
              <a:rPr lang="ru-RU" sz="2800" baseline="30000" dirty="0"/>
              <a:t>3</a:t>
            </a:r>
            <a:r>
              <a:rPr lang="ru-RU" dirty="0"/>
              <a:t> 0,1 </a:t>
            </a:r>
            <a:r>
              <a:rPr lang="ru-RU" dirty="0" err="1"/>
              <a:t>н</a:t>
            </a:r>
            <a:r>
              <a:rPr lang="ru-RU" dirty="0"/>
              <a:t> раствора натрия гидроокиси, пошедшее на титрование 100 г меда.</a:t>
            </a:r>
          </a:p>
          <a:p>
            <a:pPr algn="just">
              <a:buNone/>
            </a:pPr>
            <a:r>
              <a:rPr lang="ru-RU" dirty="0"/>
              <a:t>		В химический стакан отмеряют 100 см</a:t>
            </a:r>
            <a:r>
              <a:rPr lang="ru-RU" sz="2800" baseline="30000" dirty="0"/>
              <a:t>3</a:t>
            </a:r>
            <a:r>
              <a:rPr lang="ru-RU" dirty="0"/>
              <a:t> раствора меда массовой концентрации 100 г/дм</a:t>
            </a:r>
            <a:r>
              <a:rPr lang="ru-RU" sz="2800" baseline="30000" dirty="0"/>
              <a:t>3</a:t>
            </a:r>
            <a:r>
              <a:rPr lang="ru-RU" dirty="0"/>
              <a:t>, прибавляют 5 капель спиртового раствора фенолфталеина массовой концентрации 10 г/дм</a:t>
            </a:r>
            <a:r>
              <a:rPr lang="ru-RU" sz="2800" baseline="30000" dirty="0"/>
              <a:t>3</a:t>
            </a:r>
            <a:r>
              <a:rPr lang="ru-RU" dirty="0"/>
              <a:t> и титруют 0,1 </a:t>
            </a:r>
            <a:r>
              <a:rPr lang="ru-RU" dirty="0" err="1"/>
              <a:t>н</a:t>
            </a:r>
            <a:r>
              <a:rPr lang="ru-RU" dirty="0"/>
              <a:t> раствором гидроокиси натрия до </a:t>
            </a:r>
            <a:r>
              <a:rPr lang="ru-RU" dirty="0" err="1"/>
              <a:t>слаборозового</a:t>
            </a:r>
            <a:r>
              <a:rPr lang="ru-RU" dirty="0"/>
              <a:t> окрашивания.</a:t>
            </a:r>
          </a:p>
          <a:p>
            <a:pPr algn="just" fontAlgn="base">
              <a:buNone/>
            </a:pPr>
            <a:r>
              <a:rPr lang="ru-RU" dirty="0"/>
              <a:t>		Оценка результатов. Количество см</a:t>
            </a:r>
            <a:r>
              <a:rPr lang="ru-RU" sz="2800" baseline="30000" dirty="0"/>
              <a:t>3</a:t>
            </a:r>
            <a:r>
              <a:rPr lang="ru-RU" dirty="0"/>
              <a:t> 0,1 </a:t>
            </a:r>
            <a:r>
              <a:rPr lang="ru-RU" dirty="0" err="1"/>
              <a:t>н</a:t>
            </a:r>
            <a:r>
              <a:rPr lang="ru-RU" dirty="0"/>
              <a:t> раствора натрия гидроокиси, израсходованное на титрование 100 см</a:t>
            </a:r>
            <a:r>
              <a:rPr lang="ru-RU" sz="2800" baseline="30000" dirty="0"/>
              <a:t>3</a:t>
            </a:r>
            <a:r>
              <a:rPr lang="ru-RU" dirty="0"/>
              <a:t> раствора меда массовой концентрации 100 г/дм</a:t>
            </a:r>
            <a:r>
              <a:rPr lang="ru-RU" sz="2800" baseline="30000" dirty="0"/>
              <a:t>3</a:t>
            </a:r>
            <a:r>
              <a:rPr lang="ru-RU" dirty="0"/>
              <a:t>, равно числу нормальных градусов (</a:t>
            </a:r>
            <a:r>
              <a:rPr lang="ru-RU" dirty="0" err="1"/>
              <a:t>миллиэквивалентов</a:t>
            </a:r>
            <a:r>
              <a:rPr lang="ru-RU" dirty="0"/>
              <a:t>) кислотности.</a:t>
            </a:r>
          </a:p>
          <a:p>
            <a:pPr algn="just" fontAlgn="base">
              <a:buNone/>
            </a:pPr>
            <a:r>
              <a:rPr lang="ru-RU" dirty="0"/>
              <a:t>		Расхождение между параллельными определениями не должно превышать ±0,02 нормального градуса.</a:t>
            </a:r>
          </a:p>
          <a:p>
            <a:pPr algn="just" fontAlgn="base">
              <a:buNone/>
            </a:pPr>
            <a:r>
              <a:rPr lang="ru-RU" dirty="0"/>
              <a:t>		Кислотность меньше единицы характерна для медов при скармливании пчелам сахарного сиропа, больше четырех - при искусственной инверсии.</a:t>
            </a:r>
          </a:p>
          <a:p>
            <a:pPr algn="just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общей кислотности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		В результате гидролиза тростникового (свекловичного) сахара посредством кислот, часть фруктозы разрушается с образованием </a:t>
            </a:r>
            <a:r>
              <a:rPr lang="ru-RU" dirty="0" err="1"/>
              <a:t>оксиметилфурфурола</a:t>
            </a:r>
            <a:r>
              <a:rPr lang="ru-RU" dirty="0"/>
              <a:t>. </a:t>
            </a:r>
            <a:r>
              <a:rPr lang="ru-RU" dirty="0" err="1"/>
              <a:t>Оксиметилфурфурол</a:t>
            </a:r>
            <a:r>
              <a:rPr lang="ru-RU" dirty="0"/>
              <a:t> с резорцином в кислой среде дает соединения, окрашенные в красный цвет разной интенсивности.</a:t>
            </a:r>
          </a:p>
          <a:p>
            <a:pPr algn="just">
              <a:buNone/>
            </a:pPr>
            <a:r>
              <a:rPr lang="ru-RU" dirty="0"/>
              <a:t>		В фарфоровую ступку помещают 4-6 г меда, добавляют 5-10 см</a:t>
            </a:r>
            <a:r>
              <a:rPr lang="ru-RU" sz="2800" baseline="30000" dirty="0"/>
              <a:t>3</a:t>
            </a:r>
            <a:r>
              <a:rPr lang="ru-RU" dirty="0"/>
              <a:t> эфира и тщательно растирают пестиком, эфирную вытяжку сливают в фарфоровую чашку (часовое стекло) и добавляют 5-6 кристалликов резорцина (его можно вносить в ступку в процессе приготовления вытяжки). Эфир выпаривают при комнатной температуре под тягой. Затем на сухой остаток наносят 1-2 капли концентрированной соляной кислоты (уд. вес 1.125).</a:t>
            </a:r>
          </a:p>
          <a:p>
            <a:pPr algn="just">
              <a:buNone/>
            </a:pPr>
            <a:r>
              <a:rPr lang="ru-RU" dirty="0"/>
              <a:t>		Оценка результатов. </a:t>
            </a:r>
          </a:p>
          <a:p>
            <a:pPr algn="just">
              <a:buNone/>
            </a:pPr>
            <a:r>
              <a:rPr lang="ru-RU" dirty="0"/>
              <a:t>		Зеленовато-грязную или желтую окраску оценивают как отрицательную реакцию.</a:t>
            </a:r>
          </a:p>
          <a:p>
            <a:pPr algn="just">
              <a:buNone/>
            </a:pPr>
            <a:r>
              <a:rPr lang="ru-RU" dirty="0"/>
              <a:t>		Оранжевая или </a:t>
            </a:r>
            <a:r>
              <a:rPr lang="ru-RU" dirty="0" err="1"/>
              <a:t>слаборозовая</a:t>
            </a:r>
            <a:r>
              <a:rPr lang="ru-RU" dirty="0"/>
              <a:t> свидетельствует о слабоположительной реакции (наблюдается при прогревании меда).</a:t>
            </a:r>
          </a:p>
          <a:p>
            <a:pPr algn="just">
              <a:buNone/>
            </a:pPr>
            <a:r>
              <a:rPr lang="ru-RU" dirty="0"/>
              <a:t>		Красная или вишнево-красная указывает, что мед содержит примесь искусственно инвертированного сахара или фальсификат в чистом виде.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</a:t>
            </a:r>
            <a:r>
              <a:rPr lang="ru-RU" b="1" dirty="0" err="1"/>
              <a:t>оксиметилфурфурола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		На металлическую сетку, положенную на стакан, помещают 50 г меда. Стакан ставят в сушильный шкаф, нагретый до 60°С (при отсутствии шкафа мед нагревают до 60°С на водяной бане).</a:t>
            </a:r>
          </a:p>
          <a:p>
            <a:pPr algn="just">
              <a:buNone/>
            </a:pPr>
            <a:r>
              <a:rPr lang="ru-RU" sz="2000" dirty="0"/>
              <a:t>		Оценка результатов. </a:t>
            </a:r>
          </a:p>
          <a:p>
            <a:pPr algn="just">
              <a:buNone/>
            </a:pPr>
            <a:r>
              <a:rPr lang="ru-RU" sz="2000" dirty="0"/>
              <a:t>		Мед должен пройти через сетку без видимого осадка. При обнаружении механических примесей мед подлежит очистке отстаиванием.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механических примесей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Спиртовая реакция. </a:t>
            </a:r>
          </a:p>
          <a:p>
            <a:pPr algn="just">
              <a:buNone/>
            </a:pPr>
            <a:r>
              <a:rPr lang="ru-RU" sz="1800" dirty="0"/>
              <a:t>		В пробирке смешивают 1 см</a:t>
            </a:r>
            <a:r>
              <a:rPr lang="ru-RU" sz="1800" baseline="30000" dirty="0"/>
              <a:t>3</a:t>
            </a:r>
            <a:r>
              <a:rPr lang="ru-RU" sz="1800" dirty="0"/>
              <a:t> водного раствора меда 1:1 и 8-10 см</a:t>
            </a:r>
            <a:r>
              <a:rPr lang="ru-RU" sz="1800" baseline="30000" dirty="0"/>
              <a:t>3</a:t>
            </a:r>
            <a:r>
              <a:rPr lang="ru-RU" sz="1800" dirty="0"/>
              <a:t> этилового </a:t>
            </a:r>
            <a:r>
              <a:rPr lang="ru-RU" sz="1800" dirty="0" err="1"/>
              <a:t>ректификованного</a:t>
            </a:r>
            <a:r>
              <a:rPr lang="ru-RU" sz="1800" dirty="0"/>
              <a:t> спирта массовой долей 96%. Содержимое пробирки перемешивают.</a:t>
            </a:r>
          </a:p>
          <a:p>
            <a:pPr algn="just">
              <a:buNone/>
            </a:pPr>
            <a:r>
              <a:rPr lang="ru-RU" sz="1800" dirty="0"/>
              <a:t>		Оценка результатов. Помутнение жидкости и выпадение хлопьев указывает на присутствие пади в меде.</a:t>
            </a:r>
          </a:p>
          <a:p>
            <a:pPr algn="just">
              <a:buNone/>
            </a:pPr>
            <a:r>
              <a:rPr lang="ru-RU" sz="1800" dirty="0"/>
              <a:t>		Реакция с ацетатом свинца. </a:t>
            </a:r>
          </a:p>
          <a:p>
            <a:pPr algn="just">
              <a:buNone/>
            </a:pPr>
            <a:r>
              <a:rPr lang="ru-RU" sz="1800" dirty="0"/>
              <a:t>		В пробирку наливают 2 см</a:t>
            </a:r>
            <a:r>
              <a:rPr lang="ru-RU" sz="1800" baseline="30000" dirty="0"/>
              <a:t>3</a:t>
            </a:r>
            <a:r>
              <a:rPr lang="ru-RU" sz="1800" dirty="0"/>
              <a:t> водного раствора меда в соотношении 1:1, добавляют 2 см</a:t>
            </a:r>
            <a:r>
              <a:rPr lang="ru-RU" sz="1800" baseline="30000" dirty="0"/>
              <a:t>3</a:t>
            </a:r>
            <a:r>
              <a:rPr lang="ru-RU" sz="1800" dirty="0"/>
              <a:t> воды и 5 капель раствора ацетата свинца массовой концентрации 250 г/дм</a:t>
            </a:r>
            <a:r>
              <a:rPr lang="ru-RU" sz="1800" baseline="30000" dirty="0"/>
              <a:t>3</a:t>
            </a:r>
            <a:r>
              <a:rPr lang="ru-RU" sz="1800" dirty="0"/>
              <a:t>, тщательно перемешивают и ставят в водяную баню при температуре 80-100°С на 3 мин. </a:t>
            </a:r>
          </a:p>
          <a:p>
            <a:pPr algn="just">
              <a:buNone/>
            </a:pPr>
            <a:r>
              <a:rPr lang="ru-RU" sz="1800" dirty="0"/>
              <a:t>		Оценка результатов. Образование рыхлых хлопьев, выпадающих в осадок, свидетельствует о положительной реакции на падь.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Определение падевого меда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1800" dirty="0"/>
              <a:t>		Для определения качества меда лаборатория ветеринарно-санитарной экспертизы проводит исследования по следующим показателям:</a:t>
            </a:r>
          </a:p>
          <a:p>
            <a:pPr algn="just" fontAlgn="base"/>
            <a:r>
              <a:rPr lang="ru-RU" sz="1800" dirty="0"/>
              <a:t>органолептические данные (цвет, аромат, вкус, консистенция и кристаллизация);</a:t>
            </a:r>
          </a:p>
          <a:p>
            <a:pPr algn="just" fontAlgn="base"/>
            <a:r>
              <a:rPr lang="ru-RU" sz="1800" dirty="0"/>
              <a:t>массовая доля воды;</a:t>
            </a:r>
          </a:p>
          <a:p>
            <a:pPr algn="just" fontAlgn="base"/>
            <a:r>
              <a:rPr lang="ru-RU" sz="1800" dirty="0"/>
              <a:t>присутствие </a:t>
            </a:r>
            <a:r>
              <a:rPr lang="ru-RU" sz="1800" dirty="0" err="1"/>
              <a:t>оксиметилфурфурола</a:t>
            </a:r>
            <a:r>
              <a:rPr lang="ru-RU" sz="1800" dirty="0"/>
              <a:t> (ОМФ);</a:t>
            </a:r>
          </a:p>
          <a:p>
            <a:pPr algn="just" fontAlgn="base"/>
            <a:r>
              <a:rPr lang="ru-RU" sz="1800" dirty="0" err="1"/>
              <a:t>диастазная</a:t>
            </a:r>
            <a:r>
              <a:rPr lang="ru-RU" sz="1800" dirty="0"/>
              <a:t> (амилазная) активность;</a:t>
            </a:r>
          </a:p>
          <a:p>
            <a:pPr algn="just" fontAlgn="base"/>
            <a:r>
              <a:rPr lang="ru-RU" sz="1800" dirty="0"/>
              <a:t>определение цветочной пыльцы;</a:t>
            </a:r>
          </a:p>
          <a:p>
            <a:pPr algn="just" fontAlgn="base"/>
            <a:r>
              <a:rPr lang="ru-RU" sz="1800" dirty="0"/>
              <a:t>общая кислотность;</a:t>
            </a:r>
          </a:p>
          <a:p>
            <a:pPr algn="just" fontAlgn="base"/>
            <a:r>
              <a:rPr lang="ru-RU" sz="1800" dirty="0"/>
              <a:t>массовая доля редуцирующего сахара;</a:t>
            </a:r>
          </a:p>
          <a:p>
            <a:pPr algn="just" fontAlgn="base"/>
            <a:r>
              <a:rPr lang="ru-RU" sz="1800" dirty="0"/>
              <a:t>содержание сахарозы (по показаниям);</a:t>
            </a:r>
          </a:p>
          <a:p>
            <a:pPr algn="just" fontAlgn="base"/>
            <a:r>
              <a:rPr lang="ru-RU" sz="1800" dirty="0"/>
              <a:t>наличие механических примесей (по показаниям);</a:t>
            </a:r>
          </a:p>
          <a:p>
            <a:pPr algn="just" fontAlgn="base"/>
            <a:r>
              <a:rPr lang="ru-RU" sz="1800" dirty="0"/>
              <a:t>содержание радиоактивных веществ.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Порядок проведения ветеринарно-санитарной экспертизы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/>
              <a:t>		</a:t>
            </a:r>
            <a:r>
              <a:rPr lang="ru-RU" sz="2000" b="1" dirty="0"/>
              <a:t>Определение примеси свекловичной (сахарной) патоки</a:t>
            </a:r>
            <a:endParaRPr lang="ru-RU" sz="2000" dirty="0"/>
          </a:p>
          <a:p>
            <a:pPr algn="just">
              <a:buNone/>
            </a:pPr>
            <a:r>
              <a:rPr lang="ru-RU" sz="2000" dirty="0"/>
              <a:t>		К 5 см</a:t>
            </a:r>
            <a:r>
              <a:rPr lang="ru-RU" sz="2000" baseline="30000" dirty="0"/>
              <a:t>3</a:t>
            </a:r>
            <a:r>
              <a:rPr lang="ru-RU" sz="2000" dirty="0"/>
              <a:t> водного раствора меда, приготовленного в соотношении 1:2, прибавляют 5-10 капель нитрата серебра массовой концентрации 50 г/дм</a:t>
            </a:r>
            <a:r>
              <a:rPr lang="ru-RU" sz="2000" baseline="30000" dirty="0"/>
              <a:t>3</a:t>
            </a:r>
            <a:r>
              <a:rPr lang="ru-RU" sz="2000" dirty="0"/>
              <a:t>.</a:t>
            </a:r>
          </a:p>
          <a:p>
            <a:pPr algn="just">
              <a:buNone/>
            </a:pPr>
            <a:r>
              <a:rPr lang="ru-RU" sz="2000" dirty="0"/>
              <a:t>		Оценка результатов. Помутнение смеси и появление осадка после внесения нитрата серебра указывает о присутствии в меде свекловичной патоки.</a:t>
            </a:r>
          </a:p>
          <a:p>
            <a:pPr algn="just">
              <a:buNone/>
            </a:pPr>
            <a:r>
              <a:rPr lang="ru-RU" sz="2000" b="1" dirty="0"/>
              <a:t>		Определение крахмальной патоки</a:t>
            </a:r>
          </a:p>
          <a:p>
            <a:pPr algn="just">
              <a:buNone/>
            </a:pPr>
            <a:r>
              <a:rPr lang="ru-RU" sz="2000" dirty="0"/>
              <a:t>		К 5 см</a:t>
            </a:r>
            <a:r>
              <a:rPr lang="ru-RU" sz="2000" baseline="30000" dirty="0"/>
              <a:t>3</a:t>
            </a:r>
            <a:r>
              <a:rPr lang="ru-RU" sz="2000" dirty="0"/>
              <a:t> профильтрованного через фильтр водного раствора меда, приготовленного в соотношении 1:2, по капле вносят раствор бария хлорида массовой концентрации 100 г/дм</a:t>
            </a:r>
            <a:r>
              <a:rPr lang="ru-RU" sz="2000" baseline="30000" dirty="0"/>
              <a:t>3</a:t>
            </a:r>
            <a:r>
              <a:rPr lang="ru-RU" sz="2000" dirty="0"/>
              <a:t>.</a:t>
            </a:r>
          </a:p>
          <a:p>
            <a:pPr algn="just">
              <a:buNone/>
            </a:pPr>
            <a:r>
              <a:rPr lang="ru-RU" sz="2000" dirty="0"/>
              <a:t>		Оценка результатов. Помутнение и выпадение белого осадка после внесения раствора бария хлорида свидетельствует о присутствии крахмальной патоки.</a:t>
            </a:r>
            <a:endParaRPr lang="ru-RU" sz="2000" b="1" dirty="0"/>
          </a:p>
          <a:p>
            <a:pPr algn="just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Определение примеси патоки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		5 см</a:t>
            </a:r>
            <a:r>
              <a:rPr lang="ru-RU" sz="2400" baseline="30000" dirty="0"/>
              <a:t>3</a:t>
            </a:r>
            <a:r>
              <a:rPr lang="ru-RU" sz="2400" dirty="0"/>
              <a:t> раствора меда 1:2 нагревают в пробирке до кипения, охлаждают до комнатной температуры и прибавляют 3-5 капель 0,1 </a:t>
            </a:r>
            <a:r>
              <a:rPr lang="ru-RU" sz="2400" dirty="0" err="1"/>
              <a:t>н</a:t>
            </a:r>
            <a:r>
              <a:rPr lang="ru-RU" sz="2400" dirty="0"/>
              <a:t> раствора йода.</a:t>
            </a:r>
          </a:p>
          <a:p>
            <a:pPr algn="just">
              <a:buNone/>
            </a:pPr>
            <a:r>
              <a:rPr lang="ru-RU" sz="2400" dirty="0"/>
              <a:t>		Оценка результатов. Появление синей окраски свидетельствует о присутствии в меде крахмала или муки.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Определение крахмала и муки</a:t>
            </a:r>
            <a:endParaRPr lang="ru-RU" dirty="0"/>
          </a:p>
        </p:txBody>
      </p:sp>
      <p:sp>
        <p:nvSpPr>
          <p:cNvPr id="32770" name="AutoShape 2" descr="Как можно проверить натуральность меда в домашних условиях – Блог АйДаМёд -  ALLHONE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allhoney.ru/upload/medialibrary/c55/proverit_kachestvo_meda_yodom.jpg?1589801399105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proverit_kachestvo_meda_yodom.jpg"/>
          <p:cNvPicPr>
            <a:picLocks noChangeAspect="1"/>
          </p:cNvPicPr>
          <p:nvPr/>
        </p:nvPicPr>
        <p:blipFill>
          <a:blip r:embed="rId2" cstate="print"/>
          <a:srcRect t="17355" b="13224"/>
          <a:stretch>
            <a:fillRect/>
          </a:stretch>
        </p:blipFill>
        <p:spPr>
          <a:xfrm>
            <a:off x="1907704" y="4077072"/>
            <a:ext cx="502915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		В практике </a:t>
            </a:r>
            <a:r>
              <a:rPr lang="ru-RU" dirty="0" err="1"/>
              <a:t>ветсанэксперта</a:t>
            </a:r>
            <a:r>
              <a:rPr lang="ru-RU" dirty="0"/>
              <a:t> могут встречаться случаи, когда к натуральному меду добавлены различные примеси: сахар, сахарный сироп, мука, крахмал, сахарная и крахмальная патоки, искусственный и сахарный мед.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примеси тростникового или свекловичного сахара</a:t>
            </a:r>
            <a:r>
              <a:rPr lang="ru-RU" dirty="0"/>
              <a:t>. С целью фальсификации сахарный песок добавляют при начальных признаках кристаллизации меда. Спустя некоторое время мед представляет собой равномерно закристаллизовавшуюся массу.</a:t>
            </a:r>
          </a:p>
          <a:p>
            <a:pPr algn="just">
              <a:buNone/>
            </a:pPr>
            <a:r>
              <a:rPr lang="ru-RU" dirty="0"/>
              <a:t>		Для установления примеси сахарного песка на предметном стекле готовят тонкие мазки из меда и просматривают под малым увеличением микроскопа. Кристаллы сахара имеют форму крупных </a:t>
            </a:r>
            <a:r>
              <a:rPr lang="ru-RU" dirty="0" err="1"/>
              <a:t>глыбок</a:t>
            </a:r>
            <a:r>
              <a:rPr lang="ru-RU" dirty="0"/>
              <a:t> (квадраты, прямоугольники, фигуры неправильной геометрической формы); кристаллы натурального меда (глюкоза) представлены в виде нитей игольчатой или звездчатой формы. Видимые при этом округлые образования с черной каймой являются пузырьками воздуха.</a:t>
            </a:r>
          </a:p>
          <a:p>
            <a:pPr algn="just">
              <a:buNone/>
            </a:pPr>
            <a:r>
              <a:rPr lang="ru-RU" dirty="0"/>
              <a:t>		Если же сахарный песок добавляют в жидкий мед, то он быстро выпадает в осадок, что легко распознается </a:t>
            </a:r>
            <a:r>
              <a:rPr lang="ru-RU" dirty="0" err="1"/>
              <a:t>органолептически</a:t>
            </a:r>
            <a:r>
              <a:rPr lang="ru-RU" dirty="0"/>
              <a:t>. В необходимых случаях прибегают к микроскопии мазков.</a:t>
            </a:r>
          </a:p>
          <a:p>
            <a:pPr algn="just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фальсификации меда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примеси сахарного сиропа</a:t>
            </a:r>
            <a:r>
              <a:rPr lang="ru-RU" dirty="0"/>
              <a:t>. При подогревании натуральный мед легко смешивается с сахарным сиропом. Выявить этот вид фальсификации по органолептическим показателям довольно трудно. Такой мед более светлой окраски, вкус своеобразный, аромат слабо выражен, консистенция более жидкая. Поэтому при подозрении на примесь к меду сахарного сиропа используют лабораторные методы. При данном виде фальсификации значительно снижаются </a:t>
            </a:r>
            <a:r>
              <a:rPr lang="ru-RU" dirty="0" err="1"/>
              <a:t>диастазная</a:t>
            </a:r>
            <a:r>
              <a:rPr lang="ru-RU" dirty="0"/>
              <a:t> активность, количество инвертированного сахара, содержание минеральных веществ и повышается содержание сахарозы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инвертированного сахара</a:t>
            </a:r>
            <a:r>
              <a:rPr lang="ru-RU" dirty="0"/>
              <a:t>. Суммарное содержание в меде моносахаридов (в основном глюкозы и фруктозы) принято называть инвертированным сахаром. Содержание его в меде ниже нормы свидетельствует о фальсификации продукта сахарным сиропом или другими веществами.</a:t>
            </a:r>
          </a:p>
          <a:p>
            <a:pPr algn="just">
              <a:buNone/>
            </a:pPr>
            <a:r>
              <a:rPr lang="ru-RU" dirty="0"/>
              <a:t>		Наличие инвертированного сахара устанавливают </a:t>
            </a:r>
            <a:r>
              <a:rPr lang="ru-RU" dirty="0" err="1"/>
              <a:t>феррицианидным</a:t>
            </a:r>
            <a:r>
              <a:rPr lang="ru-RU" dirty="0"/>
              <a:t> способом, основанным на окислении сахаров в щелочном растворе красной кровяной соли. Индикатором служит метиленовая синь. Существует два метода определения инвертированного сахара: качественный и количественный.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примеси муки или крахмала</a:t>
            </a:r>
            <a:r>
              <a:rPr lang="ru-RU" dirty="0"/>
              <a:t>. Муку или крахмал добавляют в мед для создания видимости кристаллизации, что указывает, как правило, на его натуральность. Обнаруживают эти примеси с помощью раствора </a:t>
            </a:r>
            <a:r>
              <a:rPr lang="ru-RU" dirty="0" err="1"/>
              <a:t>Люголя</a:t>
            </a:r>
            <a:r>
              <a:rPr lang="ru-RU" dirty="0"/>
              <a:t>. Появление синей окраски указывает на наличие в меде муки или крахмала.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примеси желатина</a:t>
            </a:r>
            <a:r>
              <a:rPr lang="ru-RU" dirty="0"/>
              <a:t>. Желатин добавляют в мед для повышения вязкости. При этом ухудшаются его вкус и аромат, снижаются </a:t>
            </a:r>
            <a:r>
              <a:rPr lang="ru-RU" dirty="0" err="1"/>
              <a:t>диастазная</a:t>
            </a:r>
            <a:r>
              <a:rPr lang="ru-RU" dirty="0"/>
              <a:t> активность и содержание инвертированного сахара. Примесь в меде желатина устанавливают путем добавления к раствору меда (1:2) нескольких капель 5%-ного раствора танина. Образование белых хлопьев свидетельствует о присутствии в меде желатина.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в меде примеси сахарной (свекловичной) патоки.</a:t>
            </a:r>
            <a:r>
              <a:rPr lang="ru-RU" dirty="0"/>
              <a:t> Добавление сахарной патоки в мед ухудшает его органолептические показатели (запах патоки, высокая вязкость и др.), снижает содержание инвертированного сахара и </a:t>
            </a:r>
            <a:r>
              <a:rPr lang="ru-RU" dirty="0" err="1"/>
              <a:t>диастазную</a:t>
            </a:r>
            <a:r>
              <a:rPr lang="ru-RU" dirty="0"/>
              <a:t> активность.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примеси крахмальной патоки</a:t>
            </a:r>
            <a:r>
              <a:rPr lang="ru-RU" dirty="0"/>
              <a:t>. Изменения в меде при добавлении в него крахмальной патоки такие же, как и при добавлении сахарной патоки.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2053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b="1" u="sng" dirty="0"/>
              <a:t>Определение сахарного меда</a:t>
            </a:r>
            <a:r>
              <a:rPr lang="ru-RU" dirty="0"/>
              <a:t>. Сахарный мед - продукт переработки пчелами сиропа, приготовленного из тростникового (свекловичного) сахара. Производство сахарного меда считается фальсификацией, и продажа его под видом пчелиного запрещается. Состав сахарного меда зависит от продолжительности или степени его переработки пчелами. Степень же переработки пчелами сахарного сиропа зависит от сроков его скармливания, концентрации сиропа и добавления к нему кислоты.</a:t>
            </a:r>
          </a:p>
          <a:p>
            <a:pPr algn="just">
              <a:buNone/>
            </a:pPr>
            <a:r>
              <a:rPr lang="ru-RU" dirty="0"/>
              <a:t>		Влажность сахарных медов составляет 15-21,1 %. По этому показателю они практически не отличаются от натурального меда (13,4-22,2 %). По количеству глюкозы (32,6 %) и фруктозы (35,3 %) сахарный мед также не отличается от натурального. Количество сахарозы в сахарном меде выше (1,7-13,3 %), чем в натуральном (0-12,9 %). </a:t>
            </a:r>
          </a:p>
          <a:p>
            <a:pPr algn="just">
              <a:buNone/>
            </a:pPr>
            <a:r>
              <a:rPr lang="ru-RU" dirty="0"/>
              <a:t>		Для выявления сахарного меда пригодны следующие показатели: аромат (запах старых сотов), вкус (пресный, пустой), консистенция (у </a:t>
            </a:r>
            <a:r>
              <a:rPr lang="ru-RU" dirty="0" err="1"/>
              <a:t>свежеоткаченного</a:t>
            </a:r>
            <a:r>
              <a:rPr lang="ru-RU" dirty="0"/>
              <a:t> - жидкая, при хранении - густая, клейкая, липкая, студенистая), кристаллизация (</a:t>
            </a:r>
            <a:r>
              <a:rPr lang="ru-RU" dirty="0" err="1"/>
              <a:t>салообразная</a:t>
            </a:r>
            <a:r>
              <a:rPr lang="ru-RU" dirty="0"/>
              <a:t>), пыльцевой состав (отсутствие доминирующей пыльцы одного вида растения), общая кислотность (не более 1 град), зольность (значительно ниже 0,1 %), содержание сахарозы (более 5 %), фальсификат обладает правым вращением на поляриметре.</a:t>
            </a:r>
          </a:p>
          <a:p>
            <a:pPr algn="just">
              <a:buNone/>
            </a:pP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Мед натуральный по органолептическим показателям должен соответствовать следующим требованиям.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544" t="26334" r="34444" b="26067"/>
          <a:stretch>
            <a:fillRect/>
          </a:stretch>
        </p:blipFill>
        <p:spPr bwMode="auto">
          <a:xfrm>
            <a:off x="1331640" y="1196752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Физико-химические показатели меда должны отвечать следующим ветеринарно-санитарным требованиям: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544" t="23534" r="34838" b="19767"/>
          <a:stretch>
            <a:fillRect/>
          </a:stretch>
        </p:blipFill>
        <p:spPr bwMode="auto">
          <a:xfrm>
            <a:off x="1475656" y="980728"/>
            <a:ext cx="63346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626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		При получении сомнительных показателей (недостаточно выраженная </a:t>
            </a:r>
            <a:r>
              <a:rPr lang="ru-RU" sz="1800" dirty="0" err="1"/>
              <a:t>органолептика</a:t>
            </a:r>
            <a:r>
              <a:rPr lang="ru-RU" sz="1800" dirty="0"/>
              <a:t>, низкая ферментативная активность, отклонение общей кислотности менее 1 или более 4 и редуцирующего сахара) проводят дополнительные качественные исследования на сахарозу и другие примеси</a:t>
            </a:r>
          </a:p>
          <a:p>
            <a:pPr algn="just">
              <a:buNone/>
            </a:pPr>
            <a:r>
              <a:rPr lang="ru-RU" sz="1800" dirty="0"/>
              <a:t>		При необходимости определения антибиотиков, возбудителей заразных болезней пчел пробы направляют в ветеринарную лабораторию.</a:t>
            </a:r>
          </a:p>
          <a:p>
            <a:pPr algn="just">
              <a:buNone/>
            </a:pPr>
            <a:r>
              <a:rPr lang="ru-RU" sz="1800" dirty="0"/>
              <a:t>		При экспертизе сотового меда определяют органолептические показатели, соотношение открытых и запечатанных сот, наличие сахарного меда, признаков брожения, присутствие в сотах расплода (в случае выявления - удаляют).</a:t>
            </a:r>
          </a:p>
          <a:p>
            <a:pPr algn="just">
              <a:buNone/>
            </a:pPr>
            <a:r>
              <a:rPr lang="ru-RU" sz="1800" dirty="0"/>
              <a:t>		Мед, не реализованный в течение дня и не сданный для хранения, подлежит повторной экспертизе.</a:t>
            </a:r>
          </a:p>
        </p:txBody>
      </p:sp>
      <p:pic>
        <p:nvPicPr>
          <p:cNvPr id="3074" name="Picture 2" descr="С пасеки на ярмар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62625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800" dirty="0"/>
              <a:t>		Основанием отказа выдачи разрешения к продаже служит следующее:</a:t>
            </a:r>
          </a:p>
          <a:p>
            <a:pPr algn="just" fontAlgn="base"/>
            <a:r>
              <a:rPr lang="ru-RU" sz="1800" dirty="0"/>
              <a:t>несоответствие тары санитарным требованиям;</a:t>
            </a:r>
          </a:p>
          <a:p>
            <a:pPr algn="just" fontAlgn="base"/>
            <a:r>
              <a:rPr lang="ru-RU" sz="1800" dirty="0"/>
              <a:t>несоответствие органолептических показателей;</a:t>
            </a:r>
          </a:p>
          <a:p>
            <a:pPr algn="just" fontAlgn="base"/>
            <a:r>
              <a:rPr lang="ru-RU" sz="1800" dirty="0"/>
              <a:t>превышение содержания массовой доли воды;</a:t>
            </a:r>
          </a:p>
          <a:p>
            <a:pPr algn="just" fontAlgn="base"/>
            <a:r>
              <a:rPr lang="ru-RU" sz="1800" dirty="0" err="1"/>
              <a:t>диастазная</a:t>
            </a:r>
            <a:r>
              <a:rPr lang="ru-RU" sz="1800" dirty="0"/>
              <a:t> активность ниже установленной;</a:t>
            </a:r>
          </a:p>
          <a:p>
            <a:pPr algn="just" fontAlgn="base"/>
            <a:r>
              <a:rPr lang="ru-RU" sz="1800" dirty="0"/>
              <a:t>признаки брожения;</a:t>
            </a:r>
          </a:p>
          <a:p>
            <a:pPr algn="just" fontAlgn="base"/>
            <a:r>
              <a:rPr lang="ru-RU" sz="1800" dirty="0"/>
              <a:t>механические примеси;</a:t>
            </a:r>
          </a:p>
          <a:p>
            <a:pPr algn="just" fontAlgn="base"/>
            <a:r>
              <a:rPr lang="ru-RU" sz="1800" dirty="0"/>
              <a:t>фальсификация всех видов;</a:t>
            </a:r>
          </a:p>
          <a:p>
            <a:pPr algn="just" fontAlgn="base"/>
            <a:r>
              <a:rPr lang="ru-RU" sz="1800" dirty="0"/>
              <a:t>присутствие антибиотиков;</a:t>
            </a:r>
          </a:p>
          <a:p>
            <a:pPr algn="just" fontAlgn="base"/>
            <a:r>
              <a:rPr lang="ru-RU" sz="1800" dirty="0"/>
              <a:t>радиоактивность (выше временного допустимого уровня);</a:t>
            </a:r>
          </a:p>
          <a:p>
            <a:pPr algn="just" fontAlgn="base"/>
            <a:r>
              <a:rPr lang="ru-RU" sz="1800" dirty="0"/>
              <a:t>сотовый мед, расфасованный в малообъемную тару или в виде палочек, упакованный в целлофан.</a:t>
            </a:r>
          </a:p>
          <a:p>
            <a:pPr algn="just" fontAlgn="base">
              <a:buNone/>
            </a:pPr>
            <a:r>
              <a:rPr lang="ru-RU" sz="1800" dirty="0"/>
              <a:t>		 Забракованный (фальсифицированный) мед подлежит денатурации.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/>
              <a:t>		Пробы меда отбирают трубчатым пробоотборником из нержавеющей стали, алюминия или его сплавов диаметром 10-12 мм, погружая его до дна или на всю длину рабочего объема. Пробоотборник извлекают, дают стечь меду с наружной поверхности и затем мед сливают из пробоотборника в специально подготовленную чистую и сухую посуду.</a:t>
            </a:r>
          </a:p>
          <a:p>
            <a:pPr algn="just">
              <a:buNone/>
            </a:pPr>
            <a:r>
              <a:rPr lang="ru-RU" sz="1800" dirty="0"/>
              <a:t>		Закристаллизованный мед из тары отбирают коническим щупом длиной не менее 500 мм с прорезью по всей длине. Щуп погружают под углом от края емкости вглубь и извлекают его с одновременным вращением. Чистым сухим шпателем отбирают верхнюю и нижнюю части содержимого щупа.</a:t>
            </a:r>
          </a:p>
          <a:p>
            <a:pPr algn="just">
              <a:buNone/>
            </a:pPr>
            <a:r>
              <a:rPr lang="ru-RU" sz="1800" dirty="0"/>
              <a:t>		Сотовый мед принимают на экспертизу, если он запечатан и не закристаллизован. Пробы меда из рамок вырезают ножом. После удаления восковых крышечек (</a:t>
            </a:r>
            <a:r>
              <a:rPr lang="ru-RU" sz="1800" dirty="0" err="1"/>
              <a:t>забруса</a:t>
            </a:r>
            <a:r>
              <a:rPr lang="ru-RU" sz="1800" dirty="0"/>
              <a:t>) образец помещают на сетчатый фильтр с диаметром ячеек 1-2 мм и ставят в термостат при температуре 40-45°С.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Отбор проб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/>
              <a:t>		Определение цвета. Мед наливают в пробирку или цилиндр из бесцветного стекла (если мед закристаллизован, его предварительно распускают на водяной бане при температуре 45-50°С). Цвет меда определяют визуально при дневном освещении.</a:t>
            </a:r>
          </a:p>
          <a:p>
            <a:pPr algn="just">
              <a:buNone/>
            </a:pPr>
            <a:r>
              <a:rPr lang="ru-RU" sz="1600" dirty="0"/>
              <a:t>		Определение аромата. В стеклянный бюкс (стакан) помещают 30-40 г меда, закрывают крышкой и нагревают на водяной бане при температуре 40-45°С в течение 10 мин. бюкс извлекают из бани, снимают крышку и делают короткий вдох через нос.</a:t>
            </a:r>
          </a:p>
          <a:p>
            <a:pPr algn="just">
              <a:buNone/>
            </a:pPr>
            <a:r>
              <a:rPr lang="ru-RU" sz="1600" dirty="0"/>
              <a:t>		Определение вкуса. Для оценки вкуса меда оптимальной температурой считается 30°С, поэтому пробу перед исследованием подогревают на водяной бане.</a:t>
            </a:r>
          </a:p>
          <a:p>
            <a:pPr algn="just">
              <a:buNone/>
            </a:pPr>
            <a:r>
              <a:rPr lang="ru-RU" sz="1600" dirty="0"/>
              <a:t>		Определение консистенции. Консистенцию определяют погружением шпателя в мед, имеющий температуру 20°С, шпатель извлекают и оценивают характер стекания меда:</a:t>
            </a:r>
          </a:p>
          <a:p>
            <a:pPr algn="just"/>
            <a:r>
              <a:rPr lang="ru-RU" sz="1600" dirty="0"/>
              <a:t>жидкий мед - на шпателе небольшое количество меда, стекающего мелкими частыми каплями;</a:t>
            </a:r>
          </a:p>
          <a:p>
            <a:pPr algn="just"/>
            <a:r>
              <a:rPr lang="ru-RU" sz="1600" dirty="0"/>
              <a:t>вязкий мед - на шпателе значительное количество меда, стекающего редкими, вытянутыми каплями;</a:t>
            </a:r>
          </a:p>
          <a:p>
            <a:pPr algn="just"/>
            <a:r>
              <a:rPr lang="ru-RU" sz="1600" dirty="0"/>
              <a:t>очень вязкий мед - на шпателе значительное количество меда, который при стекании образует длинные тяжи;</a:t>
            </a:r>
          </a:p>
          <a:p>
            <a:pPr algn="just"/>
            <a:r>
              <a:rPr lang="ru-RU" sz="1600" dirty="0"/>
              <a:t>мед плотной консистенции - шпатель погружается в мед под давлением.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органолептических показателей меда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/>
              <a:t>		Определение ареометром</a:t>
            </a:r>
          </a:p>
          <a:p>
            <a:pPr algn="just">
              <a:buNone/>
            </a:pPr>
            <a:r>
              <a:rPr lang="ru-RU" dirty="0"/>
              <a:t>		Метод основан на свойстве водных растворов меда изменять плотность в зависимости от его массовой доли.</a:t>
            </a:r>
          </a:p>
          <a:p>
            <a:pPr algn="just">
              <a:buNone/>
            </a:pPr>
            <a:r>
              <a:rPr lang="ru-RU" dirty="0"/>
              <a:t>		Приготовление раствора меда 1:2. </a:t>
            </a:r>
          </a:p>
          <a:p>
            <a:pPr algn="just">
              <a:buNone/>
            </a:pPr>
            <a:r>
              <a:rPr lang="ru-RU" dirty="0"/>
              <a:t>		100 г меда растворяют в 200 см</a:t>
            </a:r>
            <a:r>
              <a:rPr lang="ru-RU" sz="2800" baseline="30000" dirty="0"/>
              <a:t>3</a:t>
            </a:r>
            <a:r>
              <a:rPr lang="ru-RU" dirty="0"/>
              <a:t> дистиллированной воды при температуре 30-40°С, а затем охлаждают до 15-25°С.</a:t>
            </a:r>
          </a:p>
          <a:p>
            <a:pPr algn="just">
              <a:buNone/>
            </a:pPr>
            <a:r>
              <a:rPr lang="ru-RU" dirty="0"/>
              <a:t>		В цилиндр наливают 200-250 см раствора меда 1:2 и определяют температуру. Если температура раствора выше 25°С или ниже 15°С, его охлаждают или нагревают. Затем в цилиндр опускают ареометр, исключая его соприкосновение со стенками. Через 10-15 сек учитывают показания прибора и по таблице находят величину массовой доли воды.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Определение массовой доли воды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2435</Words>
  <Application>Microsoft Office PowerPoint</Application>
  <PresentationFormat>Экран (4:3)</PresentationFormat>
  <Paragraphs>134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Бумажная</vt:lpstr>
      <vt:lpstr>Определение качества мёда. Фальсификация</vt:lpstr>
      <vt:lpstr>Порядок проведения ветеринарно-санитарной экспертизы</vt:lpstr>
      <vt:lpstr>Презентация PowerPoint</vt:lpstr>
      <vt:lpstr>Презентация PowerPoint</vt:lpstr>
      <vt:lpstr>Презентация PowerPoint</vt:lpstr>
      <vt:lpstr>Презентация PowerPoint</vt:lpstr>
      <vt:lpstr>Отбор проб</vt:lpstr>
      <vt:lpstr>Определение органолептических показателей меда</vt:lpstr>
      <vt:lpstr>Определение массовой доли воды </vt:lpstr>
      <vt:lpstr>Презентация PowerPoint</vt:lpstr>
      <vt:lpstr>Определение массовой доли воды </vt:lpstr>
      <vt:lpstr>Презентация PowerPoint</vt:lpstr>
      <vt:lpstr>Определение цветочной пыльцы</vt:lpstr>
      <vt:lpstr>Презентация PowerPoint</vt:lpstr>
      <vt:lpstr>Презентация PowerPoint</vt:lpstr>
      <vt:lpstr>Определение общей кислотности</vt:lpstr>
      <vt:lpstr>Определение оксиметилфурфурола</vt:lpstr>
      <vt:lpstr>Определение механических примесей</vt:lpstr>
      <vt:lpstr>Определение падевого меда</vt:lpstr>
      <vt:lpstr>Определение примеси патоки</vt:lpstr>
      <vt:lpstr>Определение крахмала и муки</vt:lpstr>
      <vt:lpstr>Определение фальсификации меда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качества мёда. Фальсификация</dc:title>
  <dc:creator>Олень Безбашенный</dc:creator>
  <cp:lastModifiedBy>PGAU</cp:lastModifiedBy>
  <cp:revision>1</cp:revision>
  <dcterms:created xsi:type="dcterms:W3CDTF">2022-03-16T06:20:59Z</dcterms:created>
  <dcterms:modified xsi:type="dcterms:W3CDTF">2024-09-11T06:51:10Z</dcterms:modified>
</cp:coreProperties>
</file>