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9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13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50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1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6982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77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3057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714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825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69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67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84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93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14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02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09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6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40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F687B7-17AB-4CE1-A847-74976FB0154D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C9FBFB-65B5-4876-A50F-4D58913F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8425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  <p:sldLayoutId id="2147483921" r:id="rId13"/>
    <p:sldLayoutId id="2147483922" r:id="rId14"/>
    <p:sldLayoutId id="2147483923" r:id="rId15"/>
    <p:sldLayoutId id="2147483924" r:id="rId16"/>
    <p:sldLayoutId id="21474839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6A092-20B4-4DCD-BCAE-F6FDA94E6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9509"/>
            <a:ext cx="7202078" cy="1809947"/>
          </a:xfrm>
        </p:spPr>
        <p:txBody>
          <a:bodyPr>
            <a:normAutofit/>
          </a:bodyPr>
          <a:lstStyle/>
          <a:p>
            <a:r>
              <a:rPr lang="ru-RU" sz="3600" dirty="0"/>
              <a:t>Органолептическая оценка меда</a:t>
            </a:r>
          </a:p>
        </p:txBody>
      </p:sp>
      <p:pic>
        <p:nvPicPr>
          <p:cNvPr id="3074" name="Picture 2" descr="Министерство сельского хозяйства разработало новые правила ветеринарно-санитарной  экспертизы меда | Алатырский район Чувашской Республики">
            <a:extLst>
              <a:ext uri="{FF2B5EF4-FFF2-40B4-BE49-F238E27FC236}">
                <a16:creationId xmlns:a16="http://schemas.microsoft.com/office/drawing/2014/main" id="{EB700AD8-4563-412E-BC6C-8553E112E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01" y="2479248"/>
            <a:ext cx="5837056" cy="389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Продажа мёда с личной пасеки: советы специалистов / Россельхознадзор">
            <a:extLst>
              <a:ext uri="{FF2B5EF4-FFF2-40B4-BE49-F238E27FC236}">
                <a16:creationId xmlns:a16="http://schemas.microsoft.com/office/drawing/2014/main" id="{EBCE692C-17FE-4154-A65F-61894AC19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240" y="1481457"/>
            <a:ext cx="5133555" cy="399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03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0432D-42B8-4A33-9B98-1F3A92F01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74" y="140173"/>
            <a:ext cx="11786347" cy="1092288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Органолептические и физико-химические показатели натурального меда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3AA36E-6C7D-4238-AB29-3AB773CB3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353" y="563157"/>
            <a:ext cx="10256364" cy="4499037"/>
          </a:xfrm>
        </p:spPr>
        <p:txBody>
          <a:bodyPr>
            <a:normAutofit/>
          </a:bodyPr>
          <a:lstStyle/>
          <a:p>
            <a:r>
              <a:rPr lang="ru-RU" dirty="0"/>
              <a:t>Цвет меда определяют визуально при дневном освещении. Цвет меда бывает от светло-прозрачного до темно-коричневого и даже черного, что зависит в первую очередь от растений, с которых собран нектар, а также времени сбора. К бесцветным (прозрачный, белый) относят мед с белой акации, кипрейный, хлопчатниковый, малиновый, с белого клевера, </a:t>
            </a:r>
            <a:r>
              <a:rPr lang="ru-RU" dirty="0" err="1"/>
              <a:t>белладонниковый</a:t>
            </a:r>
            <a:r>
              <a:rPr lang="ru-RU" dirty="0"/>
              <a:t>. </a:t>
            </a:r>
            <a:r>
              <a:rPr lang="ru-RU" dirty="0" err="1"/>
              <a:t>Светлоянтарные</a:t>
            </a:r>
            <a:r>
              <a:rPr lang="ru-RU" dirty="0"/>
              <a:t> виды меда: липовый, с желтого клевера, донниковый, шалфейный, полевой, </a:t>
            </a:r>
            <a:r>
              <a:rPr lang="ru-RU" dirty="0" err="1"/>
              <a:t>степной.Янтарный</a:t>
            </a:r>
            <a:r>
              <a:rPr lang="ru-RU" dirty="0"/>
              <a:t> (желтый) цвет у горчичного, </a:t>
            </a:r>
            <a:r>
              <a:rPr lang="ru-RU" dirty="0" err="1"/>
              <a:t>подсолнечникового</a:t>
            </a:r>
            <a:r>
              <a:rPr lang="ru-RU" dirty="0"/>
              <a:t>, тыквенного, огуречного, люцернового, лугового меда. К темно-янтарным и темным видам меда относят: гречишный, вересковый, каштановый, табачный, лесной, цитрусовый, вишневый и др. </a:t>
            </a:r>
          </a:p>
        </p:txBody>
      </p:sp>
      <p:pic>
        <p:nvPicPr>
          <p:cNvPr id="4098" name="Picture 2" descr="Что будет, если съедать ложку меда каждый день - РИА Новости Спорт,  07.12.2021">
            <a:extLst>
              <a:ext uri="{FF2B5EF4-FFF2-40B4-BE49-F238E27FC236}">
                <a16:creationId xmlns:a16="http://schemas.microsoft.com/office/drawing/2014/main" id="{59BD57B0-547D-416E-9CFA-0FB936728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616" y="4252623"/>
            <a:ext cx="4382416" cy="246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48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2C2BF3-B802-446E-BD31-AAD98F72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07" y="195605"/>
            <a:ext cx="10175467" cy="5912963"/>
          </a:xfrm>
        </p:spPr>
        <p:txBody>
          <a:bodyPr>
            <a:normAutofit/>
          </a:bodyPr>
          <a:lstStyle/>
          <a:p>
            <a:r>
              <a:rPr lang="ru-RU" dirty="0"/>
              <a:t>Аромат меда. Мед имеет специфический приятный аромат, зависящий от нектароноса, примесей в меде, длительности и условий хранения, а также от нагревания и фальсификации, от наличия в нем эфирных масел, находящихся в нектаре растений. Каждый вид меда имеет аромат, присущий только одному данному сорту. У старого меда слабый аромат. Аромат меда может служить критерием для браковки меда (не свойственные меду запахи). При этом нужно знать, что некоторые падевые меды обладают непривлекательным и даже неприятным за пахом. Некоторые виды меда (табачный, с золотарника) имеют неприятный аромат, у кипрейного его почти нет. Аромат меда исчезает при брожении, длительном и интенсивном нагревании, при добавлении искусственно инвертированного сахара, тростникового сахара, патоки и других, а так же при кормлении пчел сахарным сиропом.</a:t>
            </a:r>
          </a:p>
        </p:txBody>
      </p:sp>
    </p:spTree>
    <p:extLst>
      <p:ext uri="{BB962C8B-B14F-4D97-AF65-F5344CB8AC3E}">
        <p14:creationId xmlns:p14="http://schemas.microsoft.com/office/powerpoint/2010/main" val="371776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24F8652-2A79-43A8-B1DE-BBC203C97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0"/>
            <a:ext cx="9685273" cy="6172200"/>
          </a:xfrm>
        </p:spPr>
        <p:txBody>
          <a:bodyPr/>
          <a:lstStyle/>
          <a:p>
            <a:r>
              <a:rPr lang="ru-RU" dirty="0"/>
              <a:t>Вкус. Вкус определяют после предварительного нагревания меда до 30 °С. Почти все виды меда имеют приятный, сладкий вкус со слабо-кислым привкусом. Допускается слабо-горький привкус в каштановом, ивовом, табачном и падевом медах. Не допускается выпуск в продажу меда с кислым, горьким и другими неприятными привкусами. Вкус может служить объективным показателем при выбраковке меда. Однако следует иметь в виду, что некоторые виды меда (вересковый, ивовый, падевый, каштановый, табачный) имеют горьковатый привкус, а у горчичного и кипрейного — вкус иногда своеобразный или неясно выраженный.</a:t>
            </a:r>
          </a:p>
        </p:txBody>
      </p:sp>
    </p:spTree>
    <p:extLst>
      <p:ext uri="{BB962C8B-B14F-4D97-AF65-F5344CB8AC3E}">
        <p14:creationId xmlns:p14="http://schemas.microsoft.com/office/powerpoint/2010/main" val="2639769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13CA8F-D8B9-45D5-AA1B-6BC45267D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487" y="200319"/>
            <a:ext cx="10388338" cy="6457361"/>
          </a:xfrm>
        </p:spPr>
        <p:txBody>
          <a:bodyPr>
            <a:normAutofit/>
          </a:bodyPr>
          <a:lstStyle/>
          <a:p>
            <a:r>
              <a:rPr lang="ru-RU" dirty="0"/>
              <a:t>Консистенция. По консистенции жидкого меда судят о его водности и зрелости. После откачки мед в течение 3—10 недель находится в жидком сиропообразном состоянии, а затем кристаллизуется. Кристаллизация может быть </a:t>
            </a:r>
            <a:r>
              <a:rPr lang="ru-RU" dirty="0" err="1"/>
              <a:t>салообразной</a:t>
            </a:r>
            <a:r>
              <a:rPr lang="ru-RU" dirty="0"/>
              <a:t> — кристаллы не видны невооруженным глазом; мелкозернистой — размер кристаллов не более 0,5 мм; крупнозернистой — размер кристаллов более 0,5 мм. Вид кристаллизации не может служить пороком. Скорость кристаллизации зависит от химического состава, ботанического происхождения и условий хранения. Сравнительно быстро кристаллизуется мед гречишный, горчичный, клеверный, кипрейный, кориандровый, липовый, люцерновый, </a:t>
            </a:r>
            <a:r>
              <a:rPr lang="ru-RU" dirty="0" err="1"/>
              <a:t>подсолнечниковый</a:t>
            </a:r>
            <a:r>
              <a:rPr lang="ru-RU" dirty="0"/>
              <a:t>, хлопчатниковый, некоторые падевые меда и др. К медам, которые трудно кристаллизуются, относятся с белой акации, вересковый, каштановый, вишневый, шалфейный, апельсиновый, падевый с лиственных пород деревьев и др. Процесс кристаллизации зависит от температуры. Наиболее интенсивно он происходит при температуре 13—15 °С. При изменении температуры (повышение или понижение) кристаллизация замедляется; кристаллы растворяются при 40 °С и выше. Скорость кристаллизации зависит от химического состава, ботанического происхождения и условий хранения меда. </a:t>
            </a:r>
          </a:p>
        </p:txBody>
      </p:sp>
    </p:spTree>
    <p:extLst>
      <p:ext uri="{BB962C8B-B14F-4D97-AF65-F5344CB8AC3E}">
        <p14:creationId xmlns:p14="http://schemas.microsoft.com/office/powerpoint/2010/main" val="320001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219382-B7C7-4CB0-9372-2C5BC1EA8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432" y="648092"/>
            <a:ext cx="10298015" cy="5375635"/>
          </a:xfrm>
        </p:spPr>
        <p:txBody>
          <a:bodyPr>
            <a:normAutofit/>
          </a:bodyPr>
          <a:lstStyle/>
          <a:p>
            <a:r>
              <a:rPr lang="ru-RU" dirty="0"/>
              <a:t>Консистенцию (вязкость) определяют погружением шпателя в мед, имеющий температуру 20°С, затем шпатель извлекают и оценивают характер стекания меда:</a:t>
            </a:r>
          </a:p>
          <a:p>
            <a:r>
              <a:rPr lang="ru-RU" dirty="0"/>
              <a:t> жидкий мед — на шпателе небольшое количество меда, стекающее мелкими частыми каплями. Жидкая консистенция характерна для меда с белой акации, клеверного, кипрейного и при содержании в нем воды более 21 %; </a:t>
            </a:r>
          </a:p>
          <a:p>
            <a:r>
              <a:rPr lang="ru-RU" dirty="0"/>
              <a:t>вязкий мед — на шпателе значительное количество меда, стекающего крупными редкими вытянутыми каплями. Вязкая консистенция присуща большинству видов цветочного меда; </a:t>
            </a:r>
          </a:p>
          <a:p>
            <a:r>
              <a:rPr lang="ru-RU" dirty="0"/>
              <a:t>очень вязкий мед — на шпателе значительное количество меда, который при стекании образует длинные тяжи. Очень вязкая консистенция характерна для падевого меда и цветочного в процессе кристаллизации; </a:t>
            </a:r>
          </a:p>
          <a:p>
            <a:r>
              <a:rPr lang="ru-RU" dirty="0"/>
              <a:t>плотная консистенция — шпатель погружается в мед под давлением.</a:t>
            </a:r>
          </a:p>
        </p:txBody>
      </p:sp>
    </p:spTree>
    <p:extLst>
      <p:ext uri="{BB962C8B-B14F-4D97-AF65-F5344CB8AC3E}">
        <p14:creationId xmlns:p14="http://schemas.microsoft.com/office/powerpoint/2010/main" val="398962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2A61DC-1959-466F-A569-73238EA49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31648" cy="5696146"/>
          </a:xfrm>
        </p:spPr>
        <p:txBody>
          <a:bodyPr>
            <a:normAutofit/>
          </a:bodyPr>
          <a:lstStyle/>
          <a:p>
            <a:r>
              <a:rPr lang="ru-RU" dirty="0"/>
              <a:t>Основанием для отказа о выдаче разрешения для продажи меда на рынке служит один или несколько показателей: </a:t>
            </a:r>
          </a:p>
          <a:p>
            <a:r>
              <a:rPr lang="ru-RU" dirty="0"/>
              <a:t>отсутствие ветеринарных документов и ветеринарно-санитарного паспорта пасеки; </a:t>
            </a:r>
          </a:p>
          <a:p>
            <a:r>
              <a:rPr lang="ru-RU" dirty="0"/>
              <a:t>несоответствие органолептических данных; повышенное содержание воды; </a:t>
            </a:r>
          </a:p>
          <a:p>
            <a:r>
              <a:rPr lang="ru-RU" dirty="0"/>
              <a:t>низкое </a:t>
            </a:r>
            <a:r>
              <a:rPr lang="ru-RU" dirty="0" err="1"/>
              <a:t>диастазное</a:t>
            </a:r>
            <a:r>
              <a:rPr lang="ru-RU" dirty="0"/>
              <a:t> число; пониженное содержание инвертированных (редуцирующих) Сахаров; </a:t>
            </a:r>
          </a:p>
          <a:p>
            <a:r>
              <a:rPr lang="ru-RU" dirty="0"/>
              <a:t>фальсификация всех видов; </a:t>
            </a:r>
          </a:p>
          <a:p>
            <a:r>
              <a:rPr lang="ru-RU" dirty="0"/>
              <a:t>наличие антибиотиков; </a:t>
            </a:r>
          </a:p>
          <a:p>
            <a:r>
              <a:rPr lang="ru-RU" dirty="0"/>
              <a:t>радиоактивность выше допустимых норм. </a:t>
            </a:r>
          </a:p>
        </p:txBody>
      </p:sp>
    </p:spTree>
    <p:extLst>
      <p:ext uri="{BB962C8B-B14F-4D97-AF65-F5344CB8AC3E}">
        <p14:creationId xmlns:p14="http://schemas.microsoft.com/office/powerpoint/2010/main" val="226476442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726</TotalTime>
  <Words>742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Сектор</vt:lpstr>
      <vt:lpstr>Органолептическая оценка меда</vt:lpstr>
      <vt:lpstr>Органолептические и физико-химические показатели натурального меда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Ветеринарно-санитарная экспертиза мяса и мясных продуктов в условиях лабораторий ветсанэкспертизы  продовольственных рынков</dc:title>
  <dc:creator>Григорий</dc:creator>
  <cp:lastModifiedBy>PGAU</cp:lastModifiedBy>
  <cp:revision>4</cp:revision>
  <dcterms:created xsi:type="dcterms:W3CDTF">2022-05-22T20:18:24Z</dcterms:created>
  <dcterms:modified xsi:type="dcterms:W3CDTF">2024-09-10T11:58:41Z</dcterms:modified>
</cp:coreProperties>
</file>