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9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3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0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1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6982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77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057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14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25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9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7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4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3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14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2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9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6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0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8425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  <p:sldLayoutId id="21474839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6A092-20B4-4DCD-BCAE-F6FDA94E6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9509"/>
            <a:ext cx="7202078" cy="1809947"/>
          </a:xfrm>
        </p:spPr>
        <p:txBody>
          <a:bodyPr>
            <a:normAutofit/>
          </a:bodyPr>
          <a:lstStyle/>
          <a:p>
            <a:r>
              <a:rPr lang="ru-RU" sz="3600" dirty="0"/>
              <a:t>Классификация меда</a:t>
            </a:r>
          </a:p>
        </p:txBody>
      </p:sp>
      <p:pic>
        <p:nvPicPr>
          <p:cNvPr id="3074" name="Picture 2" descr="Министерство сельского хозяйства разработало новые правила ветеринарно-санитарной  экспертизы меда | Алатырский район Чувашской Республики">
            <a:extLst>
              <a:ext uri="{FF2B5EF4-FFF2-40B4-BE49-F238E27FC236}">
                <a16:creationId xmlns:a16="http://schemas.microsoft.com/office/drawing/2014/main" id="{EB700AD8-4563-412E-BC6C-8553E112E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01" y="2479248"/>
            <a:ext cx="5837056" cy="389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родажа мёда с личной пасеки: советы специалистов / Россельхознадзор">
            <a:extLst>
              <a:ext uri="{FF2B5EF4-FFF2-40B4-BE49-F238E27FC236}">
                <a16:creationId xmlns:a16="http://schemas.microsoft.com/office/drawing/2014/main" id="{EBCE692C-17FE-4154-A65F-61894AC19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240" y="1481457"/>
            <a:ext cx="5133555" cy="399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03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DB6CA-66A1-4D81-9B85-D28DA2632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562" y="587781"/>
            <a:ext cx="9873809" cy="960485"/>
          </a:xfrm>
        </p:spPr>
        <p:txBody>
          <a:bodyPr>
            <a:normAutofit/>
          </a:bodyPr>
          <a:lstStyle/>
          <a:p>
            <a:r>
              <a:rPr lang="ru-RU" sz="2800" dirty="0"/>
              <a:t>Требования, предъявляемые к меду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63CBE2-CAEE-4B8D-90D7-27063E4D6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654" y="827201"/>
            <a:ext cx="10152667" cy="566786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На рынок мед может быть доставлен в однородной и неоднородной таре: в деревянных бочонках, алюминиевых флягах, стеклянной, эмалированной и глиняной (глазурованной) посуде. Не допускается тара из дуба и хвойных пород деревьев, а также крашеные, ржавые, медные и оцинкованные емкости. Мед принимают на экспертизу при наличии у владельца ветеринарной справки или ветеринарного свидетельства (при продаже меда за пределами района) и ветеринарно-санитарного паспорта пасеки. Если в ветеринарном документе указано, что пчелиные семьи обрабатывались антибиотиками, такой мед необходимо направлять в лабораторию для определения их остаточных количеств. </a:t>
            </a:r>
          </a:p>
          <a:p>
            <a:pPr algn="just"/>
            <a:r>
              <a:rPr lang="ru-RU" dirty="0"/>
              <a:t>Сотовый мед принимают на экспертизу лишь в запечатанном не менее чем на две трети площади сот и незакристаллизованном виде. Соты должны быть белого или желтого цвета.</a:t>
            </a:r>
          </a:p>
        </p:txBody>
      </p:sp>
    </p:spTree>
    <p:extLst>
      <p:ext uri="{BB962C8B-B14F-4D97-AF65-F5344CB8AC3E}">
        <p14:creationId xmlns:p14="http://schemas.microsoft.com/office/powerpoint/2010/main" val="181994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910DD2-3DF2-4438-BAF4-DD828FC47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304" y="110765"/>
            <a:ext cx="10571392" cy="3773078"/>
          </a:xfrm>
        </p:spPr>
        <p:txBody>
          <a:bodyPr/>
          <a:lstStyle/>
          <a:p>
            <a:r>
              <a:rPr lang="ru-RU" dirty="0"/>
              <a:t>Правилами ветеринарно-санитарной экспертизы меда при продаже на рынках (1995) предусмотрено отбирать из каждой контролируемой единицы упаковки 100 г меда, а при определении содержания воды ареометром — 200 г. Для сотового меда в качестве пробы отбирают часть сотов площадью 25 см2 из каждой пятой </a:t>
            </a:r>
            <a:r>
              <a:rPr lang="ru-RU" dirty="0" err="1"/>
              <a:t>соторамки</a:t>
            </a:r>
            <a:r>
              <a:rPr lang="ru-RU" dirty="0"/>
              <a:t>. Если мед кусковой (не в рамке), то отбирают соты в тех же размерах от каждой упаковки. После органолептического, лабораторного исследований остатки проб возврату владельцу не подлежат, их направляют на техническую утилизацию</a:t>
            </a:r>
          </a:p>
        </p:txBody>
      </p:sp>
    </p:spTree>
    <p:extLst>
      <p:ext uri="{BB962C8B-B14F-4D97-AF65-F5344CB8AC3E}">
        <p14:creationId xmlns:p14="http://schemas.microsoft.com/office/powerpoint/2010/main" val="291009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7107B6A-344D-41EC-9297-D88F31716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85" y="150829"/>
            <a:ext cx="8534400" cy="2918662"/>
          </a:xfrm>
        </p:spPr>
        <p:txBody>
          <a:bodyPr/>
          <a:lstStyle/>
          <a:p>
            <a:r>
              <a:rPr lang="ru-RU" dirty="0"/>
              <a:t>При проведении дополнительных исследований меда в ветеринарной лаборатории отбирают пробу не менее 500 г: одну половину отправляют в лабораторию, а вторую хранят до получения результатов исследования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EE39ADF-8076-449A-8BA2-962408660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800" y="2582101"/>
            <a:ext cx="6037279" cy="402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49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B9385-63B9-4A72-8A7E-227AB62A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4" y="462087"/>
            <a:ext cx="11965756" cy="1036776"/>
          </a:xfrm>
        </p:spPr>
        <p:txBody>
          <a:bodyPr/>
          <a:lstStyle/>
          <a:p>
            <a:r>
              <a:rPr lang="ru-RU" dirty="0"/>
              <a:t>Классификация меда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361E06-537A-43EA-93B1-5CCD99F2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980475"/>
            <a:ext cx="11328679" cy="5333215"/>
          </a:xfrm>
        </p:spPr>
        <p:txBody>
          <a:bodyPr>
            <a:normAutofit/>
          </a:bodyPr>
          <a:lstStyle/>
          <a:p>
            <a:r>
              <a:rPr lang="ru-RU" dirty="0"/>
              <a:t>Мед классифицируют по ряду признаков.</a:t>
            </a:r>
          </a:p>
          <a:p>
            <a:r>
              <a:rPr lang="ru-RU" dirty="0"/>
              <a:t>По происхождению различают мед цветочный (нектарный) и падевый.</a:t>
            </a:r>
          </a:p>
          <a:p>
            <a:r>
              <a:rPr lang="ru-RU" dirty="0"/>
              <a:t>Цветочный мед пчелы вырабатывают из нектара цветков растений. Он может быть </a:t>
            </a:r>
            <a:r>
              <a:rPr lang="ru-RU" dirty="0" err="1"/>
              <a:t>монофлорный</a:t>
            </a:r>
            <a:r>
              <a:rPr lang="ru-RU" dirty="0"/>
              <a:t> (с однородных цветков) и </a:t>
            </a:r>
            <a:r>
              <a:rPr lang="ru-RU" dirty="0" err="1"/>
              <a:t>полифлорный</a:t>
            </a:r>
            <a:r>
              <a:rPr lang="ru-RU" dirty="0"/>
              <a:t> (с разнотравья).</a:t>
            </a:r>
          </a:p>
          <a:p>
            <a:r>
              <a:rPr lang="ru-RU" dirty="0"/>
              <a:t> К </a:t>
            </a:r>
            <a:r>
              <a:rPr lang="ru-RU" dirty="0" err="1"/>
              <a:t>монофлорным</a:t>
            </a:r>
            <a:r>
              <a:rPr lang="ru-RU" dirty="0"/>
              <a:t> медам относят гречишный, подсол-</a:t>
            </a:r>
            <a:r>
              <a:rPr lang="ru-RU" dirty="0" err="1"/>
              <a:t>нечниковый</a:t>
            </a:r>
            <a:r>
              <a:rPr lang="ru-RU" dirty="0"/>
              <a:t>, липовый и другие, к </a:t>
            </a:r>
            <a:r>
              <a:rPr lang="ru-RU" dirty="0" err="1"/>
              <a:t>полифлорным</a:t>
            </a:r>
            <a:r>
              <a:rPr lang="ru-RU" dirty="0"/>
              <a:t> — полевой, горный, степной, лесной и смешанный. </a:t>
            </a:r>
          </a:p>
          <a:p>
            <a:r>
              <a:rPr lang="ru-RU" dirty="0"/>
              <a:t>Падевый мед может быть животного (сладкие выделения некоторых насекомых) или растительного происхождения (сахаристые вещества на листьях растений</a:t>
            </a:r>
          </a:p>
        </p:txBody>
      </p:sp>
    </p:spTree>
    <p:extLst>
      <p:ext uri="{BB962C8B-B14F-4D97-AF65-F5344CB8AC3E}">
        <p14:creationId xmlns:p14="http://schemas.microsoft.com/office/powerpoint/2010/main" val="314321715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727</TotalTime>
  <Words>337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Классификация меда</vt:lpstr>
      <vt:lpstr>Требования, предъявляемые к меду</vt:lpstr>
      <vt:lpstr>Презентация PowerPoint</vt:lpstr>
      <vt:lpstr>Презентация PowerPoint</vt:lpstr>
      <vt:lpstr>Классификация меда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Ветеринарно-санитарная экспертиза мяса и мясных продуктов в условиях лабораторий ветсанэкспертизы  продовольственных рынков</dc:title>
  <dc:creator>Григорий</dc:creator>
  <cp:lastModifiedBy>PGAU</cp:lastModifiedBy>
  <cp:revision>4</cp:revision>
  <dcterms:created xsi:type="dcterms:W3CDTF">2022-05-22T20:18:24Z</dcterms:created>
  <dcterms:modified xsi:type="dcterms:W3CDTF">2024-09-10T11:57:49Z</dcterms:modified>
</cp:coreProperties>
</file>