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9" r:id="rId5"/>
    <p:sldId id="260" r:id="rId6"/>
    <p:sldId id="262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1428736"/>
            <a:ext cx="67866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</a:rPr>
              <a:t>Определение </a:t>
            </a:r>
          </a:p>
          <a:p>
            <a:pPr algn="ctr"/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</a:rPr>
              <a:t>содержания нитратов</a:t>
            </a:r>
          </a:p>
          <a:p>
            <a:pPr algn="ctr"/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</a:rPr>
              <a:t>в</a:t>
            </a:r>
            <a:r>
              <a:rPr lang="ru-RU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</a:rPr>
              <a:t> продуктах питания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>
                <a:solidFill>
                  <a:srgbClr val="C00000"/>
                </a:solidFill>
              </a:rPr>
              <a:t>«Скажи мне, что ты ешь, и я скажу тебе, чем ты болеешь»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(русская пословица)</a:t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72560" cy="58578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    Общеизвестно, что самое дорогое у человека – это его здоровье, которое невозможно купить и на которое прежде всего влияют такие проблемы как неблагоприятная экологическая обстановка, курение, алкоголизм. Однако не стоит забывать и о том, что наше здоровье  во многом зависит от правильного питания. 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    Не секрет, что для укрепления здоровья 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лучше есть больше овощей и фруктов. 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По Брегу,  3/5 всей диеты должны составлять 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фрукты и овощи: сырые, печеные и слегка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вареные, но они должны быть здоровыми и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чистыми от таких веществ как нитраты и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нитриты.</a:t>
            </a:r>
            <a:r>
              <a:rPr lang="ru-RU" dirty="0"/>
              <a:t> </a:t>
            </a:r>
            <a:r>
              <a:rPr lang="ru-RU" b="1" dirty="0">
                <a:latin typeface="Arial Narrow" pitchFamily="34" charset="0"/>
              </a:rPr>
              <a:t>Систематическое поступление в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организм повышенных количеств нитратов, 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чревато неблагоприятными сдвигами в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жизнедеятельности организма, возрастанием 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риска онкологических заболеваний.</a:t>
            </a:r>
          </a:p>
          <a:p>
            <a:pPr>
              <a:buNone/>
            </a:pPr>
            <a:endParaRPr lang="ru-RU" b="1" dirty="0">
              <a:latin typeface="Arial Narrow" pitchFamily="34" charset="0"/>
            </a:endParaRPr>
          </a:p>
        </p:txBody>
      </p:sp>
      <p:pic>
        <p:nvPicPr>
          <p:cNvPr id="2051" name="Picture 3" descr="C:\Documents and Settings\user\Рабочий стол\Нитраты\ovo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389781"/>
            <a:ext cx="2344481" cy="2873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571744"/>
            <a:ext cx="5429288" cy="4000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>
                <a:latin typeface="Arial Narrow" pitchFamily="34" charset="0"/>
              </a:rPr>
              <a:t>По данным ООН, только за период с 1962 по 1972 г. производство азотных удобрений возросло с 16 до 42 млн.т.  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latin typeface="Arial Narrow" pitchFamily="34" charset="0"/>
              </a:rPr>
              <a:t>По данным Института питания Академии медицинских наук нашей страны, годовая потребность в овощах в различных районах нашей страны составляет от 128 до 146 кг в год на душу населения. 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s and Settings\user\Рабочий стол\От идеи к воплощению\Нитраты\3075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202232"/>
            <a:ext cx="1993882" cy="1452117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286380" y="2214554"/>
            <a:ext cx="3400420" cy="321471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Впервые заговорили о нитратах в нашей стране в 70-х годах ХХ века,  когда в Узбекистане случилось несколько массовых желудочно-кишечных отравлений арбузами, при их чрезмерной подкормке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аммиачной селитрой.</a:t>
            </a:r>
          </a:p>
        </p:txBody>
      </p:sp>
      <p:pic>
        <p:nvPicPr>
          <p:cNvPr id="1028" name="Picture 4" descr="C:\Documents and Settings\user\Рабочий стол\От идеи к воплощению\Нитраты\f073b2fd0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1690691" cy="208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571736" y="714356"/>
            <a:ext cx="3114668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714356"/>
            <a:ext cx="62151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Вредное влияние повышенных доз нитратных и нитритных форм азота обсуждается Продовольственной комиссией ООН, Всемирной организацией здравоохранения (ВОЗ) и Академией Медицинских наук. Решением этой проблемы занимаются медики, работники сельского хозяйства, агрохимики и селекционеры.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547CED3-A886-40E1-A82E-DF497F48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572560" cy="550072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Нитраты </a:t>
            </a:r>
            <a:r>
              <a:rPr lang="ru-RU" b="1" dirty="0">
                <a:latin typeface="Arial Narrow" pitchFamily="34" charset="0"/>
              </a:rPr>
              <a:t>– это соли азотной кислоты. Наиболее важное значение имеют нитраты натрия, калия, аммония и кальция, которые на практике называются </a:t>
            </a:r>
            <a:r>
              <a:rPr lang="ru-RU" b="1" u="sng" dirty="0">
                <a:latin typeface="Arial Narrow" pitchFamily="34" charset="0"/>
              </a:rPr>
              <a:t>селитрами</a:t>
            </a:r>
            <a:r>
              <a:rPr lang="ru-RU" b="1" dirty="0">
                <a:latin typeface="Arial Narrow" pitchFamily="34" charset="0"/>
              </a:rPr>
              <a:t>. Они применяются в качестве минеральных удобрений, стимулирующих рост и увеличение  зеленой массы растений.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Корневые системы всех без исключения растений хорошо усваивают нитраты. В результате участия ферментов и углеводов происходит восстановление нитратов до аммиака, который при взаимодействии с органическими кислотами образует аминокислоты – строительный материал для белков. Если в почве избыток нитратов, то они не успевают полностью превратиться в аминокислоты. Нитраты поднимаются по корню и могут осесть в любой части растения. Они превращаются в нитриты  и отравляют организм.</a:t>
            </a:r>
          </a:p>
        </p:txBody>
      </p:sp>
      <p:pic>
        <p:nvPicPr>
          <p:cNvPr id="4098" name="Picture 2" descr="C:\Documents and Settings\user\Рабочий стол\Нитраты\a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66" y="5429264"/>
            <a:ext cx="1738303" cy="13037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4285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НИТРАТЫ И ИХ ИСТОЧНИКИ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ПРИРОДНЫЕ ИСТОЧНИКИ НИТРАТОВ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71480"/>
            <a:ext cx="8572560" cy="857256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Arial Narrow" pitchFamily="34" charset="0"/>
              </a:rPr>
              <a:t>    В небольшом количестве нитраты находятся в окружающей среде, обуславливая круговорот азота в природе.</a:t>
            </a:r>
          </a:p>
        </p:txBody>
      </p:sp>
      <p:pic>
        <p:nvPicPr>
          <p:cNvPr id="5122" name="Picture 2" descr="C:\Documents and Settings\user\Рабочий стол\Нитраты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429552" cy="536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НИТРАТЫ В ПРОДУКТАХ ПИТАНИЯ</a:t>
            </a:r>
          </a:p>
        </p:txBody>
      </p:sp>
      <p:sp>
        <p:nvSpPr>
          <p:cNvPr id="6" name="Выноска с четырьмя стрелками 5"/>
          <p:cNvSpPr/>
          <p:nvPr/>
        </p:nvSpPr>
        <p:spPr>
          <a:xfrm>
            <a:off x="2071670" y="1857364"/>
            <a:ext cx="4714908" cy="3571900"/>
          </a:xfrm>
          <a:prstGeom prst="quad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Narrow" pitchFamily="34" charset="0"/>
              </a:rPr>
              <a:t>источники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857232"/>
            <a:ext cx="2786082" cy="9286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Растительные продукты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3214686"/>
            <a:ext cx="1643106" cy="9286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Мясные продукты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9454" y="3143248"/>
            <a:ext cx="1714512" cy="9286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молоко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02" y="5572140"/>
            <a:ext cx="2786082" cy="9286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Колбасные изделия</a:t>
            </a:r>
          </a:p>
        </p:txBody>
      </p:sp>
      <p:pic>
        <p:nvPicPr>
          <p:cNvPr id="7170" name="Picture 2" descr="C:\Documents and Settings\user\Рабочий стол\Нитраты\73415756_962f1ff00369_1024x7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813262"/>
            <a:ext cx="2883445" cy="2115672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Нитраты\447222_f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329719" y="528272"/>
            <a:ext cx="2174460" cy="2546627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Нитраты\zamye poleznye produkty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14818"/>
            <a:ext cx="2214578" cy="1755744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итраты\7a41ff3eea2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15016"/>
            <a:ext cx="1333488" cy="1029286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Нитраты\374172_5528nothumb5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143380"/>
            <a:ext cx="2357429" cy="235742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001024" y="6357958"/>
            <a:ext cx="71438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Пути попадания нитратов в организм человека</a:t>
            </a:r>
            <a:endParaRPr lang="ru-RU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024" y="5357826"/>
            <a:ext cx="71438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214282" y="357166"/>
            <a:ext cx="7358114" cy="1500198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Основная масса нитратов попадает в организм человека с консервами и свежими овощами (40-80% суточного количества нитратов)</a:t>
            </a: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214282" y="1643050"/>
            <a:ext cx="6786610" cy="1571636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Незначительное количество нитратов попадает с хлебо-булочными изделиями, фруктами, молочными продуктами  (1%)</a:t>
            </a: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14282" y="2928934"/>
            <a:ext cx="5857916" cy="1428760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Нитраты поступают с водой, которая является одним из основных условий нормальной жизни</a:t>
            </a: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14282" y="4071942"/>
            <a:ext cx="5000660" cy="1571636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Также нитраты могут поступать через лекарственные препараты и табак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214282" y="5286364"/>
            <a:ext cx="4429156" cy="1571636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Часть нитратов может образоваться в организме человека при его обмене веществ</a:t>
            </a:r>
          </a:p>
        </p:txBody>
      </p:sp>
      <p:pic>
        <p:nvPicPr>
          <p:cNvPr id="17411" name="Picture 3" descr="C:\Documents and Settings\user\Рабочий стол\От идеи к воплощению\Нитраты\12441187604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14290"/>
            <a:ext cx="992166" cy="744125"/>
          </a:xfrm>
          <a:prstGeom prst="rect">
            <a:avLst/>
          </a:prstGeom>
          <a:noFill/>
        </p:spPr>
      </p:pic>
      <p:pic>
        <p:nvPicPr>
          <p:cNvPr id="17413" name="Picture 5" descr="C:\Documents and Settings\user\Рабочий стол\От идеи к воплощению\Нитраты\73415756_962f1ff00369_1024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142984"/>
            <a:ext cx="1479890" cy="1085841"/>
          </a:xfrm>
          <a:prstGeom prst="rect">
            <a:avLst/>
          </a:prstGeom>
          <a:noFill/>
        </p:spPr>
      </p:pic>
      <p:pic>
        <p:nvPicPr>
          <p:cNvPr id="17414" name="Picture 6" descr="C:\Documents and Settings\user\Рабочий стол\От идеи к воплощению\Нитраты\celtas-leite-azedo-com-sal-e-pimen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214554"/>
            <a:ext cx="947731" cy="947731"/>
          </a:xfrm>
          <a:prstGeom prst="rect">
            <a:avLst/>
          </a:prstGeom>
          <a:noFill/>
        </p:spPr>
      </p:pic>
      <p:pic>
        <p:nvPicPr>
          <p:cNvPr id="17415" name="Picture 7" descr="C:\Documents and Settings\user\Рабочий стол\От идеи к воплощению\Нитраты\810bc41dc7a82278183e17bd955babcb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6528" y="3000372"/>
            <a:ext cx="1393040" cy="928694"/>
          </a:xfrm>
          <a:prstGeom prst="rect">
            <a:avLst/>
          </a:prstGeom>
          <a:noFill/>
        </p:spPr>
      </p:pic>
      <p:pic>
        <p:nvPicPr>
          <p:cNvPr id="17416" name="Picture 8" descr="C:\Documents and Settings\user\Рабочий стол\От идеи к воплощению\Нитраты\vo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143380"/>
            <a:ext cx="1143008" cy="934696"/>
          </a:xfrm>
          <a:prstGeom prst="rect">
            <a:avLst/>
          </a:prstGeom>
          <a:noFill/>
        </p:spPr>
      </p:pic>
      <p:pic>
        <p:nvPicPr>
          <p:cNvPr id="17417" name="Picture 9" descr="C:\Documents and Settings\user\Рабочий стол\От идеи к воплощению\Нитраты\zydus_cadilla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5286388"/>
            <a:ext cx="1539505" cy="1282689"/>
          </a:xfrm>
          <a:prstGeom prst="rect">
            <a:avLst/>
          </a:prstGeom>
          <a:noFill/>
        </p:spPr>
      </p:pic>
      <p:pic>
        <p:nvPicPr>
          <p:cNvPr id="17418" name="Picture 10" descr="C:\Documents and Settings\user\Рабочий стол\От идеи к воплощению\Нитраты\1264804223_enc_81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4071942"/>
            <a:ext cx="1095366" cy="146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9" name="Picture 11" descr="C:\Documents and Settings\user\Рабочий стол\От идеи к воплощению\Нитраты\papieros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4203" y="5572140"/>
            <a:ext cx="1476359" cy="1107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Допустимые нормы нитратов для человека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5272" y="5357826"/>
            <a:ext cx="100013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-357222" y="2571744"/>
            <a:ext cx="3714776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223938" y="4081466"/>
            <a:ext cx="7143800" cy="7143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28728" y="4000504"/>
            <a:ext cx="142876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28728" y="3714752"/>
            <a:ext cx="142876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28728" y="3286124"/>
            <a:ext cx="142876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28728" y="2857496"/>
            <a:ext cx="142876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28728" y="2428868"/>
            <a:ext cx="142876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28728" y="2000240"/>
            <a:ext cx="142876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28728" y="1571612"/>
            <a:ext cx="142876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1142984"/>
            <a:ext cx="142876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85918" y="421481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Дневная доза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7620" y="421481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ПДК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7884" y="421481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Токсическая доза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7224" y="357187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itchFamily="34" charset="0"/>
              </a:rPr>
              <a:t>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7224" y="3143248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itchFamily="34" charset="0"/>
              </a:rPr>
              <a:t>200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7224" y="1000108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itchFamily="34" charset="0"/>
              </a:rPr>
              <a:t>700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7224" y="2786058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itchFamily="34" charset="0"/>
              </a:rPr>
              <a:t>300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7224" y="142873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itchFamily="34" charset="0"/>
              </a:rPr>
              <a:t>600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224" y="235743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itchFamily="34" charset="0"/>
              </a:rPr>
              <a:t>400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24" y="185736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itchFamily="34" charset="0"/>
              </a:rPr>
              <a:t>500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7224" y="3786190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143108" y="3286124"/>
            <a:ext cx="714380" cy="7858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14810" y="2071678"/>
            <a:ext cx="714380" cy="207170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429388" y="1500174"/>
            <a:ext cx="714380" cy="264320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14414" y="4643446"/>
            <a:ext cx="6429420" cy="20717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 тошнота, рвота;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 признаки кислородного голодания (синюшность губ, </a:t>
            </a:r>
          </a:p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     коннечностей, сзистых оболочек);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 одышка;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 головная боль, шум в ушах;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 сонливость</a:t>
            </a:r>
          </a:p>
        </p:txBody>
      </p:sp>
      <p:pic>
        <p:nvPicPr>
          <p:cNvPr id="16385" name="Picture 1" descr="C:\Documents and Settings\user\Рабочий стол\От идеи к воплощению\Нитраты\qxey3rrb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2824" y="142852"/>
            <a:ext cx="1428760" cy="142876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214282" y="4857760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FF0000"/>
                </a:solidFill>
                <a:latin typeface="Arial Narrow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338</TotalTime>
  <Words>558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 Narrow</vt:lpstr>
      <vt:lpstr>Century Schoolbook</vt:lpstr>
      <vt:lpstr>Wingdings</vt:lpstr>
      <vt:lpstr>Wingdings 2</vt:lpstr>
      <vt:lpstr>Эркер</vt:lpstr>
      <vt:lpstr>Презентация PowerPoint</vt:lpstr>
      <vt:lpstr>«Скажи мне, что ты ешь, и я скажу тебе, чем ты болеешь» (русская пословица) </vt:lpstr>
      <vt:lpstr>Презентация PowerPoint</vt:lpstr>
      <vt:lpstr>Презентация PowerPoint</vt:lpstr>
      <vt:lpstr>ПРИРОДНЫЕ ИСТОЧНИКИ НИТРАТОВ</vt:lpstr>
      <vt:lpstr>НИТРАТЫ В ПРОДУКТАХ ПИТАНИЯ</vt:lpstr>
      <vt:lpstr>Пути попадания нитратов в организм человека</vt:lpstr>
      <vt:lpstr>Допустимые нормы нитратов для человека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PGAU</dc:creator>
  <cp:lastModifiedBy>PGAU</cp:lastModifiedBy>
  <cp:revision>44</cp:revision>
  <dcterms:modified xsi:type="dcterms:W3CDTF">2024-09-11T07:54:57Z</dcterms:modified>
</cp:coreProperties>
</file>