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9" d="100"/>
          <a:sy n="39" d="100"/>
        </p:scale>
        <p:origin x="9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13846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C42369-1B1E-455E-AD98-004013CA5AED}" type="datetimeFigureOut">
              <a:rPr lang="ru-RU" smtClean="0"/>
              <a:t>11.09.2024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362099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407946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8355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2612392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3416884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2881072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310441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51263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314693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223647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1C42369-1B1E-455E-AD98-004013CA5AED}" type="datetimeFigureOut">
              <a:rPr lang="ru-RU" smtClean="0"/>
              <a:t>11.09.2024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321580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1C42369-1B1E-455E-AD98-004013CA5AED}" type="datetimeFigureOut">
              <a:rPr lang="ru-RU" smtClean="0"/>
              <a:t>11.09.2024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387010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198655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126036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F1C42369-1B1E-455E-AD98-004013CA5AED}" type="datetimeFigureOut">
              <a:rPr lang="ru-RU" smtClean="0"/>
              <a:t>11.09.2024</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233185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1C42369-1B1E-455E-AD98-004013CA5AED}" type="datetimeFigureOut">
              <a:rPr lang="ru-RU" smtClean="0"/>
              <a:t>11.09.2024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242F7E-7CEA-4218-A520-399892AB91DA}" type="slidenum">
              <a:rPr lang="ru-RU" smtClean="0"/>
              <a:t>‹#›</a:t>
            </a:fld>
            <a:endParaRPr lang="ru-RU"/>
          </a:p>
        </p:txBody>
      </p:sp>
    </p:spTree>
    <p:extLst>
      <p:ext uri="{BB962C8B-B14F-4D97-AF65-F5344CB8AC3E}">
        <p14:creationId xmlns:p14="http://schemas.microsoft.com/office/powerpoint/2010/main" val="79290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C42369-1B1E-455E-AD98-004013CA5AED}" type="datetimeFigureOut">
              <a:rPr lang="ru-RU" smtClean="0"/>
              <a:t>11.09.2024</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242F7E-7CEA-4218-A520-399892AB91DA}" type="slidenum">
              <a:rPr lang="ru-RU" smtClean="0"/>
              <a:t>‹#›</a:t>
            </a:fld>
            <a:endParaRPr lang="ru-RU"/>
          </a:p>
        </p:txBody>
      </p:sp>
    </p:spTree>
    <p:extLst>
      <p:ext uri="{BB962C8B-B14F-4D97-AF65-F5344CB8AC3E}">
        <p14:creationId xmlns:p14="http://schemas.microsoft.com/office/powerpoint/2010/main" val="332690066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82767" y="2909157"/>
            <a:ext cx="11226466" cy="1687227"/>
          </a:xfrm>
        </p:spPr>
        <p:txBody>
          <a:bodyPr>
            <a:normAutofit/>
          </a:bodyPr>
          <a:lstStyle/>
          <a:p>
            <a:pPr algn="ctr"/>
            <a:r>
              <a:rPr lang="ru-RU" sz="3600" b="1" dirty="0">
                <a:latin typeface="Times New Roman" panose="02020603050405020304" pitchFamily="18" charset="0"/>
                <a:cs typeface="Times New Roman" panose="02020603050405020304" pitchFamily="18" charset="0"/>
              </a:rPr>
              <a:t>Санитарный контроль </a:t>
            </a:r>
          </a:p>
          <a:p>
            <a:pPr algn="ctr"/>
            <a:r>
              <a:rPr lang="ru-RU" sz="3600" b="1" dirty="0" err="1">
                <a:latin typeface="Times New Roman" panose="02020603050405020304" pitchFamily="18" charset="0"/>
                <a:cs typeface="Times New Roman" panose="02020603050405020304" pitchFamily="18" charset="0"/>
              </a:rPr>
              <a:t>корнеклубней</a:t>
            </a:r>
            <a:endParaRPr lang="ru-RU" sz="3600" b="1" dirty="0">
              <a:latin typeface="Times New Roman" panose="02020603050405020304" pitchFamily="18" charset="0"/>
              <a:cs typeface="Times New Roman" panose="02020603050405020304" pitchFamily="18" charset="0"/>
            </a:endParaRPr>
          </a:p>
          <a:p>
            <a:endParaRPr lang="ru-RU" sz="3600" b="1" dirty="0"/>
          </a:p>
        </p:txBody>
      </p:sp>
    </p:spTree>
    <p:extLst>
      <p:ext uri="{BB962C8B-B14F-4D97-AF65-F5344CB8AC3E}">
        <p14:creationId xmlns:p14="http://schemas.microsoft.com/office/powerpoint/2010/main" val="134440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0251" y="409434"/>
            <a:ext cx="10904561" cy="5977718"/>
          </a:xfrm>
        </p:spPr>
        <p:txBody>
          <a:bodyPr>
            <a:normAutofit fontScale="92500" lnSpcReduction="10000"/>
          </a:bodyPr>
          <a:lstStyle/>
          <a:p>
            <a:r>
              <a:rPr lang="ru-RU" sz="1900" dirty="0">
                <a:latin typeface="Times New Roman" panose="02020603050405020304" pitchFamily="18" charset="0"/>
                <a:cs typeface="Times New Roman" panose="02020603050405020304" pitchFamily="18" charset="0"/>
              </a:rPr>
              <a:t>В мясе, других продуктах животного происхождения регламентируется содержание стимуляторов и фармакологических препаратов, используемых в животноводстве и ветеринарии.</a:t>
            </a:r>
          </a:p>
          <a:p>
            <a:r>
              <a:rPr lang="ru-RU" sz="1900" dirty="0">
                <a:latin typeface="Times New Roman" panose="02020603050405020304" pitchFamily="18" charset="0"/>
                <a:cs typeface="Times New Roman" panose="02020603050405020304" pitchFamily="18" charset="0"/>
              </a:rPr>
              <a:t>Продукты убоя исследуют на наличие в них остаточных количеств применяемых в хозяйстве антибиотиков группы тетрациклина, </a:t>
            </a:r>
            <a:r>
              <a:rPr lang="ru-RU" sz="1900" dirty="0" err="1">
                <a:latin typeface="Times New Roman" panose="02020603050405020304" pitchFamily="18" charset="0"/>
                <a:cs typeface="Times New Roman" panose="02020603050405020304" pitchFamily="18" charset="0"/>
              </a:rPr>
              <a:t>гризина</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бацитрацина</a:t>
            </a:r>
            <a:r>
              <a:rPr lang="ru-RU" sz="1900" dirty="0">
                <a:latin typeface="Times New Roman" panose="02020603050405020304" pitchFamily="18" charset="0"/>
                <a:cs typeface="Times New Roman" panose="02020603050405020304" pitchFamily="18" charset="0"/>
              </a:rPr>
              <a:t>. В молоке и молочных продуктах определяют содержание пенициллина, стрептомицина, левомицетина, тетрациклина.</a:t>
            </a:r>
          </a:p>
          <a:p>
            <a:r>
              <a:rPr lang="ru-RU" sz="1900" dirty="0">
                <a:latin typeface="Times New Roman" panose="02020603050405020304" pitchFamily="18" charset="0"/>
                <a:cs typeface="Times New Roman" panose="02020603050405020304" pitchFamily="18" charset="0"/>
              </a:rPr>
              <a:t>Продовольственное сырье и пищевые продукты растительного и животного происхождения, предназначенные для детского питания, должны быть свободны от </a:t>
            </a:r>
            <a:r>
              <a:rPr lang="ru-RU" sz="1900" dirty="0" err="1">
                <a:latin typeface="Times New Roman" panose="02020603050405020304" pitchFamily="18" charset="0"/>
                <a:cs typeface="Times New Roman" panose="02020603050405020304" pitchFamily="18" charset="0"/>
              </a:rPr>
              <a:t>бензопирена</a:t>
            </a:r>
            <a:r>
              <a:rPr lang="ru-RU" sz="1900" dirty="0">
                <a:latin typeface="Times New Roman" panose="02020603050405020304" pitchFamily="18" charset="0"/>
                <a:cs typeface="Times New Roman" panose="02020603050405020304" pitchFamily="18" charset="0"/>
              </a:rPr>
              <a:t> - опасного </a:t>
            </a:r>
            <a:r>
              <a:rPr lang="ru-RU" sz="1900" dirty="0" err="1">
                <a:latin typeface="Times New Roman" panose="02020603050405020304" pitchFamily="18" charset="0"/>
                <a:cs typeface="Times New Roman" panose="02020603050405020304" pitchFamily="18" charset="0"/>
              </a:rPr>
              <a:t>тератогена</a:t>
            </a:r>
            <a:r>
              <a:rPr lang="ru-RU" sz="1900" dirty="0">
                <a:latin typeface="Times New Roman" panose="02020603050405020304" pitchFamily="18" charset="0"/>
                <a:cs typeface="Times New Roman" panose="02020603050405020304" pitchFamily="18" charset="0"/>
              </a:rPr>
              <a:t> и мутагена.</a:t>
            </a:r>
          </a:p>
          <a:p>
            <a:r>
              <a:rPr lang="ru-RU" sz="1900" dirty="0">
                <a:latin typeface="Times New Roman" panose="02020603050405020304" pitchFamily="18" charset="0"/>
                <a:cs typeface="Times New Roman" panose="02020603050405020304" pitchFamily="18" charset="0"/>
              </a:rPr>
              <a:t>Большое внимание уделяют оценке продовольственной продукции на содержание в ней </a:t>
            </a:r>
            <a:r>
              <a:rPr lang="ru-RU" sz="1900" dirty="0" err="1">
                <a:latin typeface="Times New Roman" panose="02020603050405020304" pitchFamily="18" charset="0"/>
                <a:cs typeface="Times New Roman" panose="02020603050405020304" pitchFamily="18" charset="0"/>
              </a:rPr>
              <a:t>микотоксинов</a:t>
            </a:r>
            <a:r>
              <a:rPr lang="ru-RU" sz="1900" dirty="0">
                <a:latin typeface="Times New Roman" panose="02020603050405020304" pitchFamily="18" charset="0"/>
                <a:cs typeface="Times New Roman" panose="02020603050405020304" pitchFamily="18" charset="0"/>
              </a:rPr>
              <a:t>. Для зерновых продуктов основным </a:t>
            </a:r>
            <a:r>
              <a:rPr lang="ru-RU" sz="1900" dirty="0" err="1">
                <a:latin typeface="Times New Roman" panose="02020603050405020304" pitchFamily="18" charset="0"/>
                <a:cs typeface="Times New Roman" panose="02020603050405020304" pitchFamily="18" charset="0"/>
              </a:rPr>
              <a:t>микотоксином</a:t>
            </a:r>
            <a:r>
              <a:rPr lang="ru-RU" sz="1900" dirty="0">
                <a:latin typeface="Times New Roman" panose="02020603050405020304" pitchFamily="18" charset="0"/>
                <a:cs typeface="Times New Roman" panose="02020603050405020304" pitchFamily="18" charset="0"/>
              </a:rPr>
              <a:t>-загрязнителем считается </a:t>
            </a:r>
            <a:r>
              <a:rPr lang="ru-RU" sz="1900" dirty="0" err="1">
                <a:latin typeface="Times New Roman" panose="02020603050405020304" pitchFamily="18" charset="0"/>
                <a:cs typeface="Times New Roman" panose="02020603050405020304" pitchFamily="18" charset="0"/>
              </a:rPr>
              <a:t>дезоксиниваленол</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вомитоксин</a:t>
            </a:r>
            <a:r>
              <a:rPr lang="ru-RU" sz="1900" dirty="0">
                <a:latin typeface="Times New Roman" panose="02020603050405020304" pitchFamily="18" charset="0"/>
                <a:cs typeface="Times New Roman" panose="02020603050405020304" pitchFamily="18" charset="0"/>
              </a:rPr>
              <a:t>), для орехов и семян масличных культур - </a:t>
            </a:r>
            <a:r>
              <a:rPr lang="ru-RU" sz="1900" dirty="0" err="1">
                <a:latin typeface="Times New Roman" panose="02020603050405020304" pitchFamily="18" charset="0"/>
                <a:cs typeface="Times New Roman" panose="02020603050405020304" pitchFamily="18" charset="0"/>
              </a:rPr>
              <a:t>афла</a:t>
            </a:r>
            <a:r>
              <a:rPr lang="ru-RU" sz="1900" dirty="0">
                <a:latin typeface="Times New Roman" panose="02020603050405020304" pitchFamily="18" charset="0"/>
                <a:cs typeface="Times New Roman" panose="02020603050405020304" pitchFamily="18" charset="0"/>
              </a:rPr>
              <a:t>-токсин В1 для фруктов и овощей - </a:t>
            </a:r>
            <a:r>
              <a:rPr lang="ru-RU" sz="1900" dirty="0" err="1">
                <a:latin typeface="Times New Roman" panose="02020603050405020304" pitchFamily="18" charset="0"/>
                <a:cs typeface="Times New Roman" panose="02020603050405020304" pitchFamily="18" charset="0"/>
              </a:rPr>
              <a:t>патулин</a:t>
            </a:r>
            <a:r>
              <a:rPr lang="ru-RU" sz="1900" dirty="0">
                <a:latin typeface="Times New Roman" panose="02020603050405020304" pitchFamily="18" charset="0"/>
                <a:cs typeface="Times New Roman" panose="02020603050405020304" pitchFamily="18" charset="0"/>
              </a:rPr>
              <a:t>, для молока - </a:t>
            </a:r>
            <a:r>
              <a:rPr lang="ru-RU" sz="1900" dirty="0" err="1">
                <a:latin typeface="Times New Roman" panose="02020603050405020304" pitchFamily="18" charset="0"/>
                <a:cs typeface="Times New Roman" panose="02020603050405020304" pitchFamily="18" charset="0"/>
              </a:rPr>
              <a:t>афла-токсинМ</a:t>
            </a:r>
            <a:r>
              <a:rPr lang="ru-RU" sz="1900" dirty="0">
                <a:latin typeface="Times New Roman" panose="02020603050405020304" pitchFamily="18" charset="0"/>
                <a:cs typeface="Times New Roman" panose="02020603050405020304" pitchFamily="18" charset="0"/>
              </a:rPr>
              <a:t>].</a:t>
            </a:r>
          </a:p>
          <a:p>
            <a:r>
              <a:rPr lang="ru-RU" sz="1900" dirty="0" err="1">
                <a:latin typeface="Times New Roman" panose="02020603050405020304" pitchFamily="18" charset="0"/>
                <a:cs typeface="Times New Roman" panose="02020603050405020304" pitchFamily="18" charset="0"/>
              </a:rPr>
              <a:t>Паразитологическим</a:t>
            </a:r>
            <a:r>
              <a:rPr lang="ru-RU" sz="1900" dirty="0">
                <a:latin typeface="Times New Roman" panose="02020603050405020304" pitchFamily="18" charset="0"/>
                <a:cs typeface="Times New Roman" panose="02020603050405020304" pitchFamily="18" charset="0"/>
              </a:rPr>
              <a:t> исследованиям подвергают продовольственную продукцию растительного (овощи, фрукты, ягоды) и животного (мясо и др.) происхождения. Не допускается наличие яиц и личинок гельминтов и цист кишечных патогенных простейших в свежей столовой зелени, овощах, фруктах и ягодах, личинок трихинелл и финн (цистицерков) в мясе и мясных продуктах.</a:t>
            </a:r>
          </a:p>
          <a:p>
            <a:r>
              <a:rPr lang="ru-RU" sz="1900" dirty="0">
                <a:latin typeface="Times New Roman" panose="02020603050405020304" pitchFamily="18" charset="0"/>
                <a:cs typeface="Times New Roman" panose="02020603050405020304" pitchFamily="18" charset="0"/>
              </a:rPr>
              <a:t>Большое санитарно-гигиеническое и экологическое значение имеют микробиологические исследования по обнаружению в пищевой продукции условно-патогенных (кишечная палочка и др.), патогенных (сальмонеллы и др.) микроорганизмов, особенно вызывающих общие болезни животных и человека (</a:t>
            </a:r>
            <a:r>
              <a:rPr lang="ru-RU" sz="1900" dirty="0" err="1">
                <a:latin typeface="Times New Roman" panose="02020603050405020304" pitchFamily="18" charset="0"/>
                <a:cs typeface="Times New Roman" panose="02020603050405020304" pitchFamily="18" charset="0"/>
              </a:rPr>
              <a:t>зооантропонозы</a:t>
            </a:r>
            <a:r>
              <a:rPr lang="ru-RU" sz="19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7272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740" y="750627"/>
            <a:ext cx="9744502" cy="6005015"/>
          </a:xfrm>
        </p:spPr>
        <p:txBody>
          <a:bodyPr/>
          <a:lstStyle/>
          <a:p>
            <a:r>
              <a:rPr lang="ru-RU" dirty="0">
                <a:latin typeface="Times New Roman" panose="02020603050405020304" pitchFamily="18" charset="0"/>
                <a:cs typeface="Times New Roman" panose="02020603050405020304" pitchFamily="18" charset="0"/>
              </a:rPr>
              <a:t>К растительным пищевым продуктам относятся </a:t>
            </a:r>
            <a:r>
              <a:rPr lang="ru-RU" dirty="0" err="1">
                <a:latin typeface="Times New Roman" panose="02020603050405020304" pitchFamily="18" charset="0"/>
                <a:cs typeface="Times New Roman" panose="02020603050405020304" pitchFamily="18" charset="0"/>
              </a:rPr>
              <a:t>корнеклубнеплоды</a:t>
            </a:r>
            <a:r>
              <a:rPr lang="ru-RU" dirty="0">
                <a:latin typeface="Times New Roman" panose="02020603050405020304" pitchFamily="18" charset="0"/>
                <a:cs typeface="Times New Roman" panose="02020603050405020304" pitchFamily="18" charset="0"/>
              </a:rPr>
              <a:t> (картофель, морковь, свекла, редис редька, хрен, лук репчатый, чеснок в головках и др.); овощи (капуста белокочанная и красная, капуста цветная, томаты, огурцы, тыква, кабачки, баклажаны и др.); зелень (лук и чеснок зеленый, щавель, укроп, шпинат, петрушка, ботва огородных культур и др.); зерно и </a:t>
            </a:r>
            <a:r>
              <a:rPr lang="ru-RU" dirty="0" err="1">
                <a:latin typeface="Times New Roman" panose="02020603050405020304" pitchFamily="18" charset="0"/>
                <a:cs typeface="Times New Roman" panose="02020603050405020304" pitchFamily="18" charset="0"/>
              </a:rPr>
              <a:t>зернопродукты</a:t>
            </a:r>
            <a:r>
              <a:rPr lang="ru-RU" dirty="0">
                <a:latin typeface="Times New Roman" panose="02020603050405020304" pitchFamily="18" charset="0"/>
                <a:cs typeface="Times New Roman" panose="02020603050405020304" pitchFamily="18" charset="0"/>
              </a:rPr>
              <a:t> (пшеница, рожь, ячмень, овес, просо, кукуруза и др., мука или крупяные изделия из них); крахмал (картофельный и кукурузный); фрукты семечковые и косточковые; ягоды садовые (земляника, смородина, крыжовник и др.) и бахчевые культуры (арбузы, дыни и др.), растительные пищевые масла и семена масличных культур (подсолнечника и др.), а также дикорастущие ягоды (черника, малина, ежевика, земляника лесная, черемуха, костяника, морошка, брусника, клюква); грибы и орехи.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4196" y="4271749"/>
            <a:ext cx="4299045" cy="2333063"/>
          </a:xfrm>
          <a:prstGeom prst="rect">
            <a:avLst/>
          </a:prstGeom>
        </p:spPr>
      </p:pic>
    </p:spTree>
    <p:extLst>
      <p:ext uri="{BB962C8B-B14F-4D97-AF65-F5344CB8AC3E}">
        <p14:creationId xmlns:p14="http://schemas.microsoft.com/office/powerpoint/2010/main" val="84737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05218" y="423082"/>
            <a:ext cx="10563367" cy="6182434"/>
          </a:xfrm>
        </p:spPr>
        <p:txBody>
          <a:bodyPr>
            <a:normAutofit/>
          </a:bodyPr>
          <a:lstStyle/>
          <a:p>
            <a:r>
              <a:rPr lang="ru-RU" dirty="0">
                <a:latin typeface="Times New Roman" panose="02020603050405020304" pitchFamily="18" charset="0"/>
                <a:cs typeface="Times New Roman" panose="02020603050405020304" pitchFamily="18" charset="0"/>
              </a:rPr>
              <a:t>Растительные пищевые продукты (зерновые, картофель, овощи, фрукты и ягоды, грибы, растительные масла) имеют большое значение в питании человека. В их состав входят белки, жиры, углеводы, витамины, органические макро- и микроэлементы, кислоты, ароматические вещества, минеральные соли, клетчатка - все необходимые составные части пищи человека. Питательность растительных продуктов зависит от доброкачественности. Испорченные, загрязненные микроорганизмами, поврежденные различными вредителями и несвежие продукты  теряют свою питательность. Поэтому все растительные продукты, продаваемые на рынках, подлежат обязательной санитарной экспертизе на мясомолочных и пищевых контрольных станциях.</a:t>
            </a:r>
          </a:p>
          <a:p>
            <a:r>
              <a:rPr lang="ru-RU" dirty="0">
                <a:latin typeface="Times New Roman" panose="02020603050405020304" pitchFamily="18" charset="0"/>
                <a:cs typeface="Times New Roman" panose="02020603050405020304" pitchFamily="18" charset="0"/>
              </a:rPr>
              <a:t>Ветеринарно-санитарный контроль растительных пищевых продуктов (как и меда) ветеринарная служба осуществляет только на рынках. Выполняют эту работу специалисты лабораторий </a:t>
            </a:r>
            <a:r>
              <a:rPr lang="ru-RU" dirty="0" err="1">
                <a:latin typeface="Times New Roman" panose="02020603050405020304" pitchFamily="18" charset="0"/>
                <a:cs typeface="Times New Roman" panose="02020603050405020304" pitchFamily="18" charset="0"/>
              </a:rPr>
              <a:t>ветсан</a:t>
            </a:r>
            <a:r>
              <a:rPr lang="ru-RU" dirty="0">
                <a:latin typeface="Times New Roman" panose="02020603050405020304" pitchFamily="18" charset="0"/>
                <a:cs typeface="Times New Roman" panose="02020603050405020304" pitchFamily="18" charset="0"/>
              </a:rPr>
              <a:t>-экспертизы. Во всех вопросах экспертизы и санитарной оценки они руководствуются действующими Правилами ветеринарно-санитарной экспертизы растительных пищевых продуктов в лабораториях ветеринарно-санитарной экспертизы рынков. Растительные пищевые продукты на рынках продают как в свежем виде, так и в консервированном (сушеные, соленые, маринованные и др.). Заключение о доброкачественности продуктов растительного происхождения дается на основании органолептического, а в необходимых случаях (спорных, подозрениях на фальсификацию, на наличие ядохимикатов и т. д.) и лабораторного исследования.</a:t>
            </a:r>
          </a:p>
        </p:txBody>
      </p:sp>
    </p:spTree>
    <p:extLst>
      <p:ext uri="{BB962C8B-B14F-4D97-AF65-F5344CB8AC3E}">
        <p14:creationId xmlns:p14="http://schemas.microsoft.com/office/powerpoint/2010/main" val="149548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2137" y="300252"/>
            <a:ext cx="10877265" cy="6196082"/>
          </a:xfrm>
        </p:spPr>
        <p:txBody>
          <a:bodyPr/>
          <a:lstStyle/>
          <a:p>
            <a:r>
              <a:rPr lang="ru-RU" dirty="0">
                <a:latin typeface="Times New Roman" panose="02020603050405020304" pitchFamily="18" charset="0"/>
                <a:cs typeface="Times New Roman" panose="02020603050405020304" pitchFamily="18" charset="0"/>
              </a:rPr>
              <a:t>При санитарном контроле берут пробы для анализа. Их следует отбирать так, чтобы средняя проба полностью отражала качества продукта. Жидкие продукты предварительно перемешивают. Пробы сыпучих продуктов отбирают из разных участков щупом; квашений, солений, ягод, мелких фруктов - ложкой; корнеплодов, фруктов - поштучно; огородной зелени -пучками. При больших партиях продуктов пробы берут из всех единиц тары, смешивают, после чего отбирают средний образец. Одновременно обращают внимание на санитарно- гигиеническое состояние тары.</a:t>
            </a:r>
          </a:p>
          <a:p>
            <a:r>
              <a:rPr lang="ru-RU" dirty="0">
                <a:latin typeface="Times New Roman" panose="02020603050405020304" pitchFamily="18" charset="0"/>
                <a:cs typeface="Times New Roman" panose="02020603050405020304" pitchFamily="18" charset="0"/>
              </a:rPr>
              <a:t>Растительные продукты на рынках проверяют в основном органолептическим методом; определяют внешний вид, однородность, чистоту, свежесть, запах (а если требуется - и вкус), форму, наличие посторонних примесей, отсутствие механических повреждений, признаков порчи, повреждений вредителями, грибковых и гнилостных поражений. В необходимых случаях продукты подлежат лабораторным исследованиям, на определение влажности, </a:t>
            </a:r>
            <a:r>
              <a:rPr lang="ru-RU" dirty="0" err="1">
                <a:latin typeface="Times New Roman" panose="02020603050405020304" pitchFamily="18" charset="0"/>
                <a:cs typeface="Times New Roman" panose="02020603050405020304" pitchFamily="18" charset="0"/>
              </a:rPr>
              <a:t>кислотности,содержание</a:t>
            </a:r>
            <a:r>
              <a:rPr lang="ru-RU" dirty="0">
                <a:latin typeface="Times New Roman" panose="02020603050405020304" pitchFamily="18" charset="0"/>
                <a:cs typeface="Times New Roman" panose="02020603050405020304" pitchFamily="18" charset="0"/>
              </a:rPr>
              <a:t> посторонних примесей и солей.</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8282" y="4204133"/>
            <a:ext cx="3384644" cy="2411481"/>
          </a:xfrm>
          <a:prstGeom prst="rect">
            <a:avLst/>
          </a:prstGeom>
        </p:spPr>
      </p:pic>
    </p:spTree>
    <p:extLst>
      <p:ext uri="{BB962C8B-B14F-4D97-AF65-F5344CB8AC3E}">
        <p14:creationId xmlns:p14="http://schemas.microsoft.com/office/powerpoint/2010/main" val="32751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842" y="232012"/>
            <a:ext cx="11218459" cy="6625988"/>
          </a:xfrm>
        </p:spPr>
        <p:txBody>
          <a:bodyPr/>
          <a:lstStyle/>
          <a:p>
            <a:r>
              <a:rPr lang="ru-RU" dirty="0">
                <a:latin typeface="Times New Roman" panose="02020603050405020304" pitchFamily="18" charset="0"/>
                <a:cs typeface="Times New Roman" panose="02020603050405020304" pitchFamily="18" charset="0"/>
              </a:rPr>
              <a:t>При экспертизе следует иметь в виду, что на рынках запрещается продавать: все растительные пищевые продукты, непроверенные или забракованные лабораторией </a:t>
            </a:r>
            <a:r>
              <a:rPr lang="ru-RU" dirty="0" err="1">
                <a:latin typeface="Times New Roman" panose="02020603050405020304" pitchFamily="18" charset="0"/>
                <a:cs typeface="Times New Roman" panose="02020603050405020304" pitchFamily="18" charset="0"/>
              </a:rPr>
              <a:t>ветсанэкспертизы</a:t>
            </a:r>
            <a:r>
              <a:rPr lang="ru-RU" dirty="0">
                <a:latin typeface="Times New Roman" panose="02020603050405020304" pitchFamily="18" charset="0"/>
                <a:cs typeface="Times New Roman" panose="02020603050405020304" pitchFamily="18" charset="0"/>
              </a:rPr>
              <a:t>; пищевые полуфабрикаты и готовые кулинарные изделия из растительного сырья домашнего приготовления (котлеты, салаты, винегреты, заливные блюда, томатная и грибная паста, соусы, варенье и джемы из ягод и плодов и др.); консервированные растительные продукты в закатанных в домашних условиях банках; чай рассыпной, пластинчатые грибы в сушеном виде, грибы солено-отварные, соленые и маринованные.</a:t>
            </a:r>
          </a:p>
          <a:p>
            <a:r>
              <a:rPr lang="ru-RU" dirty="0">
                <a:latin typeface="Times New Roman" panose="02020603050405020304" pitchFamily="18" charset="0"/>
                <a:cs typeface="Times New Roman" panose="02020603050405020304" pitchFamily="18" charset="0"/>
              </a:rPr>
              <a:t>Продажа пищевых полуфабрикатов и готовых кулинарных изделий из растительного сырья на рынках разрешается только государственным или кооперативным предприятиям и учреждениям, которые имеют на это разрешение </a:t>
            </a:r>
            <a:r>
              <a:rPr lang="ru-RU" dirty="0" err="1">
                <a:latin typeface="Times New Roman" panose="02020603050405020304" pitchFamily="18" charset="0"/>
                <a:cs typeface="Times New Roman" panose="02020603050405020304" pitchFamily="18" charset="0"/>
              </a:rPr>
              <a:t>санэпидемстанции</a:t>
            </a:r>
            <a:r>
              <a:rPr lang="ru-RU" dirty="0">
                <a:latin typeface="Times New Roman" panose="02020603050405020304" pitchFamily="18" charset="0"/>
                <a:cs typeface="Times New Roman" panose="02020603050405020304" pitchFamily="18" charset="0"/>
              </a:rPr>
              <a:t> района и располагают на территории рынка для торговли оборудованными магазинами, павильонами и ларьками.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84" y="3937711"/>
            <a:ext cx="5936776" cy="2536528"/>
          </a:xfrm>
          <a:prstGeom prst="rect">
            <a:avLst/>
          </a:prstGeom>
        </p:spPr>
      </p:pic>
    </p:spTree>
    <p:extLst>
      <p:ext uri="{BB962C8B-B14F-4D97-AF65-F5344CB8AC3E}">
        <p14:creationId xmlns:p14="http://schemas.microsoft.com/office/powerpoint/2010/main" val="174964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1570" y="286604"/>
            <a:ext cx="10317708" cy="6318912"/>
          </a:xfrm>
        </p:spPr>
        <p:txBody>
          <a:bodyPr/>
          <a:lstStyle/>
          <a:p>
            <a:r>
              <a:rPr lang="ru-RU" dirty="0">
                <a:latin typeface="Times New Roman" panose="02020603050405020304" pitchFamily="18" charset="0"/>
                <a:cs typeface="Times New Roman" panose="02020603050405020304" pitchFamily="18" charset="0"/>
              </a:rPr>
              <a:t>Отбор проб для экспертизы. От всей осмотренной партии однородного продукта для лабораторного исследования отбирают среднюю пробу. Она должна характеризовать качество всего продукта. При больших партиях продукта пробы берут выборочно из разных мест ее или из нескольких единиц упаковки. Если партия продукта небольшая, то пробы отбирают из каждой единицы упаковки (ящик, корзина, мешок, бочка и др.). Перед взятием и составлением средней пробы жидкие продукты тщательно перемешивают специальными мутовками или трубками; квашеные, соленые и маринованные продукты отбирают вместе с рассолом или маринадом; сыпучие продукты - щупом или ложкой, а у штучного товара отдельные экземпляры выбирают из различных участков тарных мест.</a:t>
            </a:r>
          </a:p>
          <a:p>
            <a:r>
              <a:rPr lang="ru-RU" dirty="0">
                <a:latin typeface="Times New Roman" panose="02020603050405020304" pitchFamily="18" charset="0"/>
                <a:cs typeface="Times New Roman" panose="02020603050405020304" pitchFamily="18" charset="0"/>
              </a:rPr>
              <a:t>Экспертиза свежих </a:t>
            </a:r>
            <a:r>
              <a:rPr lang="ru-RU" dirty="0" err="1">
                <a:latin typeface="Times New Roman" panose="02020603050405020304" pitchFamily="18" charset="0"/>
                <a:cs typeface="Times New Roman" panose="02020603050405020304" pitchFamily="18" charset="0"/>
              </a:rPr>
              <a:t>корнеклубнеплодов</a:t>
            </a:r>
            <a:r>
              <a:rPr lang="ru-RU" dirty="0">
                <a:latin typeface="Times New Roman" panose="02020603050405020304" pitchFamily="18" charset="0"/>
                <a:cs typeface="Times New Roman" panose="02020603050405020304" pitchFamily="18" charset="0"/>
              </a:rPr>
              <a:t>, овощей, фруктов и ягод. </a:t>
            </a:r>
            <a:r>
              <a:rPr lang="ru-RU" dirty="0" err="1">
                <a:latin typeface="Times New Roman" panose="02020603050405020304" pitchFamily="18" charset="0"/>
                <a:cs typeface="Times New Roman" panose="02020603050405020304" pitchFamily="18" charset="0"/>
              </a:rPr>
              <a:t>Корнеклубнеплоды</a:t>
            </a:r>
            <a:r>
              <a:rPr lang="ru-RU" dirty="0">
                <a:latin typeface="Times New Roman" panose="02020603050405020304" pitchFamily="18" charset="0"/>
                <a:cs typeface="Times New Roman" panose="02020603050405020304" pitchFamily="18" charset="0"/>
              </a:rPr>
              <a:t> и овощи, а также фрукты и ягоды допускают к продаже в свежем виде, если они отвечают определенным требованиям.</a:t>
            </a:r>
          </a:p>
        </p:txBody>
      </p:sp>
    </p:spTree>
    <p:extLst>
      <p:ext uri="{BB962C8B-B14F-4D97-AF65-F5344CB8AC3E}">
        <p14:creationId xmlns:p14="http://schemas.microsoft.com/office/powerpoint/2010/main" val="160066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96036" y="286604"/>
            <a:ext cx="10686197" cy="5961796"/>
          </a:xfrm>
        </p:spPr>
        <p:txBody>
          <a:bodyPr/>
          <a:lstStyle/>
          <a:p>
            <a:pPr algn="ctr"/>
            <a:r>
              <a:rPr lang="ru-RU" b="1" dirty="0"/>
              <a:t>Допустимые уровни содержания нитратов в продуктах растительного происхождения</a:t>
            </a:r>
          </a:p>
          <a:p>
            <a:pPr marL="0" indent="0" algn="just">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439" y="1216853"/>
            <a:ext cx="6073254" cy="4837102"/>
          </a:xfrm>
          <a:prstGeom prst="rect">
            <a:avLst/>
          </a:prstGeom>
        </p:spPr>
      </p:pic>
    </p:spTree>
    <p:extLst>
      <p:ext uri="{BB962C8B-B14F-4D97-AF65-F5344CB8AC3E}">
        <p14:creationId xmlns:p14="http://schemas.microsoft.com/office/powerpoint/2010/main" val="9560799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30</TotalTime>
  <Words>1034</Words>
  <Application>Microsoft Office PowerPoint</Application>
  <PresentationFormat>Широкоэкранный</PresentationFormat>
  <Paragraphs>18</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Century Gothic</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 Курдёнков</dc:creator>
  <cp:lastModifiedBy>PGAU</cp:lastModifiedBy>
  <cp:revision>6</cp:revision>
  <dcterms:created xsi:type="dcterms:W3CDTF">2022-01-18T15:51:05Z</dcterms:created>
  <dcterms:modified xsi:type="dcterms:W3CDTF">2024-09-11T07:05:38Z</dcterms:modified>
</cp:coreProperties>
</file>