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71" r:id="rId15"/>
    <p:sldId id="273" r:id="rId16"/>
    <p:sldId id="272" r:id="rId17"/>
    <p:sldId id="274" r:id="rId18"/>
    <p:sldId id="275" r:id="rId19"/>
    <p:sldId id="276" r:id="rId20"/>
    <p:sldId id="269" r:id="rId21"/>
    <p:sldId id="270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30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FBB2E-D86F-4D2E-A11A-7971B456FE28}" type="datetimeFigureOut">
              <a:rPr lang="ru-RU" smtClean="0"/>
              <a:pPr/>
              <a:t>11.09.2024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39171E-481D-4DC1-A143-B3613BDD67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FBB2E-D86F-4D2E-A11A-7971B456FE28}" type="datetimeFigureOut">
              <a:rPr lang="ru-RU" smtClean="0"/>
              <a:pPr/>
              <a:t>11.09.2024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9171E-481D-4DC1-A143-B3613BDD67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FBB2E-D86F-4D2E-A11A-7971B456FE28}" type="datetimeFigureOut">
              <a:rPr lang="ru-RU" smtClean="0"/>
              <a:pPr/>
              <a:t>11.09.2024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9171E-481D-4DC1-A143-B3613BDD67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50FBB2E-D86F-4D2E-A11A-7971B456FE28}" type="datetimeFigureOut">
              <a:rPr lang="ru-RU" smtClean="0"/>
              <a:pPr/>
              <a:t>11.09.2024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0B39171E-481D-4DC1-A143-B3613BDD67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FBB2E-D86F-4D2E-A11A-7971B456FE28}" type="datetimeFigureOut">
              <a:rPr lang="ru-RU" smtClean="0"/>
              <a:pPr/>
              <a:t>11.09.2024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9171E-481D-4DC1-A143-B3613BDD67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FBB2E-D86F-4D2E-A11A-7971B456FE28}" type="datetimeFigureOut">
              <a:rPr lang="ru-RU" smtClean="0"/>
              <a:pPr/>
              <a:t>11.09.2024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9171E-481D-4DC1-A143-B3613BDD67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9171E-481D-4DC1-A143-B3613BDD67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FBB2E-D86F-4D2E-A11A-7971B456FE28}" type="datetimeFigureOut">
              <a:rPr lang="ru-RU" smtClean="0"/>
              <a:pPr/>
              <a:t>11.09.2024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FBB2E-D86F-4D2E-A11A-7971B456FE28}" type="datetimeFigureOut">
              <a:rPr lang="ru-RU" smtClean="0"/>
              <a:pPr/>
              <a:t>11.09.2024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9171E-481D-4DC1-A143-B3613BDD67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FBB2E-D86F-4D2E-A11A-7971B456FE28}" type="datetimeFigureOut">
              <a:rPr lang="ru-RU" smtClean="0"/>
              <a:pPr/>
              <a:t>11.09.2024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9171E-481D-4DC1-A143-B3613BDD67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50FBB2E-D86F-4D2E-A11A-7971B456FE28}" type="datetimeFigureOut">
              <a:rPr lang="ru-RU" smtClean="0"/>
              <a:pPr/>
              <a:t>11.09.2024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B39171E-481D-4DC1-A143-B3613BDD67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FBB2E-D86F-4D2E-A11A-7971B456FE28}" type="datetimeFigureOut">
              <a:rPr lang="ru-RU" smtClean="0"/>
              <a:pPr/>
              <a:t>11.09.2024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39171E-481D-4DC1-A143-B3613BDD67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50FBB2E-D86F-4D2E-A11A-7971B456FE28}" type="datetimeFigureOut">
              <a:rPr lang="ru-RU" smtClean="0"/>
              <a:pPr/>
              <a:t>11.09.2024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0B39171E-481D-4DC1-A143-B3613BDD67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628800"/>
            <a:ext cx="9144000" cy="5229200"/>
          </a:xfrm>
        </p:spPr>
        <p:txBody>
          <a:bodyPr>
            <a:normAutofit/>
          </a:bodyPr>
          <a:lstStyle/>
          <a:p>
            <a:r>
              <a:rPr lang="ru-RU" sz="4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Санитарная </a:t>
            </a:r>
            <a:r>
              <a:rPr lang="ru-RU" sz="4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оценка грибов</a:t>
            </a:r>
            <a:endParaRPr lang="ru-RU" sz="45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800" dirty="0">
              <a:solidFill>
                <a:schemeClr val="tx1"/>
              </a:solidFill>
            </a:endParaRPr>
          </a:p>
          <a:p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1268760"/>
            <a:ext cx="8640960" cy="540060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Классификационные признаки грибов. Рисунок 5.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45360"/>
          </a:xfrm>
        </p:spPr>
        <p:txBody>
          <a:bodyPr>
            <a:normAutofit fontScale="77500" lnSpcReduction="2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Грибы, находящиеся на хранении, обладают активной ферментной системой и высокой интенсивностью дыхания, значительно превышая по этим параметрам плоды и овощи.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Предельный срок хранения свежих грибов — 6—8 ч . Для хранения свежие грибы осторожно раскладывают тонким слоем на подносах, столах, чистых подстилках и затененных от солнца местах. Нельзя складывать их толстым слоем (5—8 см), так как они быстро согреваются и портятся, могут помяться. На закупочном пункте грибы хранят в чистом, сухом, без посторонних запахов помещении.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Порча свежих грибов вызывается влагой, выделяемой в процессе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их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жизнедеятельности. Для снижения относительной влажности воздуха можно использовать в качестве ее поглотителя силикагель. При этом не только ограничивается жизнедеятельность клеток грибов, но и подавляется развитие гнилостных бактерий.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Одним из способов хранения грибов является их замораживание. Для предотвращения потемнения замороженных грибов (так же как и свежих) их предварительно выдерживают в атмосфере углекислого газа.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836712"/>
            <a:ext cx="8676456" cy="121920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Упаковка, маркировка, условия хранения и транспортирования товара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Правила отбора проб из партии товара</a:t>
            </a:r>
            <a:br>
              <a:rPr lang="ru-RU" dirty="0"/>
            </a:br>
            <a:endParaRPr lang="ru-RU" dirty="0"/>
          </a:p>
        </p:txBody>
      </p:sp>
      <p:pic>
        <p:nvPicPr>
          <p:cNvPr id="6" name="Содержимое 5" descr="grib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716016" y="1844824"/>
            <a:ext cx="3919077" cy="3816424"/>
          </a:xfrm>
        </p:spPr>
      </p:pic>
      <p:sp>
        <p:nvSpPr>
          <p:cNvPr id="7" name="Прямоугольник 6"/>
          <p:cNvSpPr/>
          <p:nvPr/>
        </p:nvSpPr>
        <p:spPr>
          <a:xfrm>
            <a:off x="395536" y="1484784"/>
            <a:ext cx="388843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Аккуратно складывают в корзинки, короба и другую тару, легко пропускающую воздух. Особенно аккуратно надо обращаться с хрупкими пластинчатыми грибами. Смесь грибов закупке не подлежит. Поэтому перед сдачей грибов заготовителю сборщик должен рассортировать их по видам, удалив помятые, червивые и с другими дефектами. Переборку не делают, если в сезон массового роста в тару собирают грибы какого-либо одного вида.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73352"/>
          </a:xfrm>
        </p:spPr>
        <p:txBody>
          <a:bodyPr>
            <a:normAutofit fontScale="92500" lnSpcReduction="2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Свежие Грибы должны быть чистыми, без посторонних запахов транспортными средствами, обеспеченными вентиляцией и защищенными от попадания прямых солнечных лучей, атмосферных осадков и пыли.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Не допускается обработка загрязненных, червивых, дряблых и трухлявых грибов.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Порча свежих грибов вызывается влагой, выделяемой в процессе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их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жизнедеятельности.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Не допускаются к заготовке грибы грязные, мёрзлые, заплесневелые, изъеденные червями, с затхлым запахом, с признаками гнили, дряблые, вялые, мокрые, водянистые, осклизлые, со следами ядохимикатов, а также примеси грибов других видов, частей ядовитых растений, органическая примесь животного происхождения (помет, разложившиеся части животных).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ru-RU" sz="4900" b="1" dirty="0">
                <a:latin typeface="Times New Roman" pitchFamily="18" charset="0"/>
                <a:cs typeface="Times New Roman" pitchFamily="18" charset="0"/>
              </a:rPr>
              <a:t>Дефекты товара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Съедобные грибы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Свежие грибы содержат в плодовых телах примерно 90% воды. Углеводов в грибах присутствует 1 - 3%, что намного меньше, чем, например, в овощах. Характерно полное отсутствие крахмала и наличие гликогена. Жира в грибах содержится 0,3 - 0,8%, что несколько больше, чем в овощах и намного меньше, чем в мясе. Жиры содержат много свободных жирных кислот, в том числе пальмитиновую, олеиновую, масляную и уксусную. В съедобных грибах накапливаются также и различные органические кислоты: щавелевая,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фумаровая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яблочная, лимонная, винная и др.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Белка в сырых свежих грибах содержится 4 - 5% (в овощах 1,5 - 2%, в мясе 15 - 22%), он отличается высоким качеством и усваивается на 70 - 80%.</a:t>
            </a:r>
          </a:p>
          <a:p>
            <a:endParaRPr lang="ru-RU" b="1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548680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ru-RU" sz="4900" b="1" dirty="0">
                <a:latin typeface="Times New Roman" pitchFamily="18" charset="0"/>
                <a:cs typeface="Times New Roman" pitchFamily="18" charset="0"/>
              </a:rPr>
              <a:t>Ассортимент и виды грибов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824536"/>
          </a:xfrm>
        </p:spPr>
        <p:txBody>
          <a:bodyPr>
            <a:normAutofit fontScale="92500" lnSpcReduction="1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1.Белые грибы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2.Лисички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3.Опята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4.Подберезовики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5.Подосиновики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6.Рыжики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7.Сыроежки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8.Шампиньоны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9.Вешенки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10.Маслята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11.Трюфель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219200"/>
          </a:xfrm>
        </p:spPr>
        <p:txBody>
          <a:bodyPr>
            <a:noAutofit/>
          </a:bodyPr>
          <a:lstStyle/>
          <a:p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Ассортимент грибов используемых на производстве</a:t>
            </a:r>
          </a:p>
        </p:txBody>
      </p:sp>
      <p:pic>
        <p:nvPicPr>
          <p:cNvPr id="5" name="Рисунок 4" descr="93338094_gribu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23928" y="1844824"/>
            <a:ext cx="4706978" cy="4248472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Содержатся в грибах и витамины: А, В1, В2, С, Д, РР. Витамина А много в лисичках, рыжиках и других грибах, окрашенных в желто-оранжевый цвет (присутствие каротина). Витамина В2 у некоторых грибов столько же, сколько и в зерновых культурах, а особенно его много в летнем опенке. У многих видов грибов витамина В2 больше, чем в овощах и злаках. По содержанию витамина РР грибы приближаются к печени. Витамина С в грибах содержится незначительное количество.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Витаминная ценность грибов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Ядовитыми считаются грибы, в плодовых телах которых содержатся ядовитые вещества - токсины., вызывающие отравления. Всего насчитывается несколько десятков видов ядовитых грибов. Большинство из них вызывают не очень тяжелые и непродолжительные заболевания, связанные, главным образом, с нарушениями пищеварения. Но есть несколько видов, вызывающих сильнейшие отравления, вплоть до смертельного исхода.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Следует отметить, что последствия отравления ядовитыми грибами зависят не только от вида гриба, но и от количества съеденных грибов, от возраста человека и состояния его здоровья. Тяжелее переносят отравления люди с ослабленным здоровьем и особенно дети.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Виды ядовитых грибов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 </a:t>
            </a:r>
            <a:r>
              <a:rPr lang="ru-RU" dirty="0" err="1"/>
              <a:t>панэолус</a:t>
            </a:r>
            <a:r>
              <a:rPr lang="ru-RU" dirty="0"/>
              <a:t>; 2 поплавок серый; 3 </a:t>
            </a:r>
            <a:r>
              <a:rPr lang="ru-RU" dirty="0" err="1"/>
              <a:t>говорушка</a:t>
            </a:r>
            <a:r>
              <a:rPr lang="ru-RU" dirty="0"/>
              <a:t> светящаяся;4 веселка обыкновенная;5 бледная поганка; 6 – мухомор белый (весенний)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Ядовитые грибы</a:t>
            </a:r>
          </a:p>
        </p:txBody>
      </p:sp>
      <p:pic>
        <p:nvPicPr>
          <p:cNvPr id="4" name="Рисунок 3" descr="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2924944"/>
            <a:ext cx="7776864" cy="3528392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1472952"/>
          </a:xfrm>
        </p:spPr>
        <p:txBody>
          <a:bodyPr/>
          <a:lstStyle/>
          <a:p>
            <a:r>
              <a:rPr lang="ru-RU" dirty="0"/>
              <a:t>7 – мухомор красный; 8 – шампиньон пестрый; 9 – сыроежка рвотная; 10 – валуй; 11 – </a:t>
            </a:r>
            <a:r>
              <a:rPr lang="ru-RU" dirty="0" err="1"/>
              <a:t>энтолома</a:t>
            </a:r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Ядовитые грибы</a:t>
            </a:r>
            <a:endParaRPr lang="ru-RU" sz="4400" dirty="0"/>
          </a:p>
        </p:txBody>
      </p:sp>
      <p:pic>
        <p:nvPicPr>
          <p:cNvPr id="4" name="Рисунок 3" descr="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2780928"/>
            <a:ext cx="8352928" cy="374441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755232"/>
          </a:xfrm>
        </p:spPr>
        <p:txBody>
          <a:bodyPr>
            <a:normAutofit fontScale="70000" lnSpcReduction="20000"/>
          </a:bodyPr>
          <a:lstStyle/>
          <a:p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Введение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Строение грибов</a:t>
            </a:r>
          </a:p>
          <a:p>
            <a:pPr marL="880110" lvl="1" indent="-514350">
              <a:buFont typeface="+mj-lt"/>
              <a:buAutoNum type="arabicPeriod"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Строение шляпок грибов и их отличие друг от друга</a:t>
            </a:r>
          </a:p>
          <a:p>
            <a:pPr marL="880110" lvl="1" indent="-514350">
              <a:buFont typeface="+mj-lt"/>
              <a:buAutoNum type="arabicPeriod"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Строение ножек грибов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Классификация грибов</a:t>
            </a:r>
          </a:p>
          <a:p>
            <a:pPr marL="880110" lvl="1" indent="-514350">
              <a:buFont typeface="+mj-lt"/>
              <a:buAutoNum type="arabicPeriod"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Классификационные признаки грибов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Упаковка, маркировка, условия хранения и транспортирования товара</a:t>
            </a:r>
          </a:p>
          <a:p>
            <a:pPr marL="880110" lvl="1" indent="-514350">
              <a:buFont typeface="+mj-lt"/>
              <a:buAutoNum type="arabicPeriod"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Правила отбора проб из партии товара</a:t>
            </a:r>
          </a:p>
          <a:p>
            <a:pPr marL="880110" lvl="1" indent="-514350">
              <a:buFont typeface="+mj-lt"/>
              <a:buAutoNum type="arabicPeriod"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Дефекты товара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400" b="1" dirty="0">
                <a:latin typeface="Times New Roman" pitchFamily="18" charset="0"/>
                <a:cs typeface="Times New Roman" pitchFamily="18" charset="0"/>
              </a:rPr>
              <a:t>Ассортимент и виды грибов</a:t>
            </a:r>
          </a:p>
          <a:p>
            <a:pPr marL="880110" lvl="1" indent="-514350">
              <a:buFont typeface="+mj-lt"/>
              <a:buAutoNum type="arabicPeriod"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Ассортимент грибов используемых на производстве</a:t>
            </a:r>
          </a:p>
          <a:p>
            <a:pPr marL="880110" lvl="1" indent="-514350">
              <a:buFont typeface="+mj-lt"/>
              <a:buAutoNum type="arabicPeriod"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Витаминная ценность грибов</a:t>
            </a:r>
          </a:p>
          <a:p>
            <a:pPr marL="880110" lvl="1" indent="-514350">
              <a:buFont typeface="+mj-lt"/>
              <a:buAutoNum type="arabicPeriod"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Виды ядовитых грибов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Заключение</a:t>
            </a:r>
          </a:p>
          <a:p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Список использованных источников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ru-RU" sz="4900" b="1" dirty="0">
                <a:latin typeface="Times New Roman" pitchFamily="18" charset="0"/>
                <a:cs typeface="Times New Roman" pitchFamily="18" charset="0"/>
              </a:rPr>
              <a:t>Содержание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ходе выполнения этой работы мы изучили общую характеристику товара, классификацию и ассортимент, пищевую ценность, технологию производства товара; изучили требования к качеству грибов по </a:t>
            </a:r>
            <a:r>
              <a:rPr lang="ru-RU" dirty="0" err="1"/>
              <a:t>ГОСТу</a:t>
            </a:r>
            <a:r>
              <a:rPr lang="ru-RU" dirty="0"/>
              <a:t> и дефекты, правила отбора проб из партии товара, а также изучили упаковку, маркировку, условия хранения и транспортирования товара.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ru-RU" sz="4900" b="1" dirty="0">
                <a:latin typeface="Times New Roman" pitchFamily="18" charset="0"/>
                <a:cs typeface="Times New Roman" pitchFamily="18" charset="0"/>
              </a:rPr>
              <a:t>Заключение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Аксёнов А.Е. Товароведение продовольственных товаров. – СПб., 2003.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Гришин О.Н. Грибы от А до Я. – М., 2007.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Дементьев Д.Н. Энциклопедия грибов. – Екатеринбург, 2009.</a:t>
            </a:r>
          </a:p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Елишева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А.Н. Товароведение. – М., 1999.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Игнатьев А.Т. Грибы. – М., 2009.</a:t>
            </a:r>
          </a:p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Клепинина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З.А.,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Клепинина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Е.В. Справочник грибника. – М., 2008.</a:t>
            </a:r>
          </a:p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Топычканов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А.В. Товароведение продовольственных товаров. – М., 2004.</a:t>
            </a:r>
          </a:p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Ударцев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Ю.Ю. Товароведение. – М., 2008.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76672"/>
            <a:ext cx="8686800" cy="1219200"/>
          </a:xfrm>
        </p:spPr>
        <p:txBody>
          <a:bodyPr>
            <a:normAutofit fontScale="90000"/>
          </a:bodyPr>
          <a:lstStyle/>
          <a:p>
            <a:r>
              <a:rPr lang="ru-RU" sz="4900" b="1" dirty="0">
                <a:latin typeface="Times New Roman" pitchFamily="18" charset="0"/>
                <a:cs typeface="Times New Roman" pitchFamily="18" charset="0"/>
              </a:rPr>
              <a:t>Список используемых источников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Велика роль грибов в жизни природы и человека. В одном грамме почвы живут миллионы грибов. В основном это микроскопические грибы. Благодаря грибам гниют отходы производства, мусор, которого мы производим так много. Поселяясь в сточных водах, грибы очищают их. Так что грибы можно смело назвать санитарами на Земле. Грибы-дрожжи широко используются в хлебопекарной промышленности. Без грибов нельзя получить сыр, сметану. Кефир, простоквашу и другие кисломолочные продукты мы едим также благодаря грибам.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Введение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ru-RU" sz="4900" b="1" dirty="0">
                <a:latin typeface="Times New Roman" pitchFamily="18" charset="0"/>
                <a:cs typeface="Times New Roman" pitchFamily="18" charset="0"/>
              </a:rPr>
              <a:t>1. Строение грибов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8363272" cy="4929336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Плодовые тела - это, фактически, органы размножения грибов. У шляпочных они состоят из шляпки и ножки. В шляпке различают мякоть, </a:t>
            </a:r>
            <a:r>
              <a:rPr lang="ru-RU" dirty="0" err="1"/>
              <a:t>гименофор</a:t>
            </a:r>
            <a:r>
              <a:rPr lang="ru-RU" dirty="0"/>
              <a:t> и </a:t>
            </a:r>
            <a:r>
              <a:rPr lang="ru-RU" dirty="0" err="1"/>
              <a:t>гимений</a:t>
            </a:r>
            <a:r>
              <a:rPr lang="ru-RU" dirty="0"/>
              <a:t>. Каждая из перечисленных частей плодового тела у отдельных грибов может иметь различное строение и свои характерные признаки, без знания которых невозможно идентифицировать тот или иной вид грибов. Шляпки грибов могут быть самыми различными по форме (рис. 1): полушаровидными, выпуклыми, плоскими, вогнутыми, коническими и т. д. Край шляпки у многих грибов вначале завернут вниз, но по мере развития плодового тела становится прямым или приподнятым, ровным или волнисто изогнутым, цельным или рассеченным.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1628800"/>
            <a:ext cx="8280920" cy="468052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Рисунок 1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/>
              <a:t>Кожица шляпки может легко отделяться от мякоти или быть приросшей к ней. По своему строению и состоянию она бывает гладкой, чешуйчатой, волосистой, слизистой, влажной или сухой. Встречаются шляпки самых разнообразных цветов: желтые, красные, коричневые, фиолетовые, белые, оранжевые и т. д.</a:t>
            </a:r>
          </a:p>
          <a:p>
            <a:r>
              <a:rPr lang="ru-RU" dirty="0"/>
              <a:t>Грибы отличаются друг от друга не только строением, но и цветом, запахом и вкусом мякоти. Чаще всего цвет неяркий - беловатый, буро-беловатый, иногда с голубым или фиолетовым оттенком. У некоторых грибов цвет мякоти на разрезе может меняться.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Строение шляпок грибов и их отличие друг от друга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Важным видовым признаком грибов является также строение и внешний вид ножки. По форме она может быть цилиндрической, клубневидной, </a:t>
            </a:r>
            <a:r>
              <a:rPr lang="ru-RU" dirty="0" err="1"/>
              <a:t>обратнобулавовидной</a:t>
            </a:r>
            <a:r>
              <a:rPr lang="ru-RU" dirty="0"/>
              <a:t>; сужена кверху, книзу или в оба конца (рис. 3). Поверхность ножки может быть голой, гладкой, шероховатой, волокнистой, чешуйчатой. Мякоть ножки может быть сплошной, трубчатой, полой, плотной, хрупкой, пружинисто-эластичной.</a:t>
            </a:r>
          </a:p>
          <a:p>
            <a:pPr>
              <a:buNone/>
            </a:pPr>
            <a:endParaRPr lang="ru-RU" dirty="0"/>
          </a:p>
          <a:p>
            <a:r>
              <a:rPr lang="ru-RU" dirty="0"/>
              <a:t>Строение ножки отдельных видов грибов зависит от особенностей развития плодовых тел. Так, у некоторых грибов (мухоморы, поплавки, </a:t>
            </a:r>
            <a:r>
              <a:rPr lang="ru-RU" dirty="0" err="1"/>
              <a:t>вольвариелла</a:t>
            </a:r>
            <a:r>
              <a:rPr lang="ru-RU" dirty="0"/>
              <a:t>) молодые плодовые тела окружены особым сплетением гиф мицелия, называемым общим покрывалом (рис. 4)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Строение ножек грибов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219200"/>
          </a:xfrm>
        </p:spPr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Рисунки 3 и 4.</a:t>
            </a:r>
          </a:p>
        </p:txBody>
      </p:sp>
      <p:pic>
        <p:nvPicPr>
          <p:cNvPr id="5" name="Содержимое 4" descr="22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484784"/>
            <a:ext cx="8219256" cy="5040560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472608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Грибы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— это низшие споровые растения, лишенные хлорофилла. Грибница (мицелий) состоит из множества переплетенных нитей — гифов. Она может разрастаться в земле на большой площади. На поверхности земли гифы срастаются более плотно, образуя плодовое тело, которое мы привыкли называть грибом.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Принципы</a:t>
            </a:r>
            <a:r>
              <a:rPr lang="ru-RU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классификации</a:t>
            </a:r>
            <a:r>
              <a:rPr lang="ru-RU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грибов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Существуют различные классификации грибов, отличающиеся принципами, положенными в их основу (рис. 5). В зависимости от условий произрастания различают трибы дикорастущие и культивируемые (шампиньоны,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вешенка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, зимний гриб и др.).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По медико-биологическим свойствам (содержанию токсических веществ) трибы делят на съедобные (белые грибы, грузди, опята и др.), условно съедобные (валуи, гладыши,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серушки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 др.), несъедобные (желчный триб, перечный триб и др.) и ядовитые (бледная поганка, свинушка тонкая и др.). По времени образования плодовых тел и сбора различают грибы: весенние (сморчки, строчки); летне-осенние (белые, подберезовики, маслята, подосиновики, грузди, лисички, сыроежки и др.); осенние (опята, зеленушки, польский триб и др.).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900" b="1" dirty="0">
                <a:latin typeface="Times New Roman" pitchFamily="18" charset="0"/>
                <a:cs typeface="Times New Roman" pitchFamily="18" charset="0"/>
              </a:rPr>
              <a:t>Классификация грибов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115</TotalTime>
  <Words>1642</Words>
  <Application>Microsoft Office PowerPoint</Application>
  <PresentationFormat>Экран (4:3)</PresentationFormat>
  <Paragraphs>87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5" baseType="lpstr">
      <vt:lpstr>Constantia</vt:lpstr>
      <vt:lpstr>Times New Roman</vt:lpstr>
      <vt:lpstr>Wingdings 2</vt:lpstr>
      <vt:lpstr>Бумажная</vt:lpstr>
      <vt:lpstr>Презентация PowerPoint</vt:lpstr>
      <vt:lpstr>Содержание </vt:lpstr>
      <vt:lpstr>Введение </vt:lpstr>
      <vt:lpstr>1. Строение грибов </vt:lpstr>
      <vt:lpstr>Рисунок 1</vt:lpstr>
      <vt:lpstr>Строение шляпок грибов и их отличие друг от друга</vt:lpstr>
      <vt:lpstr>Строение ножек грибов</vt:lpstr>
      <vt:lpstr>Рисунки 3 и 4.</vt:lpstr>
      <vt:lpstr>Классификация грибов </vt:lpstr>
      <vt:lpstr>Классификационные признаки грибов. Рисунок 5.</vt:lpstr>
      <vt:lpstr>Упаковка, маркировка, условия хранения и транспортирования товара </vt:lpstr>
      <vt:lpstr>Правила отбора проб из партии товара </vt:lpstr>
      <vt:lpstr>Дефекты товара </vt:lpstr>
      <vt:lpstr>Ассортимент и виды грибов </vt:lpstr>
      <vt:lpstr>Ассортимент грибов используемых на производстве</vt:lpstr>
      <vt:lpstr>Витаминная ценность грибов</vt:lpstr>
      <vt:lpstr>Виды ядовитых грибов</vt:lpstr>
      <vt:lpstr>Ядовитые грибы</vt:lpstr>
      <vt:lpstr>Ядовитые грибы</vt:lpstr>
      <vt:lpstr>Заключение </vt:lpstr>
      <vt:lpstr>Список используемых источников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ДЕПАРТАМЕНТ ОБРАЗОВАНИЯ ГОРОДА МОСКВЫ Государственное бюджетное образовательное учреждение Техникум малого бизнеса № 67</dc:title>
  <dc:creator>Крокодил</dc:creator>
  <cp:lastModifiedBy>PGAU</cp:lastModifiedBy>
  <cp:revision>17</cp:revision>
  <dcterms:created xsi:type="dcterms:W3CDTF">2015-11-22T10:28:41Z</dcterms:created>
  <dcterms:modified xsi:type="dcterms:W3CDTF">2024-09-11T07:50:46Z</dcterms:modified>
</cp:coreProperties>
</file>