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133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Санитарный контроль растительных пищевых продуктов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C7EE89-684D-491B-82A6-F0579C93E9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67"/>
            <a:ext cx="80010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Картофель</a:t>
            </a:r>
            <a:endParaRPr lang="ru-RU" dirty="0"/>
          </a:p>
          <a:p>
            <a:r>
              <a:rPr lang="ru-RU" dirty="0"/>
              <a:t>Поверхность клубней должна быть сухая, чистая, без наростов, </a:t>
            </a:r>
            <a:r>
              <a:rPr lang="ru-RU" dirty="0" err="1"/>
              <a:t>непозеленевшая</a:t>
            </a:r>
            <a:r>
              <a:rPr lang="ru-RU" dirty="0"/>
              <a:t>. Диаметр клубней раннего картофеля не менее 3см, а позднего - 4,5-5см.</a:t>
            </a:r>
          </a:p>
          <a:p>
            <a:r>
              <a:rPr lang="ru-RU" dirty="0"/>
              <a:t>При разрезе клубни хрустят, имеют плотную консистенцию или слегка вялые. Цвет сердцевины в зависимости от сорта белый, желтоватый или </a:t>
            </a:r>
            <a:r>
              <a:rPr lang="ru-RU" dirty="0" err="1"/>
              <a:t>розовый</a:t>
            </a:r>
            <a:r>
              <a:rPr lang="ru-RU" dirty="0"/>
              <a:t>.</a:t>
            </a:r>
          </a:p>
          <a:p>
            <a:r>
              <a:rPr lang="ru-RU" dirty="0"/>
              <a:t>При экспертизе исключают все формы картофельной гнили и болезни клубней картофеля, при наличии которых картофель в продажу не выпускают, а при обнаружении рака и ложного рака (вместе с запрещением продажи) о болезни сообщается Государственной инспекции по карантину.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23417" t="20815" r="37554" b="21365"/>
          <a:stretch>
            <a:fillRect/>
          </a:stretch>
        </p:blipFill>
        <p:spPr bwMode="auto">
          <a:xfrm>
            <a:off x="785786" y="3286124"/>
            <a:ext cx="3786214" cy="315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 l="23416" t="25440" r="36254" b="28304"/>
          <a:stretch>
            <a:fillRect/>
          </a:stretch>
        </p:blipFill>
        <p:spPr bwMode="auto">
          <a:xfrm>
            <a:off x="4643438" y="3500438"/>
            <a:ext cx="431842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357166"/>
            <a:ext cx="80010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Болезни клубней картофеля:</a:t>
            </a:r>
            <a:endParaRPr lang="ru-RU" dirty="0"/>
          </a:p>
          <a:p>
            <a:r>
              <a:rPr lang="ru-RU" dirty="0"/>
              <a:t>1. Фитофтора - вызывается паразитическим грибом. На разрезе клубней обнаруживают сероватые или бурые пятна, идущие от периферии к центру. Затем на пораженных клубнях появляется мокрая или сухая гниль.</a:t>
            </a:r>
          </a:p>
          <a:p>
            <a:r>
              <a:rPr lang="ru-RU" dirty="0"/>
              <a:t>2. Фузариоз (сухая гниль) - поражает клубни во время их хранениям. На поверхности клубня обнаруживают сморщенную кожицу и бурое углубленное пятно. Клубень при этом сморщивается, уменьшается в объеме, а на разрезе находят полость с суховатой желто-белой массой (споры, перемешанные с крахмальными зернами).</a:t>
            </a:r>
          </a:p>
          <a:p>
            <a:r>
              <a:rPr lang="ru-RU" dirty="0"/>
              <a:t>При хранении картофеля во влажных условиях поражение клубней протекает в виде мокрой гнили.</a:t>
            </a:r>
          </a:p>
          <a:p>
            <a:r>
              <a:rPr lang="ru-RU" dirty="0"/>
              <a:t>3. Парша - повреждает клубни в почве. Вначале на поверхности появляются светлые, затем темнеющие плоские пятна, которые трескаются, приобретая грязно-бурую окраску. Вскоре на месте пятен образуются язвочки. Сильно пораженные клубни становятся водянистыми.</a:t>
            </a:r>
          </a:p>
          <a:p>
            <a:r>
              <a:rPr lang="ru-RU" dirty="0"/>
              <a:t>4. Черная парша (</a:t>
            </a:r>
            <a:r>
              <a:rPr lang="ru-RU" dirty="0" err="1"/>
              <a:t>резоктониоз</a:t>
            </a:r>
            <a:r>
              <a:rPr lang="ru-RU" dirty="0"/>
              <a:t>) - поражает стебли и клубни. На клубне черные, легко снимающиеся бородавочки - склероции (твердые колонии) паразитов. Они проникают вглубь мякоти клубня, размягчают его и вызывают загнивание.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28604"/>
            <a:ext cx="807249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5. Черная ножка - поражает вначале стебли и листья картофеля, затем клубни. Болезнь прогрессирует при хранения клубней. При осмотре их обнаруживают бурые или черные пятна. Такое пятно снаружи малозаметно, но внутри клубня большая часть его сгнивает.</a:t>
            </a:r>
          </a:p>
          <a:p>
            <a:r>
              <a:rPr lang="ru-RU" dirty="0"/>
              <a:t>6. Кольцевая гниль - поражает сосудистое кольцо клубня. Болезнь обнаруживают при разрезе клубня. Вначале появляются желтоватые размягченные островки, а потом они сливаются и образуют кольцо серовато-бурого или черного цвета. Болезнь чаще наблюдается в сырое лето и при хранении картофеля сыром помещении.</a:t>
            </a:r>
          </a:p>
          <a:p>
            <a:r>
              <a:rPr lang="ru-RU" dirty="0"/>
              <a:t>7. Пуговичная болезнь - на пораженных клубнях обнаруживают бурые пятна, как бы вдавленные оспинки, а на пятнах - мелкие черные точечки - пикниды (тучные колонии). Через эти пятой внутрь клубня проникают грибы и бактерии, вызывающие его гниение.</a:t>
            </a:r>
          </a:p>
          <a:p>
            <a:r>
              <a:rPr lang="ru-RU" dirty="0"/>
              <a:t>8. Рак - на клубнях вблизи глазков образуются наросты больших размеров до лесного ореха. Они вначале белые, затем темнеют, на их месте в клубне остается разрушенная ткань, которая обсеменяется патогенными микроорганизмами.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00042"/>
            <a:ext cx="82153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Свекла</a:t>
            </a:r>
            <a:endParaRPr lang="ru-RU" dirty="0"/>
          </a:p>
          <a:p>
            <a:r>
              <a:rPr lang="ru-RU" dirty="0"/>
              <a:t>Плотная, поверхность ее </a:t>
            </a:r>
            <a:r>
              <a:rPr lang="ru-RU" dirty="0" err="1"/>
              <a:t>ровная,чистая</a:t>
            </a:r>
            <a:r>
              <a:rPr lang="ru-RU" dirty="0"/>
              <a:t>, на разрезе мякоть темно-красная разных оттенков, сочная, вкус сладковатый.</a:t>
            </a:r>
          </a:p>
          <a:p>
            <a:r>
              <a:rPr lang="ru-RU" dirty="0"/>
              <a:t>Свекла с резко ослабленной или дряблой консистенцией, вялыми и сморщенными корнями и зеленью, а также с признаками болезней к продаже не допускается.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3009" t="20815" r="25846" b="23678"/>
          <a:stretch>
            <a:fillRect/>
          </a:stretch>
        </p:blipFill>
        <p:spPr bwMode="auto">
          <a:xfrm>
            <a:off x="785786" y="2214554"/>
            <a:ext cx="75545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28604"/>
            <a:ext cx="82868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Болезни корней свеклы:</a:t>
            </a:r>
            <a:endParaRPr lang="ru-RU" dirty="0"/>
          </a:p>
          <a:p>
            <a:r>
              <a:rPr lang="ru-RU" dirty="0"/>
              <a:t>1. Рак (</a:t>
            </a:r>
            <a:r>
              <a:rPr lang="ru-RU" dirty="0" err="1"/>
              <a:t>зобоватость</a:t>
            </a:r>
            <a:r>
              <a:rPr lang="ru-RU" dirty="0"/>
              <a:t> свеклы) - на корне появляются гладкие наросты без бугорков и трещин, иногда они отпадают, и остается разрушенная ткань, которая затем загнивает.</a:t>
            </a:r>
          </a:p>
          <a:p>
            <a:r>
              <a:rPr lang="ru-RU" dirty="0"/>
              <a:t>2. Туберкулез - у шейки и на теле корня шероховатые, с трещинами и бугорками наросты или бородавки, быстро разлагающиеся и </a:t>
            </a:r>
            <a:r>
              <a:rPr lang="ru-RU" dirty="0" err="1"/>
              <a:t>загнивающиеся</a:t>
            </a:r>
            <a:r>
              <a:rPr lang="ru-RU" dirty="0"/>
              <a:t>.</a:t>
            </a:r>
          </a:p>
          <a:p>
            <a:r>
              <a:rPr lang="ru-RU" dirty="0"/>
              <a:t>3. Фузариоз (</a:t>
            </a:r>
            <a:r>
              <a:rPr lang="ru-RU" dirty="0" err="1"/>
              <a:t>кагатная</a:t>
            </a:r>
            <a:r>
              <a:rPr lang="ru-RU" dirty="0"/>
              <a:t> гниль) - в центральной части корнеплода образуется продольная полость с бурыми, размягченными, гниющими неприятного запаха стенками.</a:t>
            </a:r>
          </a:p>
          <a:p>
            <a:r>
              <a:rPr lang="ru-RU" dirty="0"/>
              <a:t>4. Парша - на шейки корнеплода мелкие, </a:t>
            </a:r>
            <a:r>
              <a:rPr lang="ru-RU" dirty="0" err="1"/>
              <a:t>шороховатые</a:t>
            </a:r>
            <a:r>
              <a:rPr lang="ru-RU" dirty="0"/>
              <a:t> и вдавленные </a:t>
            </a:r>
            <a:r>
              <a:rPr lang="ru-RU" dirty="0" err="1"/>
              <a:t>трещы</a:t>
            </a:r>
            <a:r>
              <a:rPr lang="ru-RU" dirty="0"/>
              <a:t>. Иногда на средней части корня появляется поражение в виде пояска - поясная парша. На местах трещин корень загнивает.</a:t>
            </a:r>
          </a:p>
          <a:p>
            <a:r>
              <a:rPr lang="ru-RU" dirty="0"/>
              <a:t>5. Прыщеватая парша - на корнях бородавки, которые распадаются, образуя язвы. Язвенные места загнивают, приобретая неприятный запах.</a:t>
            </a:r>
          </a:p>
          <a:p>
            <a:r>
              <a:rPr lang="ru-RU" dirty="0"/>
              <a:t>6. Бактериозы - болезни, вызываемые различными возбудителями, которые разлагают корнеплод в слизистую массу или по типу сухой гнили.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285728"/>
            <a:ext cx="80010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Введение</a:t>
            </a:r>
            <a:endParaRPr lang="ru-RU" dirty="0"/>
          </a:p>
          <a:p>
            <a:r>
              <a:rPr lang="ru-RU" dirty="0"/>
              <a:t>Согласно ветеринарно-санитарным правилам на рынках разрешается продавать растительные пищевые продукты полеводства, садов и огородов:</a:t>
            </a:r>
          </a:p>
          <a:p>
            <a:r>
              <a:rPr lang="ru-RU" dirty="0"/>
              <a:t>· </a:t>
            </a:r>
            <a:r>
              <a:rPr lang="ru-RU" dirty="0" err="1"/>
              <a:t>корнеклубнеплоды</a:t>
            </a:r>
            <a:r>
              <a:rPr lang="ru-RU" dirty="0"/>
              <a:t> (картофель, морковь и др.)</a:t>
            </a:r>
          </a:p>
          <a:p>
            <a:r>
              <a:rPr lang="ru-RU" dirty="0"/>
              <a:t>· овощи</a:t>
            </a:r>
          </a:p>
          <a:p>
            <a:r>
              <a:rPr lang="ru-RU" dirty="0"/>
              <a:t>· зелень</a:t>
            </a:r>
          </a:p>
          <a:p>
            <a:r>
              <a:rPr lang="ru-RU" dirty="0"/>
              <a:t>· зерно и </a:t>
            </a:r>
            <a:r>
              <a:rPr lang="ru-RU" dirty="0" err="1"/>
              <a:t>зернопродукты</a:t>
            </a:r>
            <a:r>
              <a:rPr lang="ru-RU" dirty="0"/>
              <a:t> (пшеница, рожь, ячмень, овес, и др.)</a:t>
            </a:r>
          </a:p>
          <a:p>
            <a:r>
              <a:rPr lang="ru-RU" dirty="0"/>
              <a:t>· бобовые культуры (горошек зеленый, горох, гороховая мука, фасоль и др.)</a:t>
            </a:r>
          </a:p>
          <a:p>
            <a:r>
              <a:rPr lang="ru-RU" dirty="0"/>
              <a:t>· крахмал</a:t>
            </a:r>
          </a:p>
          <a:p>
            <a:r>
              <a:rPr lang="ru-RU" dirty="0"/>
              <a:t>· фрукты семечковые и косточковые</a:t>
            </a:r>
          </a:p>
          <a:p>
            <a:r>
              <a:rPr lang="ru-RU" dirty="0"/>
              <a:t>· ягоды садовые</a:t>
            </a:r>
          </a:p>
          <a:p>
            <a:r>
              <a:rPr lang="ru-RU" dirty="0"/>
              <a:t>· бахчевые культуры (арбузы, дыни и др.)</a:t>
            </a:r>
          </a:p>
          <a:p>
            <a:r>
              <a:rPr lang="ru-RU" dirty="0"/>
              <a:t>· растительные пищевые масла и семена подсолнечника, тыквы и др.,</a:t>
            </a:r>
          </a:p>
          <a:p>
            <a:r>
              <a:rPr lang="ru-RU" dirty="0"/>
              <a:t>· дикорастущие ягоды (черника, малина, ежевика, земляника, клюква)</a:t>
            </a:r>
          </a:p>
          <a:p>
            <a:r>
              <a:rPr lang="ru-RU" dirty="0"/>
              <a:t>· свежие и сушеные грибы</a:t>
            </a:r>
          </a:p>
          <a:p>
            <a:r>
              <a:rPr lang="ru-RU" dirty="0"/>
              <a:t>Вышеперечисленные пищевые продукты на рынках могут продаваться в свежем виде или же подвергнутые предварительно солению, сушению и маринованию.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643446"/>
            <a:ext cx="8001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 торговым местам предъявляют следующие требования: продавцы пищевых продуктов обязаны быть опрятно одетыми, торговлю производить только в установленной на рынке спецодежде, иметь чистое полотенце для рук и постоянно сохранять их в чистоте. Для мытья и освежения овощей и зелени в процессе их продажи, а также поддержания чистоты рук продавцы обязаны пользоваться чистой и свежей водой.</a:t>
            </a:r>
          </a:p>
        </p:txBody>
      </p:sp>
      <p:sp>
        <p:nvSpPr>
          <p:cNvPr id="2050" name="AutoShape 2" descr="https://zbulvar.ru/wp-content/uploads/2021/06/photo-2021-06-24-15-36-5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zbulvar.ru/wp-content/uploads/2021/06/photo-2021-06-24-15-36-57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kstati.news/upload/resize_cache/iblock/b18/217_151_2/b182e77c600c85cba6e9bdbdaf595c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/>
          <a:srcRect l="17451" t="18033" r="30776" b="20951"/>
          <a:stretch>
            <a:fillRect/>
          </a:stretch>
        </p:blipFill>
        <p:spPr bwMode="auto">
          <a:xfrm>
            <a:off x="1071538" y="285728"/>
            <a:ext cx="635798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80010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Согласно ветеринарно-санитарным требованиям на рынках запрещается продавать пищевые продукты, не прошедшие исследование в лаборатории </a:t>
            </a:r>
            <a:r>
              <a:rPr lang="ru-RU" dirty="0" err="1"/>
              <a:t>вет.сан.экспертизы</a:t>
            </a:r>
            <a:r>
              <a:rPr lang="ru-RU" dirty="0"/>
              <a:t>. Все пищевые продукты, поступающие на рынок для продажи, подлежат обязательной </a:t>
            </a:r>
            <a:r>
              <a:rPr lang="ru-RU" dirty="0" err="1"/>
              <a:t>вет.сан.экспертизе</a:t>
            </a:r>
            <a:r>
              <a:rPr lang="ru-RU" dirty="0"/>
              <a:t>.</a:t>
            </a:r>
          </a:p>
          <a:p>
            <a:r>
              <a:rPr lang="ru-RU" dirty="0"/>
              <a:t>Проведение экспертизы входит в обязанности работников лабораторий </a:t>
            </a:r>
            <a:r>
              <a:rPr lang="ru-RU" dirty="0" err="1"/>
              <a:t>вет</a:t>
            </a:r>
            <a:r>
              <a:rPr lang="ru-RU" dirty="0"/>
              <a:t>. сан. экспертизы, при этом определение сорта или категорий товарности растительных продуктов на рынках работники лабораторий экспертизы не проводят.</a:t>
            </a:r>
          </a:p>
          <a:p>
            <a:r>
              <a:rPr lang="ru-RU" dirty="0"/>
              <a:t>В лабораториях </a:t>
            </a:r>
            <a:r>
              <a:rPr lang="ru-RU" dirty="0" err="1"/>
              <a:t>вет</a:t>
            </a:r>
            <a:r>
              <a:rPr lang="ru-RU" dirty="0"/>
              <a:t>. сан. экспертизы рынков заключение о доброкачественности продуктов растительного происхождения дают на основании органолептического, а в необходимых случаях (спорных, подозрениях на фальсификацию или наличие остаточных количеств ядохимикатов и других показаниях) используют и лабораторные методы исследования.</a:t>
            </a:r>
          </a:p>
          <a:p>
            <a:r>
              <a:rPr lang="ru-RU" dirty="0"/>
              <a:t>За единицу экспертизы считают проведенное исследование (органолептическое, </a:t>
            </a:r>
            <a:r>
              <a:rPr lang="ru-RU" dirty="0" err="1"/>
              <a:t>бактериоскопическое</a:t>
            </a:r>
            <a:r>
              <a:rPr lang="ru-RU" dirty="0"/>
              <a:t> или биохимическое) однородного продукта, принадлежащего одному владельцу, независимо от его массы или объема, и зарегистрированное в журнале выполняемой работы.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714884"/>
            <a:ext cx="8286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Органолептическим методом исследования растительных продуктов определяют внешний вид, форму, величину, цвет, консистенцию, прозрачность, запах, товарный вид, вкусовые качества, наличие или отсутствие загрязнения, вредных примесей (спорынья, амбарные вредители в </a:t>
            </a:r>
            <a:r>
              <a:rPr lang="ru-RU" dirty="0" err="1"/>
              <a:t>зернопродуктах</a:t>
            </a:r>
            <a:r>
              <a:rPr lang="ru-RU" dirty="0"/>
              <a:t>), механических повреждения и болезни растений.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11162" t="7632" r="24441" b="9940"/>
          <a:stretch>
            <a:fillRect/>
          </a:stretch>
        </p:blipFill>
        <p:spPr bwMode="auto">
          <a:xfrm>
            <a:off x="1285852" y="214290"/>
            <a:ext cx="6143668" cy="442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428604"/>
            <a:ext cx="7715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 всей подвергнутой осмотру партии продукта, отбирают одну среднюю пробу. Средние пробы, отбор которых проводят работники лабораторий </a:t>
            </a:r>
            <a:r>
              <a:rPr lang="ru-RU" dirty="0" err="1"/>
              <a:t>вет</a:t>
            </a:r>
            <a:r>
              <a:rPr lang="ru-RU" dirty="0"/>
              <a:t>. сан. экспертизы, должны характеризовать качество всего продукта.</a:t>
            </a:r>
          </a:p>
          <a:p>
            <a:endParaRPr lang="ru-RU" dirty="0"/>
          </a:p>
          <a:p>
            <a:r>
              <a:rPr lang="ru-RU" dirty="0"/>
              <a:t>Среднюю пробу для проведения лабораторного исследования берут в различных количествах, согласно нормам. Перед взятием и составлением средней пробы штучного товара отдельные экземпляры отбирают из различных участков. Оставшаяся часть средней пробы после исследования направляется на утилизацию. При установлении по органолептическим показателям в однородной партии различий в качестве продукта, пробы отбирают отдельно из каждой тары или упаковки.</a:t>
            </a:r>
          </a:p>
          <a:p>
            <a:r>
              <a:rPr lang="ru-RU" dirty="0"/>
              <a:t>Продукт считается доброкачественным, если он не является вредным или опасным для здоровья потребителя. Если продукт признан недоброкачественным, его уничтожают или подвергают денатурации. Составляют акт в двух экземплярах, один экземпляр вручают владельцу, а другой хранят в лаборатории.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6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Требования, предъявляемые к </a:t>
            </a:r>
            <a:r>
              <a:rPr lang="ru-RU" dirty="0" err="1"/>
              <a:t>корнеклубнеплодам</a:t>
            </a:r>
            <a:r>
              <a:rPr lang="ru-RU" dirty="0"/>
              <a:t>, овощам:</a:t>
            </a:r>
          </a:p>
          <a:p>
            <a:r>
              <a:rPr lang="ru-RU" dirty="0"/>
              <a:t>Не допускают к продаже </a:t>
            </a:r>
            <a:r>
              <a:rPr lang="ru-RU" dirty="0" err="1"/>
              <a:t>корнеклубнеплоды</a:t>
            </a:r>
            <a:r>
              <a:rPr lang="ru-RU" dirty="0"/>
              <a:t> и овощи:</a:t>
            </a:r>
          </a:p>
          <a:p>
            <a:r>
              <a:rPr lang="ru-RU" dirty="0"/>
              <a:t>· гнилые</a:t>
            </a:r>
          </a:p>
          <a:p>
            <a:r>
              <a:rPr lang="ru-RU" dirty="0"/>
              <a:t>· заплесневелые</a:t>
            </a:r>
          </a:p>
          <a:p>
            <a:r>
              <a:rPr lang="ru-RU" dirty="0"/>
              <a:t>· </a:t>
            </a:r>
            <a:r>
              <a:rPr lang="ru-RU" dirty="0" err="1"/>
              <a:t>самосогревшиеся</a:t>
            </a:r>
            <a:endParaRPr lang="ru-RU" dirty="0"/>
          </a:p>
          <a:p>
            <a:r>
              <a:rPr lang="ru-RU" dirty="0"/>
              <a:t>· деформированные</a:t>
            </a:r>
          </a:p>
          <a:p>
            <a:r>
              <a:rPr lang="ru-RU" dirty="0"/>
              <a:t>· пораженные болезнями и вредителями</a:t>
            </a:r>
          </a:p>
          <a:p>
            <a:r>
              <a:rPr lang="ru-RU" dirty="0"/>
              <a:t>· поврежденные грызунами, насекомыми и их личинками</a:t>
            </a:r>
          </a:p>
          <a:p>
            <a:r>
              <a:rPr lang="ru-RU" dirty="0"/>
              <a:t>· с наличием постороннего запаха.</a:t>
            </a:r>
          </a:p>
        </p:txBody>
      </p:sp>
      <p:sp>
        <p:nvSpPr>
          <p:cNvPr id="29698" name="AutoShape 2" descr="https://microbak.ru/wp-content/uploads/2019/04/plesen-np8-768x2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 l="23828" t="35417" r="36718" b="38194"/>
          <a:stretch>
            <a:fillRect/>
          </a:stretch>
        </p:blipFill>
        <p:spPr bwMode="auto">
          <a:xfrm>
            <a:off x="642910" y="3929066"/>
            <a:ext cx="7000924" cy="263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14290"/>
            <a:ext cx="7715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Морковь</a:t>
            </a:r>
            <a:endParaRPr lang="ru-RU" dirty="0"/>
          </a:p>
          <a:p>
            <a:r>
              <a:rPr lang="ru-RU" dirty="0"/>
              <a:t>Поверхность должна быть чистая, желтого или желто-оранжевого цвета. Запах ароматный, свойственный свежей моркови. При сгибании морковь ломается, а на изломе выступает морковный сок в виде росы. Вкус сладковатый, нежный, без горечи. Морковь доброкачественная, тонет в воде. Без признаков болезней.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7371" t="19117" r="30515" b="20588"/>
          <a:stretch>
            <a:fillRect/>
          </a:stretch>
        </p:blipFill>
        <p:spPr bwMode="auto">
          <a:xfrm>
            <a:off x="1214414" y="2000240"/>
            <a:ext cx="680577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28604"/>
            <a:ext cx="75724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Болезни моркови:</a:t>
            </a:r>
            <a:endParaRPr lang="ru-RU" dirty="0"/>
          </a:p>
          <a:p>
            <a:r>
              <a:rPr lang="ru-RU" dirty="0"/>
              <a:t>Поражение личинками морковной мухи, которые, внедряясь в корень молодого растения, протачивают его, он приобретает ржавый цвет и становится деревянистым на вкус.</a:t>
            </a:r>
          </a:p>
          <a:p>
            <a:r>
              <a:rPr lang="ru-RU" dirty="0"/>
              <a:t>1. Черная гниль. На верхушке и боковой части корнеплода обнаруживают вначале серые пятна, со временем темнеющие.</a:t>
            </a:r>
          </a:p>
          <a:p>
            <a:r>
              <a:rPr lang="ru-RU" dirty="0"/>
              <a:t>2. Белая гниль. На пораженных частях моркови появляется белый хлопьевидный налет с крупными черными пятнами, и корнеплод превращается в сплошную гниющую массу с неприятным запахом.</a:t>
            </a:r>
          </a:p>
          <a:p>
            <a:r>
              <a:rPr lang="ru-RU" dirty="0"/>
              <a:t>3. Бурая гниль. Вначале ее обнаруживают на хвостовой части корнеплода в виде бурых пятен, по мере развития пятна гнили распространяются вверх по корнеплоду.</a:t>
            </a:r>
          </a:p>
          <a:p>
            <a:r>
              <a:rPr lang="ru-RU" dirty="0"/>
              <a:t>4. Серая гниль - обнаруживается на корнях в виде серо-пепельного гриба с образованием пятен.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53</TotalTime>
  <Words>1404</Words>
  <Application>Microsoft Office PowerPoint</Application>
  <PresentationFormat>Экран (4:3)</PresentationFormat>
  <Paragraphs>67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Санитарный контроль растительных пищевых продуктов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«ветеринарно-санитарная экспертиза растительных пищевых продуктов»</dc:title>
  <dc:creator>Lersen</dc:creator>
  <cp:lastModifiedBy>PGAU</cp:lastModifiedBy>
  <cp:revision>11</cp:revision>
  <dcterms:created xsi:type="dcterms:W3CDTF">2022-05-18T14:16:56Z</dcterms:created>
  <dcterms:modified xsi:type="dcterms:W3CDTF">2024-09-10T11:52:24Z</dcterms:modified>
</cp:coreProperties>
</file>