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9" d="100"/>
          <a:sy n="39" d="100"/>
        </p:scale>
        <p:origin x="1332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0B461-9F06-4AD4-A786-0D44164697F5}" type="datetimeFigureOut">
              <a:rPr lang="ru-RU" smtClean="0"/>
              <a:t>10.09.2024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930E8-9818-4D3A-BADB-685F492FB6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0B461-9F06-4AD4-A786-0D44164697F5}" type="datetimeFigureOut">
              <a:rPr lang="ru-RU" smtClean="0"/>
              <a:t>10.09.2024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930E8-9818-4D3A-BADB-685F492FB6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0B461-9F06-4AD4-A786-0D44164697F5}" type="datetimeFigureOut">
              <a:rPr lang="ru-RU" smtClean="0"/>
              <a:t>10.09.2024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930E8-9818-4D3A-BADB-685F492FB6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0B461-9F06-4AD4-A786-0D44164697F5}" type="datetimeFigureOut">
              <a:rPr lang="ru-RU" smtClean="0"/>
              <a:t>10.09.2024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930E8-9818-4D3A-BADB-685F492FB6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0B461-9F06-4AD4-A786-0D44164697F5}" type="datetimeFigureOut">
              <a:rPr lang="ru-RU" smtClean="0"/>
              <a:t>10.09.2024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930E8-9818-4D3A-BADB-685F492FB6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0B461-9F06-4AD4-A786-0D44164697F5}" type="datetimeFigureOut">
              <a:rPr lang="ru-RU" smtClean="0"/>
              <a:t>10.09.2024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930E8-9818-4D3A-BADB-685F492FB6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0B461-9F06-4AD4-A786-0D44164697F5}" type="datetimeFigureOut">
              <a:rPr lang="ru-RU" smtClean="0"/>
              <a:t>10.09.2024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930E8-9818-4D3A-BADB-685F492FB6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0B461-9F06-4AD4-A786-0D44164697F5}" type="datetimeFigureOut">
              <a:rPr lang="ru-RU" smtClean="0"/>
              <a:t>10.09.2024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930E8-9818-4D3A-BADB-685F492FB6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0B461-9F06-4AD4-A786-0D44164697F5}" type="datetimeFigureOut">
              <a:rPr lang="ru-RU" smtClean="0"/>
              <a:t>10.09.2024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930E8-9818-4D3A-BADB-685F492FB6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0B461-9F06-4AD4-A786-0D44164697F5}" type="datetimeFigureOut">
              <a:rPr lang="ru-RU" smtClean="0"/>
              <a:t>10.09.2024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930E8-9818-4D3A-BADB-685F492FB6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0B461-9F06-4AD4-A786-0D44164697F5}" type="datetimeFigureOut">
              <a:rPr lang="ru-RU" smtClean="0"/>
              <a:t>10.09.2024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930E8-9818-4D3A-BADB-685F492FB6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60B461-9F06-4AD4-A786-0D44164697F5}" type="datetimeFigureOut">
              <a:rPr lang="ru-RU" smtClean="0"/>
              <a:t>10.09.2024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6930E8-9818-4D3A-BADB-685F492FB65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docs.cntd.ru/document/1200036322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docs.cntd.ru/document/1200051458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docs.cntd.ru/document/1200007271" TargetMode="External"/><Relationship Id="rId7" Type="http://schemas.openxmlformats.org/officeDocument/2006/relationships/hyperlink" Target="http://docs.cntd.ru/document/1200017281" TargetMode="External"/><Relationship Id="rId2" Type="http://schemas.openxmlformats.org/officeDocument/2006/relationships/hyperlink" Target="http://docs.cntd.ru/document/120000312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docs.cntd.ru/document/1200017471" TargetMode="External"/><Relationship Id="rId5" Type="http://schemas.openxmlformats.org/officeDocument/2006/relationships/hyperlink" Target="http://docs.cntd.ru/document/1200037682" TargetMode="External"/><Relationship Id="rId4" Type="http://schemas.openxmlformats.org/officeDocument/2006/relationships/hyperlink" Target="http://docs.cntd.ru/document/1200047892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docs.cntd.ru/document/1200017332" TargetMode="External"/><Relationship Id="rId2" Type="http://schemas.openxmlformats.org/officeDocument/2006/relationships/hyperlink" Target="http://docs.cntd.ru/document/1200017353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docs.cntd.ru/document/1200017430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docs.cntd.ru/document/1200017358" TargetMode="External"/><Relationship Id="rId2" Type="http://schemas.openxmlformats.org/officeDocument/2006/relationships/hyperlink" Target="http://docs.cntd.ru/document/1200017422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3267794"/>
          </a:xfrm>
        </p:spPr>
        <p:txBody>
          <a:bodyPr>
            <a:noAutofit/>
          </a:bodyPr>
          <a:lstStyle/>
          <a:p>
            <a:r>
              <a:rPr lang="ru-RU" sz="6000" dirty="0"/>
              <a:t>Ветеринарно-санитарная экспертиза сыра</a:t>
            </a:r>
          </a:p>
        </p:txBody>
      </p:sp>
      <p:sp>
        <p:nvSpPr>
          <p:cNvPr id="5" name="Подзаголовок 4">
            <a:extLst>
              <a:ext uri="{FF2B5EF4-FFF2-40B4-BE49-F238E27FC236}">
                <a16:creationId xmlns:a16="http://schemas.microsoft.com/office/drawing/2014/main" id="{57F68D32-5240-41DC-934F-A6FF9548C89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Специи, пряности и немолочные компоненты, не предназначенные для замены составных частей молока.</a:t>
            </a:r>
            <a:br>
              <a:rPr lang="ru-RU" dirty="0"/>
            </a:br>
            <a:br>
              <a:rPr lang="ru-RU" dirty="0"/>
            </a:br>
            <a:r>
              <a:rPr lang="ru-RU" dirty="0" err="1"/>
              <a:t>Ароматизаторы</a:t>
            </a:r>
            <a:r>
              <a:rPr lang="ru-RU" dirty="0"/>
              <a:t> пищевые по </a:t>
            </a:r>
            <a:r>
              <a:rPr lang="ru-RU" u="sng" dirty="0">
                <a:hlinkClick r:id="rId2"/>
              </a:rPr>
              <a:t>ГОСТ Р 52177</a:t>
            </a:r>
            <a:r>
              <a:rPr lang="ru-RU" dirty="0"/>
              <a:t>, натуральные и идентичные натуральным, усилители вкуса и запаха сыра.</a:t>
            </a:r>
            <a:br>
              <a:rPr lang="ru-RU" dirty="0"/>
            </a:br>
            <a:br>
              <a:rPr lang="ru-RU" dirty="0"/>
            </a:br>
            <a:r>
              <a:rPr lang="ru-RU" dirty="0"/>
              <a:t>Витамины, рекомендуемые для обогащения сыров и сырных продуктов, разрешенные к применению в установленном порядке.</a:t>
            </a:r>
            <a:br>
              <a:rPr lang="ru-RU" dirty="0"/>
            </a:br>
            <a:br>
              <a:rPr lang="ru-RU" dirty="0"/>
            </a:br>
            <a:r>
              <a:rPr lang="ru-RU" dirty="0"/>
              <a:t>Биологически активные добавки (</a:t>
            </a:r>
            <a:r>
              <a:rPr lang="ru-RU" dirty="0" err="1"/>
              <a:t>йодказеин</a:t>
            </a:r>
            <a:r>
              <a:rPr lang="ru-RU" dirty="0"/>
              <a:t>, микроэлементы и др.), рекомендуемые для обогащения сыров и сырных продуктов, разрешенные к применению в установленном порядке.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/>
          <a:lstStyle/>
          <a:p>
            <a:r>
              <a:rPr lang="ru-RU" dirty="0"/>
              <a:t>Сырье, функционально необходимые ингредиенты, пищевые добавки, используемые для изготовления сыра, по безопасности не должны превышать норм, установленных нормативными правовыми актами Российской Федерации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Gtzn_PimsL6XiSqnP-2cu86GOzMMRYhcFmtkN9UMGaBoTxrF0XJUxE9FVKSYgqMIACNGR2Z7FS_svnZh29uP-StP6aZD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03648" y="1700808"/>
            <a:ext cx="6458920" cy="4244433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Идентичный натуральному</a:t>
            </a:r>
          </a:p>
        </p:txBody>
      </p:sp>
      <p:pic>
        <p:nvPicPr>
          <p:cNvPr id="4" name="Содержимое 3" descr="1302356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340768"/>
            <a:ext cx="4320479" cy="3240359"/>
          </a:xfrm>
        </p:spPr>
      </p:pic>
      <p:pic>
        <p:nvPicPr>
          <p:cNvPr id="6" name="Рисунок 5" descr="zLTZAakcZXJ0Xlayl8OmqnHiGbc9bV4LbaAm2jSWsyIF0sK2n1bPnXe4X5uNgvKF5spGsdtecszHsD5NXY8prPLIobPAkXDPA6e--ryHuzDl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38897" y="1412776"/>
            <a:ext cx="4405103" cy="314896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%D0%90%D0%BD%D0%BD%D0%B0%D1%82%D0%B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19672" y="548680"/>
            <a:ext cx="5976663" cy="6027914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syr-mozzarella-treccia-il-primo-gusto-rossijskoe-moloko-otzyvy-154962549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225486"/>
            <a:ext cx="3312367" cy="6411033"/>
          </a:xfrm>
        </p:spPr>
      </p:pic>
      <p:pic>
        <p:nvPicPr>
          <p:cNvPr id="8" name="Содержимое 7" descr="18194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216437" y="1700808"/>
            <a:ext cx="4847021" cy="3706545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Технология изготовления сыра</a:t>
            </a:r>
            <a:br>
              <a:rPr lang="ru-RU" dirty="0"/>
            </a:b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1.подготовка к свертыванию молока</a:t>
            </a:r>
          </a:p>
          <a:p>
            <a:r>
              <a:rPr lang="ru-RU" dirty="0"/>
              <a:t>2.выделение сгустка и сырного зерна</a:t>
            </a:r>
          </a:p>
          <a:p>
            <a:r>
              <a:rPr lang="ru-RU" dirty="0"/>
              <a:t>3.формирование</a:t>
            </a:r>
          </a:p>
          <a:p>
            <a:r>
              <a:rPr lang="ru-RU" dirty="0"/>
              <a:t>4.прессование сыра</a:t>
            </a:r>
          </a:p>
          <a:p>
            <a:r>
              <a:rPr lang="ru-RU" dirty="0"/>
              <a:t>5.засол сыра</a:t>
            </a:r>
          </a:p>
          <a:p>
            <a:r>
              <a:rPr lang="ru-RU" dirty="0"/>
              <a:t>6.созревание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76672"/>
            <a:ext cx="8352928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124" y="260648"/>
            <a:ext cx="8657752" cy="633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9244" y="548680"/>
            <a:ext cx="8615650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/>
              <a:t>	</a:t>
            </a:r>
            <a:r>
              <a:rPr lang="ru-RU" sz="4400" dirty="0"/>
              <a:t>Сыр - высокоценный пищевой продукт, получаемый из молока путем ферментативного свертывания белков, выделения сырной массы с последующей ее обработкой и созреванием.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872" y="404664"/>
            <a:ext cx="8588256" cy="60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456"/>
            <a:ext cx="8449779" cy="6264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5655" y="476672"/>
            <a:ext cx="8859430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21698"/>
            <a:ext cx="8725846" cy="6275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4982" y="260648"/>
            <a:ext cx="8503482" cy="6226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217" y="476672"/>
            <a:ext cx="8787566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908721"/>
            <a:ext cx="7772400" cy="2691730"/>
          </a:xfrm>
        </p:spPr>
        <p:txBody>
          <a:bodyPr>
            <a:normAutofit/>
          </a:bodyPr>
          <a:lstStyle/>
          <a:p>
            <a:r>
              <a:rPr lang="ru-RU" sz="6000" dirty="0"/>
              <a:t>«Престижные» сыры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ru-RU" sz="4400" dirty="0" err="1">
                <a:solidFill>
                  <a:schemeClr val="tx1"/>
                </a:solidFill>
              </a:rPr>
              <a:t>Дор</a:t>
            </a:r>
            <a:r>
              <a:rPr lang="ru-RU" sz="4400" dirty="0">
                <a:solidFill>
                  <a:schemeClr val="tx1"/>
                </a:solidFill>
              </a:rPr>
              <a:t> </a:t>
            </a:r>
            <a:r>
              <a:rPr lang="ru-RU" sz="4400" dirty="0" err="1">
                <a:solidFill>
                  <a:schemeClr val="tx1"/>
                </a:solidFill>
              </a:rPr>
              <a:t>Блю</a:t>
            </a:r>
            <a:r>
              <a:rPr lang="ru-RU" sz="4400" dirty="0">
                <a:solidFill>
                  <a:schemeClr val="tx1"/>
                </a:solidFill>
              </a:rPr>
              <a:t> (Рокфор)</a:t>
            </a:r>
          </a:p>
          <a:p>
            <a:r>
              <a:rPr lang="ru-RU" sz="4400" dirty="0" err="1">
                <a:solidFill>
                  <a:schemeClr val="tx1"/>
                </a:solidFill>
              </a:rPr>
              <a:t>Касу</a:t>
            </a:r>
            <a:r>
              <a:rPr lang="ru-RU" sz="4400" dirty="0">
                <a:solidFill>
                  <a:schemeClr val="tx1"/>
                </a:solidFill>
              </a:rPr>
              <a:t> </a:t>
            </a:r>
            <a:r>
              <a:rPr lang="ru-RU" sz="4400" dirty="0" err="1">
                <a:solidFill>
                  <a:schemeClr val="tx1"/>
                </a:solidFill>
              </a:rPr>
              <a:t>Марцу</a:t>
            </a:r>
            <a:endParaRPr lang="ru-RU" sz="4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630_360_1579090630-89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7496" y="908720"/>
            <a:ext cx="8829007" cy="504056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err="1"/>
              <a:t>Penicíllium</a:t>
            </a:r>
            <a:r>
              <a:rPr lang="ru-RU" i="1" dirty="0"/>
              <a:t> </a:t>
            </a:r>
            <a:r>
              <a:rPr lang="ru-RU" i="1" dirty="0" err="1"/>
              <a:t>roquefórti</a:t>
            </a:r>
            <a:endParaRPr lang="ru-RU" dirty="0"/>
          </a:p>
        </p:txBody>
      </p:sp>
      <p:pic>
        <p:nvPicPr>
          <p:cNvPr id="4" name="Содержимое 3" descr="53dca35558d4f0ab075d820aa081278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499692"/>
            <a:ext cx="7992888" cy="4769949"/>
          </a:xfr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Касу</a:t>
            </a:r>
            <a:r>
              <a:rPr lang="ru-RU" dirty="0"/>
              <a:t> </a:t>
            </a:r>
            <a:r>
              <a:rPr lang="ru-RU" dirty="0" err="1"/>
              <a:t>Марцу</a:t>
            </a:r>
            <a:endParaRPr lang="ru-RU" dirty="0"/>
          </a:p>
        </p:txBody>
      </p:sp>
      <p:pic>
        <p:nvPicPr>
          <p:cNvPr id="4" name="Содержимое 3" descr="casu-marzu-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564686"/>
            <a:ext cx="8343976" cy="4672626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Сычужный фермент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err="1"/>
              <a:t>Реннин</a:t>
            </a:r>
            <a:r>
              <a:rPr lang="ru-RU" dirty="0"/>
              <a:t> (химозин) — фермент из класса гидролаз, который вырабатывается в желудочных железах некоторых млекопитающих. У жвачных животных вырабатывается железами сычуга, отсюда одно из его тривиальных названий — сычужный фермент. Это первый фермент, выделенный химически: датский учёный </a:t>
            </a:r>
            <a:r>
              <a:rPr lang="ru-RU" dirty="0" err="1"/>
              <a:t>Кристиан</a:t>
            </a:r>
            <a:r>
              <a:rPr lang="ru-RU" dirty="0"/>
              <a:t> </a:t>
            </a:r>
            <a:r>
              <a:rPr lang="ru-RU" dirty="0" err="1"/>
              <a:t>Хансен</a:t>
            </a:r>
            <a:r>
              <a:rPr lang="ru-RU" dirty="0"/>
              <a:t> выделил его путём экстракции солевым раствором из высушенного желудка телёнка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qIGrfve8G-xDEvzLnaxd6740YhswqLsduvLcl66Mv0QCQnDIrTyaavgTtylk1Z96el9Qj2tuGElwZaG6gA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7710" y="1340768"/>
            <a:ext cx="8960996" cy="504056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ru-RU" dirty="0"/>
            </a:br>
            <a:r>
              <a:rPr lang="ru-RU" dirty="0"/>
              <a:t>Основное сырье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/>
              <a:t>натуральное коровье молоко - сырье по ГОСТ Р 52054, высшего и первого сортов </a:t>
            </a:r>
          </a:p>
          <a:p>
            <a:r>
              <a:rPr lang="ru-RU" dirty="0"/>
              <a:t>козье молоко 1 группы чистоты, кислотность от 17 до 28 </a:t>
            </a:r>
            <a:r>
              <a:rPr lang="ru-RU" dirty="0" err="1"/>
              <a:t>тернера</a:t>
            </a:r>
            <a:r>
              <a:rPr lang="ru-RU" dirty="0"/>
              <a:t>, плотностью от 1028 кг/м3, с массовой долей белка и жира не менее 3%</a:t>
            </a:r>
          </a:p>
          <a:p>
            <a:r>
              <a:rPr lang="ru-RU" dirty="0"/>
              <a:t>овечье молоко 1 группы чистоты, кислотность от 20 до 28 </a:t>
            </a:r>
            <a:r>
              <a:rPr lang="ru-RU" dirty="0" err="1"/>
              <a:t>тернера</a:t>
            </a:r>
            <a:r>
              <a:rPr lang="ru-RU" dirty="0"/>
              <a:t>, плотностью от 1032 кг/м3, с массовой долей белка и жира не менее 5%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192688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обезжиренное коровье молоко, соответствующее требованиям, предъявляемым к коровьему молоку по ГОСТ Р 52054, кислотностью не более 19 °Т;</a:t>
            </a:r>
          </a:p>
          <a:p>
            <a:r>
              <a:rPr lang="ru-RU" dirty="0"/>
              <a:t>цельное сухое молоко по ГОСТ 4495, распылительное;</a:t>
            </a:r>
          </a:p>
          <a:p>
            <a:r>
              <a:rPr lang="ru-RU" dirty="0"/>
              <a:t>обезжиренное сухое молоко по ГОСТ 10970, распылительное;</a:t>
            </a:r>
          </a:p>
          <a:p>
            <a:r>
              <a:rPr lang="ru-RU" dirty="0"/>
              <a:t>сухие сливки по ГОСТ 1349;</a:t>
            </a:r>
          </a:p>
          <a:p>
            <a:r>
              <a:rPr lang="ru-RU" dirty="0"/>
              <a:t>сливки-сырье, соответствующие следующим требованиям: уровень бактериальной обсемененности по </a:t>
            </a:r>
            <a:r>
              <a:rPr lang="ru-RU" dirty="0" err="1"/>
              <a:t>редуктазной</a:t>
            </a:r>
            <a:r>
              <a:rPr lang="ru-RU" dirty="0"/>
              <a:t> пробе - не ниже II класса</a:t>
            </a:r>
          </a:p>
          <a:p>
            <a:r>
              <a:rPr lang="ru-RU" dirty="0"/>
              <a:t> молочная сыворотка </a:t>
            </a:r>
          </a:p>
          <a:p>
            <a:r>
              <a:rPr lang="ru-RU" dirty="0"/>
              <a:t>пахта-сырье</a:t>
            </a:r>
          </a:p>
          <a:p>
            <a:r>
              <a:rPr lang="ru-RU" dirty="0"/>
              <a:t>сухие молочные продукты, массовой долей белка не менее 50,0%, полученные распылительной сушкой </a:t>
            </a:r>
            <a:r>
              <a:rPr lang="ru-RU" dirty="0" err="1"/>
              <a:t>ультрафильтрационного</a:t>
            </a:r>
            <a:r>
              <a:rPr lang="ru-RU" dirty="0"/>
              <a:t> концентрата обезжиренного молока.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Функционально необходимые </a:t>
            </a:r>
            <a:r>
              <a:rPr lang="ru-RU" dirty="0" err="1"/>
              <a:t>ингридиенты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/>
              <a:t>бактериальные закваски и концентраты, плесневые закваски и концентраты, </a:t>
            </a:r>
            <a:r>
              <a:rPr lang="ru-RU" dirty="0" err="1"/>
              <a:t>Brevibacterium</a:t>
            </a:r>
            <a:r>
              <a:rPr lang="ru-RU" dirty="0"/>
              <a:t> </a:t>
            </a:r>
            <a:r>
              <a:rPr lang="ru-RU" dirty="0" err="1"/>
              <a:t>linens</a:t>
            </a:r>
            <a:r>
              <a:rPr lang="ru-RU" dirty="0"/>
              <a:t> и другие, разрешенные к применению в установленном порядке, обеспечивающие получение сыров и сырных продуктов, соответствующих требованиям настоящего стандарта и документа на конкретный продукт</a:t>
            </a:r>
            <a:br>
              <a:rPr lang="ru-RU" dirty="0"/>
            </a:br>
            <a:endParaRPr lang="ru-RU" dirty="0"/>
          </a:p>
          <a:p>
            <a:r>
              <a:rPr lang="ru-RU" dirty="0"/>
              <a:t> </a:t>
            </a:r>
            <a:r>
              <a:rPr lang="ru-RU" dirty="0" err="1"/>
              <a:t>молокосвертывающие</a:t>
            </a:r>
            <a:r>
              <a:rPr lang="ru-RU" dirty="0"/>
              <a:t> ферментные препараты животного происхождения сухие по </a:t>
            </a:r>
            <a:r>
              <a:rPr lang="ru-RU" u="sng" dirty="0">
                <a:hlinkClick r:id="rId2"/>
              </a:rPr>
              <a:t>ГОСТ Р 52688</a:t>
            </a:r>
            <a:r>
              <a:rPr lang="ru-RU" dirty="0"/>
              <a:t> и другие животного и микробного происхождения, разрешенные к применению в установленном порядке, обеспечивающие получение сыров и сырных продуктов, соответствующих требованиям настоящего стандарта и документа на конкретный продукт</a:t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- кальций хлористый (Е 509);</a:t>
            </a:r>
            <a:br>
              <a:rPr lang="ru-RU" dirty="0"/>
            </a:br>
            <a:endParaRPr lang="ru-RU" dirty="0"/>
          </a:p>
          <a:p>
            <a:r>
              <a:rPr lang="ru-RU" dirty="0"/>
              <a:t>вода питьевая по </a:t>
            </a:r>
            <a:r>
              <a:rPr lang="ru-RU" u="sng" dirty="0">
                <a:hlinkClick r:id="rId2"/>
              </a:rPr>
              <a:t>ГОСТ Р 51232</a:t>
            </a:r>
            <a:r>
              <a:rPr lang="ru-RU" dirty="0"/>
              <a:t> </a:t>
            </a:r>
            <a:br>
              <a:rPr lang="ru-RU" dirty="0"/>
            </a:br>
            <a:endParaRPr lang="ru-RU" dirty="0"/>
          </a:p>
          <a:p>
            <a:r>
              <a:rPr lang="ru-RU" dirty="0"/>
              <a:t>соль поваренная пищевая по </a:t>
            </a:r>
            <a:r>
              <a:rPr lang="ru-RU" u="sng" dirty="0">
                <a:hlinkClick r:id="rId3"/>
              </a:rPr>
              <a:t>ГОСТ Р 51574</a:t>
            </a:r>
            <a:r>
              <a:rPr lang="ru-RU" dirty="0"/>
              <a:t>;</a:t>
            </a:r>
            <a:br>
              <a:rPr lang="ru-RU" dirty="0"/>
            </a:br>
            <a:endParaRPr lang="ru-RU" dirty="0"/>
          </a:p>
          <a:p>
            <a:r>
              <a:rPr lang="ru-RU" dirty="0"/>
              <a:t>регуляторы кислотности:</a:t>
            </a:r>
            <a:br>
              <a:rPr lang="ru-RU" dirty="0"/>
            </a:br>
            <a:br>
              <a:rPr lang="ru-RU" dirty="0"/>
            </a:br>
            <a:r>
              <a:rPr lang="ru-RU" dirty="0"/>
              <a:t>кислота молочная пищевая (Е 270) по </a:t>
            </a:r>
            <a:r>
              <a:rPr lang="ru-RU" u="sng" dirty="0">
                <a:hlinkClick r:id="rId4"/>
              </a:rPr>
              <a:t>ГОСТ 490</a:t>
            </a:r>
            <a:r>
              <a:rPr lang="ru-RU" dirty="0"/>
              <a:t>,</a:t>
            </a:r>
            <a:br>
              <a:rPr lang="ru-RU" dirty="0"/>
            </a:br>
            <a:br>
              <a:rPr lang="ru-RU" dirty="0"/>
            </a:br>
            <a:r>
              <a:rPr lang="ru-RU" dirty="0"/>
              <a:t>кислота лимонная моногидрат пищевая (Е 330) по </a:t>
            </a:r>
            <a:r>
              <a:rPr lang="ru-RU" u="sng" dirty="0">
                <a:hlinkClick r:id="rId5"/>
              </a:rPr>
              <a:t>ГОСТ 908</a:t>
            </a:r>
            <a:r>
              <a:rPr lang="ru-RU" dirty="0"/>
              <a:t>,</a:t>
            </a:r>
            <a:br>
              <a:rPr lang="ru-RU" dirty="0"/>
            </a:br>
            <a:br>
              <a:rPr lang="ru-RU" dirty="0"/>
            </a:br>
            <a:r>
              <a:rPr lang="ru-RU" dirty="0"/>
              <a:t>кислота уксусная (Е 260) по </a:t>
            </a:r>
            <a:r>
              <a:rPr lang="ru-RU" u="sng" dirty="0">
                <a:hlinkClick r:id="rId6"/>
              </a:rPr>
              <a:t>ГОСТ 61</a:t>
            </a:r>
            <a:r>
              <a:rPr lang="ru-RU" dirty="0"/>
              <a:t>,</a:t>
            </a:r>
            <a:br>
              <a:rPr lang="ru-RU" dirty="0"/>
            </a:br>
            <a:br>
              <a:rPr lang="ru-RU" dirty="0"/>
            </a:br>
            <a:r>
              <a:rPr lang="ru-RU" dirty="0"/>
              <a:t>кислота соляная (Е 507) по </a:t>
            </a:r>
            <a:r>
              <a:rPr lang="ru-RU" u="sng" dirty="0">
                <a:hlinkClick r:id="rId7"/>
              </a:rPr>
              <a:t>ГОСТ 3118</a:t>
            </a:r>
            <a:r>
              <a:rPr lang="ru-RU" dirty="0"/>
              <a:t>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Пищевые добавки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Консерванты:</a:t>
            </a:r>
            <a:br>
              <a:rPr lang="ru-RU" dirty="0"/>
            </a:br>
            <a:br>
              <a:rPr lang="ru-RU" dirty="0"/>
            </a:br>
            <a:r>
              <a:rPr lang="ru-RU" b="1" dirty="0"/>
              <a:t>- калий азотнокислый </a:t>
            </a:r>
            <a:r>
              <a:rPr lang="ru-RU" dirty="0"/>
              <a:t>(Е 252) по </a:t>
            </a:r>
            <a:r>
              <a:rPr lang="ru-RU" u="sng" dirty="0">
                <a:hlinkClick r:id="rId2"/>
              </a:rPr>
              <a:t>ГОСТ 4217</a:t>
            </a:r>
            <a:r>
              <a:rPr lang="ru-RU" dirty="0"/>
              <a:t>;</a:t>
            </a:r>
            <a:br>
              <a:rPr lang="ru-RU" dirty="0"/>
            </a:br>
            <a:br>
              <a:rPr lang="ru-RU" dirty="0"/>
            </a:br>
            <a:r>
              <a:rPr lang="ru-RU" b="1" dirty="0"/>
              <a:t>- натрий азотнокислый </a:t>
            </a:r>
            <a:r>
              <a:rPr lang="ru-RU" dirty="0"/>
              <a:t>(Е 251) по </a:t>
            </a:r>
            <a:r>
              <a:rPr lang="ru-RU" u="sng" dirty="0">
                <a:hlinkClick r:id="rId3"/>
              </a:rPr>
              <a:t>ГОСТ 4168</a:t>
            </a:r>
            <a:r>
              <a:rPr lang="ru-RU" dirty="0"/>
              <a:t>;</a:t>
            </a:r>
            <a:br>
              <a:rPr lang="ru-RU" dirty="0"/>
            </a:br>
            <a:br>
              <a:rPr lang="ru-RU" dirty="0"/>
            </a:br>
            <a:r>
              <a:rPr lang="ru-RU" dirty="0"/>
              <a:t>- водорода </a:t>
            </a:r>
            <a:r>
              <a:rPr lang="ru-RU" dirty="0" err="1"/>
              <a:t>пероксид</a:t>
            </a:r>
            <a:r>
              <a:rPr lang="ru-RU" dirty="0"/>
              <a:t> по </a:t>
            </a:r>
            <a:r>
              <a:rPr lang="ru-RU" u="sng" dirty="0">
                <a:hlinkClick r:id="rId4"/>
              </a:rPr>
              <a:t>ГОСТ 10929</a:t>
            </a:r>
            <a:r>
              <a:rPr lang="ru-RU" dirty="0"/>
              <a:t>;</a:t>
            </a:r>
            <a:br>
              <a:rPr lang="ru-RU" dirty="0"/>
            </a:br>
            <a:br>
              <a:rPr lang="ru-RU" dirty="0"/>
            </a:br>
            <a:r>
              <a:rPr lang="ru-RU" dirty="0"/>
              <a:t>- лизоцим (Е 1105);</a:t>
            </a:r>
            <a:br>
              <a:rPr lang="ru-RU" dirty="0"/>
            </a:br>
            <a:br>
              <a:rPr lang="ru-RU" dirty="0"/>
            </a:br>
            <a:r>
              <a:rPr lang="ru-RU" dirty="0"/>
              <a:t>- </a:t>
            </a:r>
            <a:r>
              <a:rPr lang="ru-RU" dirty="0" err="1"/>
              <a:t>пирофосфат</a:t>
            </a:r>
            <a:r>
              <a:rPr lang="ru-RU" dirty="0"/>
              <a:t> натрия (Е 452).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Красители пищевые натуральные и идентичные натуральным: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/>
              <a:t>каротин (Е 160а);</a:t>
            </a:r>
            <a:br>
              <a:rPr lang="ru-RU" dirty="0"/>
            </a:br>
            <a:endParaRPr lang="ru-RU" dirty="0"/>
          </a:p>
          <a:p>
            <a:r>
              <a:rPr lang="ru-RU" b="1" dirty="0"/>
              <a:t>экстракты </a:t>
            </a:r>
            <a:r>
              <a:rPr lang="ru-RU" b="1" dirty="0" err="1"/>
              <a:t>аннато</a:t>
            </a:r>
            <a:r>
              <a:rPr lang="ru-RU" b="1" dirty="0"/>
              <a:t> (Е 160b).</a:t>
            </a:r>
            <a:br>
              <a:rPr lang="ru-RU" dirty="0"/>
            </a:br>
            <a:endParaRPr lang="ru-RU" dirty="0"/>
          </a:p>
          <a:p>
            <a:r>
              <a:rPr lang="ru-RU" dirty="0"/>
              <a:t>Кальций фосфорнокислый однозамещенный 1-водный по </a:t>
            </a:r>
            <a:r>
              <a:rPr lang="ru-RU" u="sng" dirty="0">
                <a:hlinkClick r:id="rId2"/>
              </a:rPr>
              <a:t>ГОСТ 10091</a:t>
            </a:r>
            <a:r>
              <a:rPr lang="ru-RU" dirty="0"/>
              <a:t> (Е 341).</a:t>
            </a:r>
            <a:br>
              <a:rPr lang="ru-RU" dirty="0"/>
            </a:br>
            <a:endParaRPr lang="ru-RU" dirty="0"/>
          </a:p>
          <a:p>
            <a:r>
              <a:rPr lang="ru-RU" dirty="0"/>
              <a:t>Калий хлористый по </a:t>
            </a:r>
            <a:r>
              <a:rPr lang="ru-RU" u="sng" dirty="0">
                <a:hlinkClick r:id="rId3"/>
              </a:rPr>
              <a:t>ГОСТ 4234</a:t>
            </a:r>
            <a:r>
              <a:rPr lang="ru-RU" dirty="0"/>
              <a:t> (Е 508).</a:t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695</Words>
  <Application>Microsoft Office PowerPoint</Application>
  <PresentationFormat>Экран (4:3)</PresentationFormat>
  <Paragraphs>45</Paragraphs>
  <Slides>30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3" baseType="lpstr">
      <vt:lpstr>Arial</vt:lpstr>
      <vt:lpstr>Calibri</vt:lpstr>
      <vt:lpstr>Тема Office</vt:lpstr>
      <vt:lpstr>Ветеринарно-санитарная экспертиза сыра</vt:lpstr>
      <vt:lpstr>Презентация PowerPoint</vt:lpstr>
      <vt:lpstr>Сычужный фермент</vt:lpstr>
      <vt:lpstr> Основное сырье</vt:lpstr>
      <vt:lpstr>Презентация PowerPoint</vt:lpstr>
      <vt:lpstr>Функционально необходимые ингридиенты</vt:lpstr>
      <vt:lpstr>Презентация PowerPoint</vt:lpstr>
      <vt:lpstr>Пищевые добавки</vt:lpstr>
      <vt:lpstr>Красители пищевые натуральные и идентичные натуральным:</vt:lpstr>
      <vt:lpstr>Презентация PowerPoint</vt:lpstr>
      <vt:lpstr>Презентация PowerPoint</vt:lpstr>
      <vt:lpstr>Презентация PowerPoint</vt:lpstr>
      <vt:lpstr>Идентичный натуральному</vt:lpstr>
      <vt:lpstr>Презентация PowerPoint</vt:lpstr>
      <vt:lpstr>Презентация PowerPoint</vt:lpstr>
      <vt:lpstr>Технология изготовления сыра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«Престижные» сыры</vt:lpstr>
      <vt:lpstr>Презентация PowerPoint</vt:lpstr>
      <vt:lpstr>Penicíllium roquefórti</vt:lpstr>
      <vt:lpstr>Касу Марцу</vt:lpstr>
      <vt:lpstr>Презентация PowerPoint</vt:lpstr>
    </vt:vector>
  </TitlesOfParts>
  <Company>Функциональность ограничена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Ветеринарно-санитарная экспертиза сыра</dc:title>
  <dc:creator>Демонстрационная версия</dc:creator>
  <cp:lastModifiedBy>PGAU</cp:lastModifiedBy>
  <cp:revision>7</cp:revision>
  <dcterms:created xsi:type="dcterms:W3CDTF">2020-02-12T05:25:08Z</dcterms:created>
  <dcterms:modified xsi:type="dcterms:W3CDTF">2024-09-10T11:48:17Z</dcterms:modified>
</cp:coreProperties>
</file>